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9"/>
  </p:notesMasterIdLst>
  <p:handoutMasterIdLst>
    <p:handoutMasterId r:id="rId20"/>
  </p:handoutMasterIdLst>
  <p:sldIdLst>
    <p:sldId id="256" r:id="rId3"/>
    <p:sldId id="754" r:id="rId4"/>
    <p:sldId id="755" r:id="rId5"/>
    <p:sldId id="756" r:id="rId6"/>
    <p:sldId id="259" r:id="rId7"/>
    <p:sldId id="759" r:id="rId8"/>
    <p:sldId id="760" r:id="rId9"/>
    <p:sldId id="771" r:id="rId10"/>
    <p:sldId id="763" r:id="rId11"/>
    <p:sldId id="767" r:id="rId12"/>
    <p:sldId id="772" r:id="rId13"/>
    <p:sldId id="768" r:id="rId14"/>
    <p:sldId id="774" r:id="rId15"/>
    <p:sldId id="773" r:id="rId16"/>
    <p:sldId id="775" r:id="rId17"/>
    <p:sldId id="777" r:id="rId18"/>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0437" autoAdjust="0"/>
  </p:normalViewPr>
  <p:slideViewPr>
    <p:cSldViewPr>
      <p:cViewPr varScale="1">
        <p:scale>
          <a:sx n="74" d="100"/>
          <a:sy n="74" d="100"/>
        </p:scale>
        <p:origin x="1738" y="77"/>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14/05/2024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049d4e727_1_1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g21049d4e727_1_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endParaRPr lang="vi-VN"/>
          </a:p>
        </p:txBody>
      </p:sp>
      <p:sp>
        <p:nvSpPr>
          <p:cNvPr id="5" name="Footer Placeholder 4"/>
          <p:cNvSpPr>
            <a:spLocks noGrp="1"/>
          </p:cNvSpPr>
          <p:nvPr>
            <p:ph type="ftr" sz="quarter" idx="4"/>
          </p:nvPr>
        </p:nvSpPr>
        <p:spPr/>
        <p:txBody>
          <a:bodyPr/>
          <a:lstStyle/>
          <a:p>
            <a:pPr>
              <a:defRPr/>
            </a:pPr>
            <a:r>
              <a:rPr lang="vi-VN"/>
              <a:t>ThS. Trần Anh Dũng</a:t>
            </a:r>
          </a:p>
        </p:txBody>
      </p:sp>
      <p:sp>
        <p:nvSpPr>
          <p:cNvPr id="6" name="Slide Number Placeholder 5"/>
          <p:cNvSpPr>
            <a:spLocks noGrp="1"/>
          </p:cNvSpPr>
          <p:nvPr>
            <p:ph type="sldNum" sz="quarter" idx="5"/>
          </p:nvPr>
        </p:nvSpPr>
        <p:spPr/>
        <p:txBody>
          <a:bodyPr/>
          <a:lstStyle/>
          <a:p>
            <a:pPr>
              <a:defRPr/>
            </a:pPr>
            <a:fld id="{E7EAF5D4-30DF-4666-88A0-857909604CFF}" type="slidenum">
              <a:rPr lang="vi-VN" smtClean="0"/>
              <a:pPr>
                <a:defRPr/>
              </a:pPr>
              <a:t>6</a:t>
            </a:fld>
            <a:endParaRPr lang="vi-VN"/>
          </a:p>
        </p:txBody>
      </p:sp>
    </p:spTree>
    <p:extLst>
      <p:ext uri="{BB962C8B-B14F-4D97-AF65-F5344CB8AC3E}">
        <p14:creationId xmlns:p14="http://schemas.microsoft.com/office/powerpoint/2010/main" val="1172930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16</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267436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chemeClr val="bg1"/>
                </a:solidFill>
                <a:cs typeface="Tahoma" charset="0"/>
              </a:rPr>
              <a:t>Visitor pattern</a:t>
            </a:r>
            <a:endParaRPr lang="vi-VN" b="1" dirty="0">
              <a:solidFill>
                <a:schemeClr val="bg1"/>
              </a:solidFill>
              <a:cs typeface="Tahoma"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5;p1">
            <a:extLst>
              <a:ext uri="{FF2B5EF4-FFF2-40B4-BE49-F238E27FC236}">
                <a16:creationId xmlns:a16="http://schemas.microsoft.com/office/drawing/2014/main" id="{329C96CD-D85D-54C8-F610-4AE75BB0C9A7}"/>
              </a:ext>
            </a:extLst>
          </p:cNvPr>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spcBef>
                <a:spcPts val="0"/>
              </a:spcBef>
              <a:spcAft>
                <a:spcPts val="0"/>
              </a:spcAft>
              <a:buClr>
                <a:schemeClr val="dk1"/>
              </a:buClr>
              <a:buSzPts val="3200"/>
              <a:buFont typeface="Times New Roman"/>
              <a:buNone/>
            </a:pPr>
            <a:r>
              <a:rPr lang="en-US" sz="2400" b="1" kern="0" dirty="0" err="1">
                <a:solidFill>
                  <a:schemeClr val="tx2">
                    <a:lumMod val="75000"/>
                  </a:schemeClr>
                </a:solidFill>
                <a:latin typeface="Arial"/>
                <a:ea typeface="Arial"/>
                <a:cs typeface="Arial"/>
                <a:sym typeface="Arial"/>
              </a:rPr>
              <a:t>Nhóm</a:t>
            </a:r>
            <a:r>
              <a:rPr lang="en-US" sz="2400" b="1" kern="0" dirty="0">
                <a:solidFill>
                  <a:schemeClr val="tx2">
                    <a:lumMod val="75000"/>
                  </a:schemeClr>
                </a:solidFill>
                <a:latin typeface="Arial"/>
                <a:ea typeface="Arial"/>
                <a:cs typeface="Arial"/>
                <a:sym typeface="Arial"/>
              </a:rPr>
              <a:t> 03</a:t>
            </a:r>
          </a:p>
          <a:p>
            <a:pPr marL="0" indent="0">
              <a:buClr>
                <a:schemeClr val="dk1"/>
              </a:buClr>
              <a:buSzPts val="3200"/>
              <a:buNone/>
            </a:pPr>
            <a:r>
              <a:rPr lang="en-US" sz="1600" b="0" kern="0" dirty="0">
                <a:solidFill>
                  <a:schemeClr val="tx2">
                    <a:lumMod val="75000"/>
                  </a:schemeClr>
                </a:solidFill>
              </a:rPr>
              <a:t>21522553 – Lê </a:t>
            </a:r>
            <a:r>
              <a:rPr lang="en-US" sz="1600" b="0" kern="0" dirty="0" err="1">
                <a:solidFill>
                  <a:schemeClr val="tx2">
                    <a:lumMod val="75000"/>
                  </a:schemeClr>
                </a:solidFill>
              </a:rPr>
              <a:t>Hồng</a:t>
            </a:r>
            <a:r>
              <a:rPr lang="en-US" sz="1600" b="0" kern="0" dirty="0">
                <a:solidFill>
                  <a:schemeClr val="tx2">
                    <a:lumMod val="75000"/>
                  </a:schemeClr>
                </a:solidFill>
              </a:rPr>
              <a:t> </a:t>
            </a:r>
            <a:r>
              <a:rPr lang="en-US" sz="1600" b="0" kern="0" dirty="0" err="1">
                <a:solidFill>
                  <a:schemeClr val="tx2">
                    <a:lumMod val="75000"/>
                  </a:schemeClr>
                </a:solidFill>
              </a:rPr>
              <a:t>Sơn</a:t>
            </a:r>
            <a:endParaRPr lang="en-US" sz="1600" b="0" kern="0" dirty="0">
              <a:solidFill>
                <a:schemeClr val="tx2">
                  <a:lumMod val="75000"/>
                </a:schemeClr>
              </a:solidFill>
            </a:endParaRPr>
          </a:p>
          <a:p>
            <a:pPr marL="0" indent="0">
              <a:buClr>
                <a:schemeClr val="dk1"/>
              </a:buClr>
              <a:buSzPts val="3200"/>
              <a:buNone/>
            </a:pPr>
            <a:r>
              <a:rPr lang="en-US" sz="1600" b="0" kern="0" dirty="0">
                <a:solidFill>
                  <a:schemeClr val="tx2">
                    <a:lumMod val="75000"/>
                  </a:schemeClr>
                </a:solidFill>
              </a:rPr>
              <a:t>21522495 – </a:t>
            </a:r>
            <a:r>
              <a:rPr lang="en-US" sz="1600" b="0" kern="0" dirty="0" err="1">
                <a:solidFill>
                  <a:schemeClr val="tx2">
                    <a:lumMod val="75000"/>
                  </a:schemeClr>
                </a:solidFill>
              </a:rPr>
              <a:t>Nguyến</a:t>
            </a:r>
            <a:r>
              <a:rPr lang="en-US" sz="1600" b="0" kern="0" dirty="0">
                <a:solidFill>
                  <a:schemeClr val="tx2">
                    <a:lumMod val="75000"/>
                  </a:schemeClr>
                </a:solidFill>
              </a:rPr>
              <a:t> Hoàng Minh </a:t>
            </a:r>
            <a:r>
              <a:rPr lang="en-US" sz="1600" b="0" kern="0" dirty="0" err="1">
                <a:solidFill>
                  <a:schemeClr val="tx2">
                    <a:lumMod val="75000"/>
                  </a:schemeClr>
                </a:solidFill>
              </a:rPr>
              <a:t>Quân</a:t>
            </a:r>
            <a:endParaRPr lang="vi-VN" sz="1600" b="0" kern="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5</a:t>
            </a:r>
            <a:r>
              <a:rPr lang="en-US" sz="4000" b="1">
                <a:solidFill>
                  <a:schemeClr val="tx1"/>
                </a:solidFill>
                <a:cs typeface="Tahoma" charset="0"/>
              </a:rPr>
              <a:t>. Ưu điểm &amp; Nhược điểm</a:t>
            </a:r>
            <a:br>
              <a:rPr lang="en-US" sz="4000">
                <a:latin typeface="+mj-lt"/>
                <a:cs typeface="Tahoma" charset="0"/>
              </a:rPr>
            </a:br>
            <a:br>
              <a:rPr lang="en-US" sz="400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295400"/>
            <a:ext cx="8458200" cy="3810000"/>
          </a:xfrm>
          <a:noFill/>
          <a:ln>
            <a:miter lim="800000"/>
            <a:headEnd/>
            <a:tailEnd/>
          </a:ln>
        </p:spPr>
        <p:txBody>
          <a:bodyPr vert="horz" wrap="square" lIns="91440" tIns="45720" rIns="91440" bIns="45720" numCol="1" anchor="t" anchorCtr="0" compatLnSpc="1">
            <a:prstTxWarp prst="textNoShape">
              <a:avLst/>
            </a:prstTxWarp>
          </a:bodyPr>
          <a:lstStyle/>
          <a:p>
            <a:pPr lvl="0"/>
            <a:r>
              <a:rPr lang="en-US" sz="2000" b="1" dirty="0" err="1"/>
              <a:t>Ưu</a:t>
            </a:r>
            <a:r>
              <a:rPr lang="en-US" sz="2000" b="1" dirty="0"/>
              <a:t> </a:t>
            </a:r>
            <a:r>
              <a:rPr lang="en-US" sz="2000" b="1" dirty="0" err="1"/>
              <a:t>điểm</a:t>
            </a:r>
            <a:r>
              <a:rPr lang="en-US" sz="2000" b="1" dirty="0"/>
              <a:t>:</a:t>
            </a:r>
            <a:endParaRPr lang="vi-VN" sz="2000" dirty="0"/>
          </a:p>
          <a:p>
            <a:pPr lvl="1"/>
            <a:r>
              <a:rPr lang="vi-VN" sz="2000" dirty="0"/>
              <a:t>Open/Closed Principle:</a:t>
            </a:r>
            <a:r>
              <a:rPr lang="en-US" sz="2000" dirty="0"/>
              <a:t> </a:t>
            </a:r>
            <a:r>
              <a:rPr lang="vi-VN" sz="2000" dirty="0"/>
              <a:t>có thể giới thiệu một hành vi mới mà hoạt động với các đối tượng của </a:t>
            </a:r>
            <a:r>
              <a:rPr lang="en-US" sz="2000" dirty="0" err="1"/>
              <a:t>nhiều</a:t>
            </a:r>
            <a:r>
              <a:rPr lang="vi-VN" sz="2000" dirty="0"/>
              <a:t> lớp khác nhau mà không cần phải sửa đổi mã nguồn của các lớp đó. </a:t>
            </a:r>
            <a:endParaRPr lang="en-US" sz="2000" dirty="0"/>
          </a:p>
          <a:p>
            <a:pPr lvl="1"/>
            <a:r>
              <a:rPr lang="en-US" sz="2000" dirty="0"/>
              <a:t>Single Responsibility Principle: </a:t>
            </a:r>
            <a:r>
              <a:rPr lang="en-US" sz="2000" dirty="0" err="1"/>
              <a:t>có</a:t>
            </a:r>
            <a:r>
              <a:rPr lang="en-US" sz="2000" dirty="0"/>
              <a:t> </a:t>
            </a:r>
            <a:r>
              <a:rPr lang="en-US" sz="2000" dirty="0" err="1"/>
              <a:t>thể</a:t>
            </a:r>
            <a:r>
              <a:rPr lang="en-US" sz="2000" dirty="0"/>
              <a:t> </a:t>
            </a:r>
            <a:r>
              <a:rPr lang="en-US" sz="2000" dirty="0" err="1"/>
              <a:t>chuyển</a:t>
            </a:r>
            <a:r>
              <a:rPr lang="en-US" sz="2000" dirty="0"/>
              <a:t> </a:t>
            </a:r>
            <a:r>
              <a:rPr lang="en-US" sz="2000" dirty="0" err="1"/>
              <a:t>nhiều</a:t>
            </a:r>
            <a:r>
              <a:rPr lang="en-US" sz="2000" dirty="0"/>
              <a:t> </a:t>
            </a:r>
            <a:r>
              <a:rPr lang="en-US" sz="2000" dirty="0" err="1"/>
              <a:t>phiên</a:t>
            </a:r>
            <a:r>
              <a:rPr lang="en-US" sz="2000" dirty="0"/>
              <a:t> </a:t>
            </a:r>
            <a:r>
              <a:rPr lang="en-US" sz="2000" dirty="0" err="1"/>
              <a:t>bản</a:t>
            </a:r>
            <a:r>
              <a:rPr lang="en-US" sz="2000" dirty="0"/>
              <a:t> </a:t>
            </a:r>
            <a:r>
              <a:rPr lang="en-US" sz="2000" dirty="0" err="1"/>
              <a:t>của</a:t>
            </a:r>
            <a:r>
              <a:rPr lang="en-US" sz="2000" dirty="0"/>
              <a:t> </a:t>
            </a:r>
            <a:r>
              <a:rPr lang="en-US" sz="2000" dirty="0" err="1"/>
              <a:t>cùng</a:t>
            </a:r>
            <a:r>
              <a:rPr lang="en-US" sz="2000" dirty="0"/>
              <a:t> </a:t>
            </a:r>
            <a:r>
              <a:rPr lang="en-US" sz="2000" dirty="0" err="1"/>
              <a:t>một</a:t>
            </a:r>
            <a:r>
              <a:rPr lang="en-US" sz="2000" dirty="0"/>
              <a:t> </a:t>
            </a:r>
            <a:r>
              <a:rPr lang="en-US" sz="2000" dirty="0" err="1"/>
              <a:t>hành</a:t>
            </a:r>
            <a:r>
              <a:rPr lang="en-US" sz="2000" dirty="0"/>
              <a:t> vi </a:t>
            </a:r>
            <a:r>
              <a:rPr lang="en-US" sz="2000" dirty="0" err="1"/>
              <a:t>vào</a:t>
            </a:r>
            <a:r>
              <a:rPr lang="en-US" sz="2000" dirty="0"/>
              <a:t> </a:t>
            </a:r>
            <a:r>
              <a:rPr lang="en-US" sz="2000" dirty="0" err="1"/>
              <a:t>cùng</a:t>
            </a:r>
            <a:r>
              <a:rPr lang="en-US" sz="2000" dirty="0"/>
              <a:t> </a:t>
            </a:r>
            <a:r>
              <a:rPr lang="en-US" sz="2000" dirty="0" err="1"/>
              <a:t>một</a:t>
            </a:r>
            <a:r>
              <a:rPr lang="en-US" sz="2000" dirty="0"/>
              <a:t> </a:t>
            </a:r>
            <a:r>
              <a:rPr lang="en-US" sz="2000" dirty="0" err="1"/>
              <a:t>lớp</a:t>
            </a:r>
            <a:r>
              <a:rPr lang="en-US" sz="2000" dirty="0"/>
              <a:t>.</a:t>
            </a:r>
          </a:p>
          <a:p>
            <a:pPr lvl="1"/>
            <a:r>
              <a:rPr lang="vi-VN" sz="2000" dirty="0"/>
              <a:t>Một đối tượng visitor có thể tích lũy một số thông tin hữu ích khi làm việc với nhiều đối tượng khác nhau. Điều này có thể giúp ích khi ta muốn duyệt qua một số cấu trúc đối tượng phức tạp, chẳng hạn như cây đối tượng và áp dụng visitor cho từng đối tượng của cấu trúc này.</a:t>
            </a:r>
            <a:r>
              <a:rPr lang="en-US" sz="2000" dirty="0"/>
              <a:t> </a:t>
            </a:r>
            <a:r>
              <a:rPr lang="en-US" sz="2000" dirty="0" err="1"/>
              <a:t>Điều</a:t>
            </a:r>
            <a:r>
              <a:rPr lang="en-US" sz="2000" dirty="0"/>
              <a:t> </a:t>
            </a:r>
            <a:r>
              <a:rPr lang="en-US" sz="2000" dirty="0" err="1"/>
              <a:t>này</a:t>
            </a:r>
            <a:r>
              <a:rPr lang="en-US" sz="2000" dirty="0"/>
              <a:t> </a:t>
            </a:r>
            <a:r>
              <a:rPr lang="en-US" sz="2000" dirty="0" err="1"/>
              <a:t>cho</a:t>
            </a:r>
            <a:r>
              <a:rPr lang="en-US" sz="2000" dirty="0"/>
              <a:t> </a:t>
            </a:r>
            <a:r>
              <a:rPr lang="en-US" sz="2000" dirty="0" err="1"/>
              <a:t>phép</a:t>
            </a:r>
            <a:r>
              <a:rPr lang="en-US" sz="2000" dirty="0"/>
              <a:t> </a:t>
            </a:r>
            <a:r>
              <a:rPr lang="en-US" sz="2000" dirty="0" err="1"/>
              <a:t>trích</a:t>
            </a:r>
            <a:r>
              <a:rPr lang="en-US" sz="2000" dirty="0"/>
              <a:t> </a:t>
            </a:r>
            <a:r>
              <a:rPr lang="en-US" sz="2000" dirty="0" err="1"/>
              <a:t>xuất</a:t>
            </a:r>
            <a:r>
              <a:rPr lang="en-US" sz="2000" dirty="0"/>
              <a:t> </a:t>
            </a:r>
            <a:r>
              <a:rPr lang="en-US" sz="2000" dirty="0" err="1"/>
              <a:t>thông</a:t>
            </a:r>
            <a:r>
              <a:rPr lang="en-US" sz="2000" dirty="0"/>
              <a:t> tin </a:t>
            </a:r>
            <a:r>
              <a:rPr lang="en-US" sz="2000" dirty="0" err="1"/>
              <a:t>từ</a:t>
            </a:r>
            <a:r>
              <a:rPr lang="en-US" sz="2000" dirty="0"/>
              <a:t> </a:t>
            </a:r>
            <a:r>
              <a:rPr lang="en-US" sz="2000" dirty="0" err="1"/>
              <a:t>cấu</a:t>
            </a:r>
            <a:r>
              <a:rPr lang="en-US" sz="2000" dirty="0"/>
              <a:t> </a:t>
            </a:r>
            <a:r>
              <a:rPr lang="en-US" sz="2000" dirty="0" err="1"/>
              <a:t>trúc</a:t>
            </a:r>
            <a:r>
              <a:rPr lang="en-US" sz="2000" dirty="0"/>
              <a:t> </a:t>
            </a:r>
            <a:r>
              <a:rPr lang="en-US" sz="2000" dirty="0" err="1"/>
              <a:t>phức</a:t>
            </a:r>
            <a:r>
              <a:rPr lang="en-US" sz="2000" dirty="0"/>
              <a:t> </a:t>
            </a:r>
            <a:r>
              <a:rPr lang="en-US" sz="2000" dirty="0" err="1"/>
              <a:t>tạp</a:t>
            </a:r>
            <a:r>
              <a:rPr lang="en-US" sz="2000" dirty="0"/>
              <a:t> </a:t>
            </a:r>
            <a:r>
              <a:rPr lang="en-US" sz="2000" dirty="0" err="1"/>
              <a:t>một</a:t>
            </a:r>
            <a:r>
              <a:rPr lang="en-US" sz="2000" dirty="0"/>
              <a:t> </a:t>
            </a:r>
            <a:r>
              <a:rPr lang="en-US" sz="2000" dirty="0" err="1"/>
              <a:t>cách</a:t>
            </a:r>
            <a:r>
              <a:rPr lang="en-US" sz="2000" dirty="0"/>
              <a:t> </a:t>
            </a:r>
            <a:r>
              <a:rPr lang="en-US" sz="2000" dirty="0" err="1"/>
              <a:t>hiệu</a:t>
            </a:r>
            <a:r>
              <a:rPr lang="en-US" sz="2000" dirty="0"/>
              <a:t> </a:t>
            </a:r>
            <a:r>
              <a:rPr lang="en-US" sz="2000" dirty="0" err="1"/>
              <a:t>quả</a:t>
            </a:r>
            <a:r>
              <a:rPr lang="en-US" sz="2000" dirty="0"/>
              <a:t> </a:t>
            </a:r>
            <a:r>
              <a:rPr lang="en-US" sz="2000" dirty="0" err="1"/>
              <a:t>và</a:t>
            </a:r>
            <a:r>
              <a:rPr lang="en-US" sz="2000" dirty="0"/>
              <a:t> </a:t>
            </a:r>
            <a:r>
              <a:rPr lang="en-US" sz="2000" dirty="0" err="1"/>
              <a:t>linh</a:t>
            </a:r>
            <a:r>
              <a:rPr lang="en-US" sz="2000" dirty="0"/>
              <a:t> </a:t>
            </a:r>
            <a:r>
              <a:rPr lang="en-US" sz="2000" dirty="0" err="1"/>
              <a:t>hoạt</a:t>
            </a:r>
            <a:r>
              <a:rPr lang="en-US" sz="2000" dirty="0"/>
              <a:t>.</a:t>
            </a:r>
          </a:p>
        </p:txBody>
      </p:sp>
    </p:spTree>
    <p:extLst>
      <p:ext uri="{BB962C8B-B14F-4D97-AF65-F5344CB8AC3E}">
        <p14:creationId xmlns:p14="http://schemas.microsoft.com/office/powerpoint/2010/main" val="2612294450"/>
      </p:ext>
    </p:extLst>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5</a:t>
            </a:r>
            <a:r>
              <a:rPr lang="en-US" sz="4000" b="1">
                <a:solidFill>
                  <a:schemeClr val="tx1"/>
                </a:solidFill>
                <a:cs typeface="Tahoma" charset="0"/>
              </a:rPr>
              <a:t>. Ưu điểm &amp; Nhược điểm</a:t>
            </a:r>
            <a:br>
              <a:rPr lang="en-US" sz="4000">
                <a:latin typeface="+mj-lt"/>
                <a:cs typeface="Tahoma" charset="0"/>
              </a:rPr>
            </a:br>
            <a:br>
              <a:rPr lang="en-US" sz="400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295400"/>
            <a:ext cx="8458200" cy="3810000"/>
          </a:xfrm>
          <a:noFill/>
          <a:ln>
            <a:miter lim="800000"/>
            <a:headEnd/>
            <a:tailEnd/>
          </a:ln>
        </p:spPr>
        <p:txBody>
          <a:bodyPr vert="horz" wrap="square" lIns="91440" tIns="45720" rIns="91440" bIns="45720" numCol="1" anchor="t" anchorCtr="0" compatLnSpc="1">
            <a:prstTxWarp prst="textNoShape">
              <a:avLst/>
            </a:prstTxWarp>
          </a:bodyPr>
          <a:lstStyle/>
          <a:p>
            <a:pPr lvl="0"/>
            <a:r>
              <a:rPr lang="en-US" sz="2000" b="1" dirty="0" err="1"/>
              <a:t>Nhược</a:t>
            </a:r>
            <a:r>
              <a:rPr lang="en-US" sz="2000" b="1" dirty="0"/>
              <a:t> </a:t>
            </a:r>
            <a:r>
              <a:rPr lang="en-US" sz="2000" b="1" dirty="0" err="1"/>
              <a:t>điểm</a:t>
            </a:r>
            <a:r>
              <a:rPr lang="en-US" sz="2000" b="1" dirty="0"/>
              <a:t>:</a:t>
            </a:r>
            <a:endParaRPr lang="vi-VN" sz="2000" dirty="0"/>
          </a:p>
          <a:p>
            <a:pPr lvl="1"/>
            <a:r>
              <a:rPr lang="en-US" sz="2000" dirty="0"/>
              <a:t>Khi </a:t>
            </a:r>
            <a:r>
              <a:rPr lang="vi-VN" sz="2000" dirty="0"/>
              <a:t>cần th</a:t>
            </a:r>
            <a:r>
              <a:rPr lang="en-US" sz="2000" dirty="0"/>
              <a:t>ê</a:t>
            </a:r>
            <a:r>
              <a:rPr lang="vi-VN" sz="2000" dirty="0"/>
              <a:t>m</a:t>
            </a:r>
            <a:r>
              <a:rPr lang="en-US" sz="2000" dirty="0"/>
              <a:t> </a:t>
            </a:r>
            <a:r>
              <a:rPr lang="en-US" sz="2000" dirty="0" err="1"/>
              <a:t>hoặc</a:t>
            </a:r>
            <a:r>
              <a:rPr lang="en-US" sz="2000" dirty="0"/>
              <a:t> </a:t>
            </a:r>
            <a:r>
              <a:rPr lang="en-US" sz="2000" dirty="0" err="1"/>
              <a:t>xóa</a:t>
            </a:r>
            <a:r>
              <a:rPr lang="vi-VN" sz="2000" dirty="0"/>
              <a:t> một loại đối tượng</a:t>
            </a:r>
            <a:r>
              <a:rPr lang="en-US" sz="2000" dirty="0"/>
              <a:t> </a:t>
            </a:r>
            <a:r>
              <a:rPr lang="vi-VN" sz="2000" dirty="0"/>
              <a:t>vào cấu trúc, sẽ cần phải </a:t>
            </a:r>
            <a:r>
              <a:rPr lang="en-US" sz="2000" dirty="0" err="1"/>
              <a:t>cập</a:t>
            </a:r>
            <a:r>
              <a:rPr lang="en-US" sz="2000" dirty="0"/>
              <a:t> </a:t>
            </a:r>
            <a:r>
              <a:rPr lang="en-US" sz="2000" dirty="0" err="1"/>
              <a:t>nhật</a:t>
            </a:r>
            <a:r>
              <a:rPr lang="en-US" sz="2000" dirty="0"/>
              <a:t> </a:t>
            </a:r>
            <a:r>
              <a:rPr lang="en-US" sz="2000" dirty="0" err="1"/>
              <a:t>tất</a:t>
            </a:r>
            <a:r>
              <a:rPr lang="vi-VN" sz="2000" dirty="0"/>
              <a:t> cả Visitor và tất cả các lớp thực thi Element, điều này có thể làm cho việc bảo trì trở nên phức tạp hơn.</a:t>
            </a:r>
            <a:endParaRPr lang="en-US" sz="2000" dirty="0"/>
          </a:p>
          <a:p>
            <a:pPr lvl="1"/>
            <a:r>
              <a:rPr lang="en-US" sz="2000" dirty="0"/>
              <a:t>Visitor </a:t>
            </a:r>
            <a:r>
              <a:rPr lang="vi-VN" sz="2000" dirty="0"/>
              <a:t>có thể thiếu quyền truy cập cần thiết vào các trường </a:t>
            </a:r>
            <a:r>
              <a:rPr lang="en-US" sz="2000" dirty="0"/>
              <a:t>private </a:t>
            </a:r>
            <a:r>
              <a:rPr lang="vi-VN" sz="2000" dirty="0"/>
              <a:t>và phương thức của các thành phần mà</a:t>
            </a:r>
            <a:r>
              <a:rPr lang="en-US" sz="2000" dirty="0"/>
              <a:t> </a:t>
            </a:r>
            <a:r>
              <a:rPr lang="en-US" sz="2000" dirty="0" err="1"/>
              <a:t>chúng</a:t>
            </a:r>
            <a:r>
              <a:rPr lang="en-US" sz="2000" dirty="0"/>
              <a:t> </a:t>
            </a:r>
            <a:r>
              <a:rPr lang="en-US" sz="2000" dirty="0" err="1"/>
              <a:t>đang</a:t>
            </a:r>
            <a:r>
              <a:rPr lang="vi-VN" sz="2000" dirty="0"/>
              <a:t> làm việc cùng.</a:t>
            </a:r>
            <a:endParaRPr lang="en-US" sz="2000" dirty="0"/>
          </a:p>
          <a:p>
            <a:pPr lvl="1"/>
            <a:r>
              <a:rPr lang="vi-VN" sz="2000" dirty="0"/>
              <a:t>Mặc dù mẫu Visitor giúp tách biệt logic thăm từ cấu trúc của đối tượng, nhưng nó cũng có thể làm tăng độ phức tạp của </a:t>
            </a:r>
            <a:r>
              <a:rPr lang="en-US" sz="2000" dirty="0"/>
              <a:t>source</a:t>
            </a:r>
            <a:r>
              <a:rPr lang="vi-VN" sz="2000" dirty="0"/>
              <a:t>, đặc biệt là khi số lượng phương thức thăm lớn.</a:t>
            </a:r>
            <a:endParaRPr lang="en-US" sz="2000" dirty="0"/>
          </a:p>
          <a:p>
            <a:pPr lvl="1"/>
            <a:endParaRPr lang="en-US" sz="2000" dirty="0"/>
          </a:p>
        </p:txBody>
      </p:sp>
    </p:spTree>
    <p:extLst>
      <p:ext uri="{BB962C8B-B14F-4D97-AF65-F5344CB8AC3E}">
        <p14:creationId xmlns:p14="http://schemas.microsoft.com/office/powerpoint/2010/main" val="1779700472"/>
      </p:ext>
    </p:extLst>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6.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447800"/>
            <a:ext cx="8458200" cy="4267200"/>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v"/>
            </a:pPr>
            <a:r>
              <a:rPr lang="en-US" sz="2300" dirty="0"/>
              <a:t>Visitor</a:t>
            </a:r>
            <a:r>
              <a:rPr lang="vi-VN" sz="2300" dirty="0"/>
              <a:t> Pattern có thể liên quan đến một số pattern khác trong thiết kế phần mềm, một số mối quan hệ bao gồm:</a:t>
            </a:r>
          </a:p>
          <a:p>
            <a:r>
              <a:rPr lang="vi-VN" sz="2300" dirty="0"/>
              <a:t>Visitor như một phiên bản mạnh mẽ của mẫu Command:</a:t>
            </a:r>
          </a:p>
          <a:p>
            <a:pPr>
              <a:buFont typeface="Courier New" panose="02070309020205020404" pitchFamily="49" charset="0"/>
              <a:buChar char="o"/>
            </a:pPr>
            <a:r>
              <a:rPr lang="vi-VN" sz="2300" dirty="0"/>
              <a:t>Trong mẫu Visitor, đối tượng Visitor chứa các phương thức thăm (visit) để thực hiện các thao tác trên các đối tượng khác nhau trong cấu trúc.</a:t>
            </a:r>
          </a:p>
          <a:p>
            <a:pPr>
              <a:buFont typeface="Courier New" panose="02070309020205020404" pitchFamily="49" charset="0"/>
              <a:buChar char="o"/>
            </a:pPr>
            <a:r>
              <a:rPr lang="vi-VN" sz="2300" dirty="0"/>
              <a:t>Tương tự, trong mẫu Command, các đối tượng Command chứa các phương thức để thực hiện các thao tác nhất định.</a:t>
            </a:r>
          </a:p>
          <a:p>
            <a:pPr>
              <a:buFont typeface="Courier New" panose="02070309020205020404" pitchFamily="49" charset="0"/>
              <a:buChar char="o"/>
            </a:pPr>
            <a:r>
              <a:rPr lang="vi-VN" sz="2300" dirty="0"/>
              <a:t>Tuy nhiên, Visitor cung cấp một cách tiếp cận linh hoạt hơn và mạnh mẽ hơn trong việc thực hiện các thao tác, bởi vì nó có thể làm việc trên các đối tượng của các lớp khác nhau trong cùng một cấu trúc.</a:t>
            </a:r>
            <a:endParaRPr lang="vi-VN" sz="2000" dirty="0"/>
          </a:p>
        </p:txBody>
      </p:sp>
    </p:spTree>
    <p:extLst>
      <p:ext uri="{BB962C8B-B14F-4D97-AF65-F5344CB8AC3E}">
        <p14:creationId xmlns:p14="http://schemas.microsoft.com/office/powerpoint/2010/main" val="2490922663"/>
      </p:ext>
    </p:extLst>
  </p:cSld>
  <p:clrMapOvr>
    <a:masterClrMapping/>
  </p:clrMapOvr>
  <p:transition advClick="0">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6.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447800"/>
            <a:ext cx="8458200" cy="4267200"/>
          </a:xfr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vi-VN" sz="2300" b="1" i="0" u="none" strike="noStrike" kern="0" cap="none" spc="0" normalizeH="0" baseline="0" noProof="0" dirty="0">
                <a:ln>
                  <a:noFill/>
                </a:ln>
                <a:solidFill>
                  <a:srgbClr val="000000"/>
                </a:solidFill>
                <a:effectLst/>
                <a:uLnTx/>
                <a:uFillTx/>
                <a:latin typeface="Arial"/>
                <a:ea typeface="ＭＳ Ｐゴシック" charset="-128"/>
                <a:cs typeface="+mn-cs"/>
              </a:rPr>
              <a:t>Mẫu Chain of Responsibility: </a:t>
            </a:r>
            <a:r>
              <a:rPr kumimoji="0" lang="vi-VN" sz="2300" b="0" i="0" u="none" strike="noStrike" kern="0" cap="none" spc="0" normalizeH="0" baseline="0" noProof="0" dirty="0">
                <a:ln>
                  <a:noFill/>
                </a:ln>
                <a:solidFill>
                  <a:srgbClr val="000000"/>
                </a:solidFill>
                <a:effectLst/>
                <a:uLnTx/>
                <a:uFillTx/>
                <a:latin typeface="Arial"/>
                <a:ea typeface="ＭＳ Ｐゴシック" charset="-128"/>
                <a:cs typeface="+mn-cs"/>
              </a:rPr>
              <a:t>Các object lệnh trong Command Pattern có thể được tổ chức thành một chuỗi (chain), nơi mỗi object có thể thực hiện một phần nhỏ của một yêu cầu hoặc chuyển nó cho đối tượng tiếp theo trong chuỗi.</a:t>
            </a:r>
            <a:endParaRPr kumimoji="0" lang="en-US" sz="2300" b="0" i="0" u="none" strike="noStrike" kern="0" cap="none" spc="0" normalizeH="0" baseline="0" noProof="0" dirty="0">
              <a:ln>
                <a:noFill/>
              </a:ln>
              <a:solidFill>
                <a:srgbClr val="000000"/>
              </a:solidFill>
              <a:effectLst/>
              <a:uLnTx/>
              <a:uFillTx/>
              <a:latin typeface="Arial"/>
              <a:ea typeface="ＭＳ Ｐゴシック" charset="-128"/>
              <a:cs typeface="+mn-cs"/>
            </a:endParaRPr>
          </a:p>
          <a:p>
            <a:pPr marL="342900" marR="0" lvl="0" indent="-34290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defRPr/>
            </a:pPr>
            <a:r>
              <a:rPr kumimoji="0" lang="vi-VN" sz="2300" b="0" i="0" u="none" strike="noStrike" kern="0" cap="none" spc="0" normalizeH="0" baseline="0" noProof="0" dirty="0">
                <a:ln>
                  <a:noFill/>
                </a:ln>
                <a:solidFill>
                  <a:srgbClr val="000000"/>
                </a:solidFill>
                <a:effectLst/>
                <a:uLnTx/>
                <a:uFillTx/>
                <a:latin typeface="Arial"/>
                <a:ea typeface="ＭＳ Ｐゴシック" charset="-128"/>
                <a:cs typeface="+mn-cs"/>
              </a:rPr>
              <a:t>VD: Mỗi lệnh có thể thực hiện một bước cụ thể của một quy trình và chuyển giao quyền lực cho lệnh tiếp theo trong chuỗi.</a:t>
            </a:r>
          </a:p>
          <a:p>
            <a:endParaRPr lang="vi-VN" sz="2000" dirty="0"/>
          </a:p>
        </p:txBody>
      </p:sp>
    </p:spTree>
    <p:extLst>
      <p:ext uri="{BB962C8B-B14F-4D97-AF65-F5344CB8AC3E}">
        <p14:creationId xmlns:p14="http://schemas.microsoft.com/office/powerpoint/2010/main" val="3503328608"/>
      </p:ext>
    </p:extLst>
  </p:cSld>
  <p:clrMapOvr>
    <a:masterClrMapping/>
  </p:clrMapOvr>
  <p:transition advClick="0">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6.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524000"/>
            <a:ext cx="8458200" cy="4267200"/>
          </a:xfrm>
          <a:noFill/>
          <a:ln>
            <a:miter lim="800000"/>
            <a:headEnd/>
            <a:tailEnd/>
          </a:ln>
        </p:spPr>
        <p:txBody>
          <a:bodyPr vert="horz" wrap="square" lIns="91440" tIns="45720" rIns="91440" bIns="45720" numCol="1" anchor="t" anchorCtr="0" compatLnSpc="1">
            <a:prstTxWarp prst="textNoShape">
              <a:avLst/>
            </a:prstTxWarp>
          </a:bodyPr>
          <a:lstStyle/>
          <a:p>
            <a:r>
              <a:rPr lang="vi-VN" sz="2300" b="1" dirty="0"/>
              <a:t>Mẫu Decorator: </a:t>
            </a:r>
            <a:r>
              <a:rPr lang="vi-VN" sz="2300" dirty="0"/>
              <a:t>Command Pattern có thể sử dụng Decorator Pattern để thêm chức năng mới cho các lệnh mà không làm thay đổi cấu trúc của chúng.</a:t>
            </a:r>
          </a:p>
          <a:p>
            <a:pPr>
              <a:buFont typeface="Courier New" panose="02070309020205020404" pitchFamily="49" charset="0"/>
              <a:buChar char="o"/>
            </a:pPr>
            <a:r>
              <a:rPr lang="vi-VN" sz="2300" dirty="0"/>
              <a:t>VD: Các decorator có thể được áp dụng cho các lệnh để thêm các chức năng bổ sung mà không làm thay đổi cách lệnh cơ bản thực hiện công việc của mình.</a:t>
            </a:r>
          </a:p>
          <a:p>
            <a:endParaRPr lang="vi-VN" sz="2000" dirty="0"/>
          </a:p>
        </p:txBody>
      </p:sp>
    </p:spTree>
    <p:extLst>
      <p:ext uri="{BB962C8B-B14F-4D97-AF65-F5344CB8AC3E}">
        <p14:creationId xmlns:p14="http://schemas.microsoft.com/office/powerpoint/2010/main" val="309317288"/>
      </p:ext>
    </p:extLst>
  </p:cSld>
  <p:clrMapOvr>
    <a:masterClrMapping/>
  </p:clrMapOvr>
  <p:transition advClick="0">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6.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524000"/>
            <a:ext cx="8458200" cy="4267200"/>
          </a:xfrm>
          <a:noFill/>
          <a:ln>
            <a:miter lim="800000"/>
            <a:headEnd/>
            <a:tailEnd/>
          </a:ln>
        </p:spPr>
        <p:txBody>
          <a:bodyPr vert="horz" wrap="square" lIns="91440" tIns="45720" rIns="91440" bIns="45720" numCol="1" anchor="t" anchorCtr="0" compatLnSpc="1">
            <a:prstTxWarp prst="textNoShape">
              <a:avLst/>
            </a:prstTxWarp>
          </a:bodyPr>
          <a:lstStyle/>
          <a:p>
            <a:r>
              <a:rPr lang="en-US" sz="2300" dirty="0" err="1"/>
              <a:t>Có</a:t>
            </a:r>
            <a:r>
              <a:rPr lang="en-US" sz="2300" dirty="0"/>
              <a:t> </a:t>
            </a:r>
            <a:r>
              <a:rPr lang="en-US" sz="2300" dirty="0" err="1"/>
              <a:t>thể</a:t>
            </a:r>
            <a:r>
              <a:rPr lang="en-US" sz="2300" dirty="0"/>
              <a:t> </a:t>
            </a:r>
            <a:r>
              <a:rPr lang="en-US" sz="2300" dirty="0" err="1"/>
              <a:t>sử</a:t>
            </a:r>
            <a:r>
              <a:rPr lang="en-US" sz="2300" dirty="0"/>
              <a:t> </a:t>
            </a:r>
            <a:r>
              <a:rPr lang="en-US" sz="2300" dirty="0" err="1"/>
              <a:t>dụng</a:t>
            </a:r>
            <a:r>
              <a:rPr lang="en-US" sz="2300" dirty="0"/>
              <a:t> Visitor </a:t>
            </a:r>
            <a:r>
              <a:rPr lang="en-US" sz="2300" dirty="0" err="1"/>
              <a:t>để</a:t>
            </a:r>
            <a:r>
              <a:rPr lang="en-US" sz="2300" dirty="0"/>
              <a:t> </a:t>
            </a:r>
            <a:r>
              <a:rPr lang="en-US" sz="2300" dirty="0" err="1"/>
              <a:t>thực</a:t>
            </a:r>
            <a:r>
              <a:rPr lang="en-US" sz="2300" dirty="0"/>
              <a:t> </a:t>
            </a:r>
            <a:r>
              <a:rPr lang="en-US" sz="2300" dirty="0" err="1"/>
              <a:t>hiện</a:t>
            </a:r>
            <a:r>
              <a:rPr lang="en-US" sz="2300" dirty="0"/>
              <a:t> </a:t>
            </a:r>
            <a:r>
              <a:rPr lang="en-US" sz="2300" dirty="0" err="1"/>
              <a:t>một</a:t>
            </a:r>
            <a:r>
              <a:rPr lang="en-US" sz="2300" dirty="0"/>
              <a:t> </a:t>
            </a:r>
            <a:r>
              <a:rPr lang="en-US" sz="2300" dirty="0" err="1"/>
              <a:t>thao</a:t>
            </a:r>
            <a:r>
              <a:rPr lang="en-US" sz="2300" dirty="0"/>
              <a:t> </a:t>
            </a:r>
            <a:r>
              <a:rPr lang="en-US" sz="2300" dirty="0" err="1"/>
              <a:t>tác</a:t>
            </a:r>
            <a:r>
              <a:rPr lang="en-US" sz="2300" dirty="0"/>
              <a:t> </a:t>
            </a:r>
            <a:r>
              <a:rPr lang="en-US" sz="2300" dirty="0" err="1"/>
              <a:t>trên</a:t>
            </a:r>
            <a:r>
              <a:rPr lang="en-US" sz="2300" dirty="0"/>
              <a:t> </a:t>
            </a:r>
            <a:r>
              <a:rPr lang="en-US" sz="2300" dirty="0" err="1"/>
              <a:t>toàn</a:t>
            </a:r>
            <a:r>
              <a:rPr lang="en-US" sz="2300" dirty="0"/>
              <a:t> </a:t>
            </a:r>
            <a:r>
              <a:rPr lang="en-US" sz="2300" dirty="0" err="1"/>
              <a:t>bộ</a:t>
            </a:r>
            <a:r>
              <a:rPr lang="en-US" sz="2300" dirty="0"/>
              <a:t> </a:t>
            </a:r>
            <a:r>
              <a:rPr lang="en-US" sz="2300" dirty="0" err="1"/>
              <a:t>cây</a:t>
            </a:r>
            <a:r>
              <a:rPr lang="en-US" sz="2300" dirty="0"/>
              <a:t> </a:t>
            </a:r>
            <a:r>
              <a:rPr lang="en-US" sz="2300" b="1" dirty="0"/>
              <a:t>Composite</a:t>
            </a:r>
            <a:r>
              <a:rPr lang="en-US" sz="2300" dirty="0"/>
              <a:t>.</a:t>
            </a:r>
          </a:p>
          <a:p>
            <a:r>
              <a:rPr lang="en-US" sz="2300" dirty="0" err="1"/>
              <a:t>Có</a:t>
            </a:r>
            <a:r>
              <a:rPr lang="en-US" sz="2300" dirty="0"/>
              <a:t> </a:t>
            </a:r>
            <a:r>
              <a:rPr lang="en-US" sz="2300" dirty="0" err="1"/>
              <a:t>thể</a:t>
            </a:r>
            <a:r>
              <a:rPr lang="en-US" sz="2300" dirty="0"/>
              <a:t> </a:t>
            </a:r>
            <a:r>
              <a:rPr lang="en-US" sz="2300" dirty="0" err="1"/>
              <a:t>sử</a:t>
            </a:r>
            <a:r>
              <a:rPr lang="en-US" sz="2300" dirty="0"/>
              <a:t> </a:t>
            </a:r>
            <a:r>
              <a:rPr lang="en-US" sz="2300" dirty="0" err="1"/>
              <a:t>dụng</a:t>
            </a:r>
            <a:r>
              <a:rPr lang="en-US" sz="2300" dirty="0"/>
              <a:t> Visitor </a:t>
            </a:r>
            <a:r>
              <a:rPr lang="en-US" sz="2300" dirty="0" err="1"/>
              <a:t>cùng</a:t>
            </a:r>
            <a:r>
              <a:rPr lang="en-US" sz="2300" dirty="0"/>
              <a:t> </a:t>
            </a:r>
            <a:r>
              <a:rPr lang="en-US" sz="2300" dirty="0" err="1"/>
              <a:t>với</a:t>
            </a:r>
            <a:r>
              <a:rPr lang="en-US" sz="2300" b="1" dirty="0"/>
              <a:t> Iterator </a:t>
            </a:r>
            <a:r>
              <a:rPr lang="en-US" sz="2300" dirty="0" err="1"/>
              <a:t>để</a:t>
            </a:r>
            <a:r>
              <a:rPr lang="en-US" sz="2300" dirty="0"/>
              <a:t> </a:t>
            </a:r>
            <a:r>
              <a:rPr lang="en-US" sz="2300" dirty="0" err="1"/>
              <a:t>duyệt</a:t>
            </a:r>
            <a:r>
              <a:rPr lang="en-US" sz="2300" dirty="0"/>
              <a:t> qua </a:t>
            </a:r>
            <a:r>
              <a:rPr lang="en-US" sz="2300" dirty="0" err="1"/>
              <a:t>một</a:t>
            </a:r>
            <a:r>
              <a:rPr lang="en-US" sz="2300" dirty="0"/>
              <a:t> </a:t>
            </a:r>
            <a:r>
              <a:rPr lang="en-US" sz="2300" dirty="0" err="1"/>
              <a:t>cấu</a:t>
            </a:r>
            <a:r>
              <a:rPr lang="en-US" sz="2300" dirty="0"/>
              <a:t> </a:t>
            </a:r>
            <a:r>
              <a:rPr lang="en-US" sz="2300" dirty="0" err="1"/>
              <a:t>trúc</a:t>
            </a:r>
            <a:r>
              <a:rPr lang="en-US" sz="2300" dirty="0"/>
              <a:t> </a:t>
            </a:r>
            <a:r>
              <a:rPr lang="en-US" sz="2300" dirty="0" err="1"/>
              <a:t>dữ</a:t>
            </a:r>
            <a:r>
              <a:rPr lang="en-US" sz="2300" dirty="0"/>
              <a:t> </a:t>
            </a:r>
            <a:r>
              <a:rPr lang="en-US" sz="2300" dirty="0" err="1"/>
              <a:t>liệu</a:t>
            </a:r>
            <a:r>
              <a:rPr lang="en-US" sz="2300" dirty="0"/>
              <a:t> </a:t>
            </a:r>
            <a:r>
              <a:rPr lang="en-US" sz="2300" dirty="0" err="1"/>
              <a:t>phức</a:t>
            </a:r>
            <a:r>
              <a:rPr lang="en-US" sz="2300" dirty="0"/>
              <a:t> </a:t>
            </a:r>
            <a:r>
              <a:rPr lang="en-US" sz="2300" dirty="0" err="1"/>
              <a:t>tạp</a:t>
            </a:r>
            <a:r>
              <a:rPr lang="en-US" sz="2300" dirty="0"/>
              <a:t> </a:t>
            </a:r>
            <a:r>
              <a:rPr lang="en-US" sz="2300" dirty="0" err="1"/>
              <a:t>và</a:t>
            </a:r>
            <a:r>
              <a:rPr lang="en-US" sz="2300" dirty="0"/>
              <a:t> </a:t>
            </a:r>
            <a:r>
              <a:rPr lang="en-US" sz="2300" dirty="0" err="1"/>
              <a:t>thực</a:t>
            </a:r>
            <a:r>
              <a:rPr lang="en-US" sz="2300" dirty="0"/>
              <a:t> </a:t>
            </a:r>
            <a:r>
              <a:rPr lang="en-US" sz="2300" dirty="0" err="1"/>
              <a:t>hiện</a:t>
            </a:r>
            <a:r>
              <a:rPr lang="en-US" sz="2300" dirty="0"/>
              <a:t> </a:t>
            </a:r>
            <a:r>
              <a:rPr lang="en-US" sz="2300" dirty="0" err="1"/>
              <a:t>một</a:t>
            </a:r>
            <a:r>
              <a:rPr lang="en-US" sz="2300" dirty="0"/>
              <a:t> </a:t>
            </a:r>
            <a:r>
              <a:rPr lang="en-US" sz="2300" dirty="0" err="1"/>
              <a:t>số</a:t>
            </a:r>
            <a:r>
              <a:rPr lang="en-US" sz="2300" dirty="0"/>
              <a:t> </a:t>
            </a:r>
            <a:r>
              <a:rPr lang="en-US" sz="2300" dirty="0" err="1"/>
              <a:t>thao</a:t>
            </a:r>
            <a:r>
              <a:rPr lang="en-US" sz="2300" dirty="0"/>
              <a:t> </a:t>
            </a:r>
            <a:r>
              <a:rPr lang="en-US" sz="2300" dirty="0" err="1"/>
              <a:t>tác</a:t>
            </a:r>
            <a:r>
              <a:rPr lang="en-US" sz="2300" dirty="0"/>
              <a:t> </a:t>
            </a:r>
            <a:r>
              <a:rPr lang="en-US" sz="2300" dirty="0" err="1"/>
              <a:t>trên</a:t>
            </a:r>
            <a:r>
              <a:rPr lang="en-US" sz="2300" dirty="0"/>
              <a:t> </a:t>
            </a:r>
            <a:r>
              <a:rPr lang="en-US" sz="2300" dirty="0" err="1"/>
              <a:t>các</a:t>
            </a:r>
            <a:r>
              <a:rPr lang="en-US" sz="2300" dirty="0"/>
              <a:t> </a:t>
            </a:r>
            <a:r>
              <a:rPr lang="en-US" sz="2300" dirty="0" err="1"/>
              <a:t>phần</a:t>
            </a:r>
            <a:r>
              <a:rPr lang="en-US" sz="2300" dirty="0"/>
              <a:t> </a:t>
            </a:r>
            <a:r>
              <a:rPr lang="en-US" sz="2300" dirty="0" err="1"/>
              <a:t>tử</a:t>
            </a:r>
            <a:r>
              <a:rPr lang="en-US" sz="2300" dirty="0"/>
              <a:t> </a:t>
            </a:r>
            <a:r>
              <a:rPr lang="en-US" sz="2300" dirty="0" err="1"/>
              <a:t>của</a:t>
            </a:r>
            <a:r>
              <a:rPr lang="en-US" sz="2300" dirty="0"/>
              <a:t> </a:t>
            </a:r>
            <a:r>
              <a:rPr lang="en-US" sz="2300" dirty="0" err="1"/>
              <a:t>nó</a:t>
            </a:r>
            <a:r>
              <a:rPr lang="en-US" sz="2300" dirty="0"/>
              <a:t>, </a:t>
            </a:r>
            <a:r>
              <a:rPr lang="en-US" sz="2300" dirty="0" err="1"/>
              <a:t>ngay</a:t>
            </a:r>
            <a:r>
              <a:rPr lang="en-US" sz="2300" dirty="0"/>
              <a:t> </a:t>
            </a:r>
            <a:r>
              <a:rPr lang="en-US" sz="2300" dirty="0" err="1"/>
              <a:t>cả</a:t>
            </a:r>
            <a:r>
              <a:rPr lang="en-US" sz="2300" dirty="0"/>
              <a:t> </a:t>
            </a:r>
            <a:r>
              <a:rPr lang="en-US" sz="2300" dirty="0" err="1"/>
              <a:t>khi</a:t>
            </a:r>
            <a:r>
              <a:rPr lang="en-US" sz="2300" dirty="0"/>
              <a:t> </a:t>
            </a:r>
            <a:r>
              <a:rPr lang="en-US" sz="2300" dirty="0" err="1"/>
              <a:t>tất</a:t>
            </a:r>
            <a:r>
              <a:rPr lang="en-US" sz="2300" dirty="0"/>
              <a:t> </a:t>
            </a:r>
            <a:r>
              <a:rPr lang="en-US" sz="2300" dirty="0" err="1"/>
              <a:t>cả</a:t>
            </a:r>
            <a:r>
              <a:rPr lang="en-US" sz="2300" dirty="0"/>
              <a:t> </a:t>
            </a:r>
            <a:r>
              <a:rPr lang="en-US" sz="2300" dirty="0" err="1"/>
              <a:t>chúng</a:t>
            </a:r>
            <a:r>
              <a:rPr lang="en-US" sz="2300" dirty="0"/>
              <a:t> </a:t>
            </a:r>
            <a:r>
              <a:rPr lang="en-US" sz="2300" dirty="0" err="1"/>
              <a:t>đều</a:t>
            </a:r>
            <a:r>
              <a:rPr lang="en-US" sz="2300" dirty="0"/>
              <a:t> </a:t>
            </a:r>
            <a:r>
              <a:rPr lang="en-US" sz="2300" dirty="0" err="1"/>
              <a:t>có</a:t>
            </a:r>
            <a:r>
              <a:rPr lang="en-US" sz="2300" dirty="0"/>
              <a:t> </a:t>
            </a:r>
            <a:r>
              <a:rPr lang="en-US" sz="2300" dirty="0" err="1"/>
              <a:t>các</a:t>
            </a:r>
            <a:r>
              <a:rPr lang="en-US" sz="2300" dirty="0"/>
              <a:t> </a:t>
            </a:r>
            <a:r>
              <a:rPr lang="en-US" sz="2300" dirty="0" err="1"/>
              <a:t>lớp</a:t>
            </a:r>
            <a:r>
              <a:rPr lang="en-US" sz="2300" dirty="0"/>
              <a:t> </a:t>
            </a:r>
            <a:r>
              <a:rPr lang="en-US" sz="2300" dirty="0" err="1"/>
              <a:t>khác</a:t>
            </a:r>
            <a:r>
              <a:rPr lang="en-US" sz="2300" dirty="0"/>
              <a:t> </a:t>
            </a:r>
            <a:r>
              <a:rPr lang="en-US" sz="2300" dirty="0" err="1"/>
              <a:t>nhau</a:t>
            </a:r>
            <a:r>
              <a:rPr lang="en-US" sz="2300" dirty="0"/>
              <a:t>.</a:t>
            </a:r>
            <a:endParaRPr lang="vi-VN" sz="2000" dirty="0"/>
          </a:p>
        </p:txBody>
      </p:sp>
    </p:spTree>
    <p:extLst>
      <p:ext uri="{BB962C8B-B14F-4D97-AF65-F5344CB8AC3E}">
        <p14:creationId xmlns:p14="http://schemas.microsoft.com/office/powerpoint/2010/main" val="939122000"/>
      </p:ext>
    </p:extLst>
  </p:cSld>
  <p:clrMapOvr>
    <a:masterClrMapping/>
  </p:clrMapOvr>
  <p:transition advClick="0">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chemeClr val="bg1"/>
                </a:solidFill>
                <a:cs typeface="Tahoma" charset="0"/>
              </a:rPr>
              <a:t>Thanks for watching</a:t>
            </a:r>
            <a:r>
              <a:rPr lang="en-US" b="1" dirty="0">
                <a:solidFill>
                  <a:schemeClr val="bg1"/>
                </a:solidFill>
                <a:cs typeface="Tahoma" charset="0"/>
              </a:rPr>
              <a:t>!</a:t>
            </a:r>
            <a:endParaRPr lang="vi-VN" b="1" dirty="0">
              <a:solidFill>
                <a:schemeClr val="bg1"/>
              </a:solidFill>
              <a:cs typeface="Tahoma"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39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a:solidFill>
                  <a:schemeClr val="tx1"/>
                </a:solidFill>
                <a:cs typeface="Tahoma" charset="0"/>
              </a:rPr>
              <a:t>Nội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lnSpc>
                <a:spcPct val="120000"/>
              </a:lnSpc>
              <a:spcBef>
                <a:spcPts val="300"/>
              </a:spcBef>
              <a:spcAft>
                <a:spcPts val="300"/>
              </a:spcAft>
              <a:buFont typeface="+mj-lt"/>
              <a:buAutoNum type="arabicPeriod"/>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Mô</a:t>
            </a:r>
            <a:r>
              <a:rPr lang="en-US" sz="2000" dirty="0">
                <a:latin typeface="+mj-lt"/>
                <a:cs typeface="Tahoma" charset="0"/>
              </a:rPr>
              <a:t> </a:t>
            </a:r>
            <a:r>
              <a:rPr lang="en-US" sz="2000" dirty="0" err="1">
                <a:latin typeface="+mj-lt"/>
                <a:cs typeface="Tahoma" charset="0"/>
              </a:rPr>
              <a:t>tả</a:t>
            </a:r>
            <a:r>
              <a:rPr lang="en-US" sz="2000" dirty="0">
                <a:latin typeface="+mj-lt"/>
                <a:cs typeface="Tahoma" charset="0"/>
              </a:rPr>
              <a:t> </a:t>
            </a:r>
            <a:r>
              <a:rPr lang="en-US" sz="2000" dirty="0" err="1">
                <a:latin typeface="+mj-lt"/>
                <a:cs typeface="Tahoma" charset="0"/>
              </a:rPr>
              <a:t>ngắn</a:t>
            </a:r>
            <a:r>
              <a:rPr lang="en-US" sz="2000" dirty="0">
                <a:latin typeface="+mj-lt"/>
                <a:cs typeface="Tahoma" charset="0"/>
              </a:rPr>
              <a:t> </a:t>
            </a:r>
            <a:r>
              <a:rPr lang="en-US" sz="2000" dirty="0" err="1">
                <a:latin typeface="+mj-lt"/>
                <a:cs typeface="Tahoma" charset="0"/>
              </a:rPr>
              <a:t>về</a:t>
            </a:r>
            <a:r>
              <a:rPr lang="en-US" sz="2000" dirty="0">
                <a:latin typeface="+mj-lt"/>
                <a:cs typeface="Tahoma" charset="0"/>
              </a:rPr>
              <a:t> </a:t>
            </a:r>
            <a:r>
              <a:rPr lang="en-US" sz="2000" dirty="0" err="1">
                <a:latin typeface="+mj-lt"/>
                <a:cs typeface="Tahoma" charset="0"/>
              </a:rPr>
              <a:t>mẫu</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marL="457200" indent="-457200" algn="just">
              <a:lnSpc>
                <a:spcPct val="120000"/>
              </a:lnSpc>
              <a:spcBef>
                <a:spcPts val="300"/>
              </a:spcBef>
              <a:spcAft>
                <a:spcPts val="300"/>
              </a:spcAft>
              <a:buFont typeface="+mj-lt"/>
              <a:buAutoNum type="arabicPeriod"/>
            </a:pPr>
            <a:r>
              <a:rPr lang="en-US" sz="2400" dirty="0" err="1">
                <a:cs typeface="Tahoma" charset="0"/>
              </a:rPr>
              <a:t>Ngữ</a:t>
            </a:r>
            <a:r>
              <a:rPr lang="en-US" sz="2400" dirty="0">
                <a:cs typeface="Tahoma" charset="0"/>
              </a:rPr>
              <a:t> </a:t>
            </a:r>
            <a:r>
              <a:rPr lang="en-US" sz="2400" dirty="0" err="1">
                <a:cs typeface="Tahoma" charset="0"/>
              </a:rPr>
              <a:t>cảnh</a:t>
            </a:r>
            <a:r>
              <a:rPr lang="en-US" sz="2400" dirty="0">
                <a:cs typeface="Tahoma" charset="0"/>
              </a:rPr>
              <a:t>/</a:t>
            </a:r>
            <a:r>
              <a:rPr lang="en-US" sz="2400" dirty="0" err="1">
                <a:cs typeface="Tahoma" charset="0"/>
              </a:rPr>
              <a:t>trường</a:t>
            </a:r>
            <a:r>
              <a:rPr lang="en-US" sz="2400" dirty="0">
                <a:cs typeface="Tahoma" charset="0"/>
              </a:rPr>
              <a:t> </a:t>
            </a:r>
            <a:r>
              <a:rPr lang="en-US" sz="2400" dirty="0" err="1">
                <a:cs typeface="Tahoma" charset="0"/>
              </a:rPr>
              <a:t>hợp</a:t>
            </a:r>
            <a:r>
              <a:rPr lang="en-US" sz="2400" dirty="0">
                <a:cs typeface="Tahoma" charset="0"/>
              </a:rPr>
              <a:t> </a:t>
            </a:r>
            <a:r>
              <a:rPr lang="en-US" sz="2400" dirty="0" err="1">
                <a:cs typeface="Tahoma" charset="0"/>
              </a:rPr>
              <a:t>sử</a:t>
            </a:r>
            <a:r>
              <a:rPr lang="en-US" sz="2400" dirty="0">
                <a:cs typeface="Tahoma" charset="0"/>
              </a:rPr>
              <a:t> </a:t>
            </a:r>
            <a:r>
              <a:rPr lang="en-US" sz="2400" dirty="0" err="1">
                <a:cs typeface="Tahoma" charset="0"/>
              </a:rPr>
              <a:t>dụng</a:t>
            </a:r>
            <a:endParaRPr lang="en-US" sz="2400" dirty="0">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Cấu</a:t>
            </a:r>
            <a:r>
              <a:rPr lang="en-US" sz="2400" dirty="0">
                <a:latin typeface="+mj-lt"/>
                <a:cs typeface="Tahoma" charset="0"/>
              </a:rPr>
              <a:t> </a:t>
            </a:r>
            <a:r>
              <a:rPr lang="en-US" sz="2400" dirty="0" err="1">
                <a:latin typeface="+mj-lt"/>
                <a:cs typeface="Tahoma" charset="0"/>
              </a:rPr>
              <a:t>trúc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và</a:t>
            </a:r>
            <a:r>
              <a:rPr lang="en-US" sz="2400" dirty="0">
                <a:latin typeface="+mj-lt"/>
                <a:cs typeface="Tahoma" charset="0"/>
              </a:rPr>
              <a:t> </a:t>
            </a: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r>
              <a:rPr lang="en-US" sz="2400" dirty="0">
                <a:latin typeface="+mj-lt"/>
                <a:cs typeface="Tahoma" charset="0"/>
              </a:rPr>
              <a:t> </a:t>
            </a:r>
          </a:p>
          <a:p>
            <a:pPr marL="457200" indent="-457200" algn="just">
              <a:spcBef>
                <a:spcPts val="300"/>
              </a:spcBef>
              <a:spcAft>
                <a:spcPts val="300"/>
              </a:spcAft>
              <a:buFont typeface="+mj-lt"/>
              <a:buAutoNum type="arabicPeriod"/>
            </a:pP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bước</a:t>
            </a:r>
            <a:r>
              <a:rPr lang="en-US" sz="2400" dirty="0">
                <a:latin typeface="+mj-lt"/>
                <a:cs typeface="Tahoma" charset="0"/>
              </a:rPr>
              <a:t> </a:t>
            </a:r>
            <a:r>
              <a:rPr lang="en-US" sz="2400" dirty="0" err="1">
                <a:latin typeface="+mj-lt"/>
                <a:cs typeface="Tahoma" charset="0"/>
              </a:rPr>
              <a:t>hiện</a:t>
            </a:r>
            <a:r>
              <a:rPr lang="en-US" sz="2400" dirty="0">
                <a:latin typeface="+mj-lt"/>
                <a:cs typeface="Tahoma" charset="0"/>
              </a:rPr>
              <a:t> </a:t>
            </a:r>
            <a:r>
              <a:rPr lang="en-US" sz="2400" dirty="0" err="1">
                <a:latin typeface="+mj-lt"/>
                <a:cs typeface="Tahoma" charset="0"/>
              </a:rPr>
              <a:t>thực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 code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r>
              <a:rPr lang="en-US" sz="2400" dirty="0">
                <a:latin typeface="+mj-lt"/>
                <a:cs typeface="Tahoma" charset="0"/>
              </a:rPr>
              <a:t>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trên</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Ưu</a:t>
            </a:r>
            <a:r>
              <a:rPr lang="en-US" sz="2400" dirty="0">
                <a:latin typeface="+mj-lt"/>
                <a:cs typeface="Tahoma" charset="0"/>
              </a:rPr>
              <a:t> </a:t>
            </a:r>
            <a:r>
              <a:rPr lang="en-US" sz="2400" dirty="0" err="1">
                <a:latin typeface="+mj-lt"/>
                <a:cs typeface="Tahoma" charset="0"/>
              </a:rPr>
              <a:t>điểm</a:t>
            </a:r>
            <a:r>
              <a:rPr lang="en-US" sz="2400" dirty="0">
                <a:latin typeface="+mj-lt"/>
                <a:cs typeface="Tahoma" charset="0"/>
              </a:rPr>
              <a:t> &amp; </a:t>
            </a:r>
            <a:r>
              <a:rPr lang="en-US" sz="2400" dirty="0" err="1">
                <a:cs typeface="Tahoma" charset="0"/>
              </a:rPr>
              <a:t>Nhược</a:t>
            </a:r>
            <a:r>
              <a:rPr lang="en-US" sz="2400" dirty="0">
                <a:cs typeface="Tahoma" charset="0"/>
              </a:rPr>
              <a:t> </a:t>
            </a:r>
            <a:r>
              <a:rPr lang="en-US" sz="2400" dirty="0" err="1">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a:latin typeface="+mj-lt"/>
                <a:cs typeface="Tahoma" charset="0"/>
              </a:rPr>
              <a:t>Liên </a:t>
            </a:r>
            <a:r>
              <a:rPr lang="en-US" sz="2400" dirty="0" err="1">
                <a:latin typeface="+mj-lt"/>
                <a:cs typeface="Tahoma" charset="0"/>
              </a:rPr>
              <a:t>quan</a:t>
            </a:r>
            <a:r>
              <a:rPr lang="en-US" sz="2400" dirty="0">
                <a:latin typeface="+mj-lt"/>
                <a:cs typeface="Tahoma" charset="0"/>
              </a:rPr>
              <a:t> </a:t>
            </a:r>
            <a:r>
              <a:rPr lang="en-US" sz="2400" dirty="0" err="1">
                <a:latin typeface="+mj-lt"/>
                <a:cs typeface="Tahoma" charset="0"/>
              </a:rPr>
              <a:t>đến</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khác</a:t>
            </a:r>
            <a:endParaRPr lang="vi-VN" sz="2400" dirty="0">
              <a:latin typeface="+mj-lt"/>
              <a:cs typeface="Tahoma" charset="0"/>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219">
                                            <p:txEl>
                                              <p:pRg st="2" end="2"/>
                                            </p:txEl>
                                          </p:spTgt>
                                        </p:tgtEl>
                                        <p:attrNameLst>
                                          <p:attrName>style.visibility</p:attrName>
                                        </p:attrNameLst>
                                      </p:cBhvr>
                                      <p:to>
                                        <p:strVal val="visible"/>
                                      </p:to>
                                    </p:set>
                                    <p:animEffect transition="in" filter="fade">
                                      <p:cBhvr>
                                        <p:cTn id="26" dur="1000"/>
                                        <p:tgtEl>
                                          <p:spTgt spid="9219">
                                            <p:txEl>
                                              <p:pRg st="2" end="2"/>
                                            </p:txEl>
                                          </p:spTgt>
                                        </p:tgtEl>
                                      </p:cBhvr>
                                    </p:animEffect>
                                    <p:anim calcmode="lin" valueType="num">
                                      <p:cBhvr>
                                        <p:cTn id="27"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219">
                                            <p:txEl>
                                              <p:pRg st="3" end="3"/>
                                            </p:txEl>
                                          </p:spTgt>
                                        </p:tgtEl>
                                        <p:attrNameLst>
                                          <p:attrName>style.visibility</p:attrName>
                                        </p:attrNameLst>
                                      </p:cBhvr>
                                      <p:to>
                                        <p:strVal val="visible"/>
                                      </p:to>
                                    </p:set>
                                    <p:animEffect transition="in" filter="fade">
                                      <p:cBhvr>
                                        <p:cTn id="33" dur="1000"/>
                                        <p:tgtEl>
                                          <p:spTgt spid="9219">
                                            <p:txEl>
                                              <p:pRg st="3" end="3"/>
                                            </p:txEl>
                                          </p:spTgt>
                                        </p:tgtEl>
                                      </p:cBhvr>
                                    </p:animEffect>
                                    <p:anim calcmode="lin" valueType="num">
                                      <p:cBhvr>
                                        <p:cTn id="34"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219">
                                            <p:txEl>
                                              <p:pRg st="4" end="4"/>
                                            </p:txEl>
                                          </p:spTgt>
                                        </p:tgtEl>
                                        <p:attrNameLst>
                                          <p:attrName>style.visibility</p:attrName>
                                        </p:attrNameLst>
                                      </p:cBhvr>
                                      <p:to>
                                        <p:strVal val="visible"/>
                                      </p:to>
                                    </p:set>
                                    <p:animEffect transition="in" filter="fade">
                                      <p:cBhvr>
                                        <p:cTn id="40" dur="1000"/>
                                        <p:tgtEl>
                                          <p:spTgt spid="9219">
                                            <p:txEl>
                                              <p:pRg st="4" end="4"/>
                                            </p:txEl>
                                          </p:spTgt>
                                        </p:tgtEl>
                                      </p:cBhvr>
                                    </p:animEffect>
                                    <p:anim calcmode="lin" valueType="num">
                                      <p:cBhvr>
                                        <p:cTn id="41"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219">
                                            <p:txEl>
                                              <p:pRg st="5" end="5"/>
                                            </p:txEl>
                                          </p:spTgt>
                                        </p:tgtEl>
                                        <p:attrNameLst>
                                          <p:attrName>style.visibility</p:attrName>
                                        </p:attrNameLst>
                                      </p:cBhvr>
                                      <p:to>
                                        <p:strVal val="visible"/>
                                      </p:to>
                                    </p:set>
                                    <p:animEffect transition="in" filter="fade">
                                      <p:cBhvr>
                                        <p:cTn id="47" dur="1000"/>
                                        <p:tgtEl>
                                          <p:spTgt spid="9219">
                                            <p:txEl>
                                              <p:pRg st="5" end="5"/>
                                            </p:txEl>
                                          </p:spTgt>
                                        </p:tgtEl>
                                      </p:cBhvr>
                                    </p:animEffect>
                                    <p:anim calcmode="lin" valueType="num">
                                      <p:cBhvr>
                                        <p:cTn id="48"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219">
                                            <p:txEl>
                                              <p:pRg st="6" end="6"/>
                                            </p:txEl>
                                          </p:spTgt>
                                        </p:tgtEl>
                                        <p:attrNameLst>
                                          <p:attrName>style.visibility</p:attrName>
                                        </p:attrNameLst>
                                      </p:cBhvr>
                                      <p:to>
                                        <p:strVal val="visible"/>
                                      </p:to>
                                    </p:set>
                                    <p:animEffect transition="in" filter="fade">
                                      <p:cBhvr>
                                        <p:cTn id="54" dur="1000"/>
                                        <p:tgtEl>
                                          <p:spTgt spid="9219">
                                            <p:txEl>
                                              <p:pRg st="6" end="6"/>
                                            </p:txEl>
                                          </p:spTgt>
                                        </p:tgtEl>
                                      </p:cBhvr>
                                    </p:animEffect>
                                    <p:anim calcmode="lin" valueType="num">
                                      <p:cBhvr>
                                        <p:cTn id="55"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9219">
                                            <p:txEl>
                                              <p:pRg st="7" end="7"/>
                                            </p:txEl>
                                          </p:spTgt>
                                        </p:tgtEl>
                                        <p:attrNameLst>
                                          <p:attrName>style.visibility</p:attrName>
                                        </p:attrNameLst>
                                      </p:cBhvr>
                                      <p:to>
                                        <p:strVal val="visible"/>
                                      </p:to>
                                    </p:set>
                                    <p:animEffect transition="in" filter="fade">
                                      <p:cBhvr>
                                        <p:cTn id="61" dur="1000"/>
                                        <p:tgtEl>
                                          <p:spTgt spid="9219">
                                            <p:txEl>
                                              <p:pRg st="7" end="7"/>
                                            </p:txEl>
                                          </p:spTgt>
                                        </p:tgtEl>
                                      </p:cBhvr>
                                    </p:animEffect>
                                    <p:anim calcmode="lin" valueType="num">
                                      <p:cBhvr>
                                        <p:cTn id="62"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9219">
                                            <p:txEl>
                                              <p:pRg st="8" end="8"/>
                                            </p:txEl>
                                          </p:spTgt>
                                        </p:tgtEl>
                                        <p:attrNameLst>
                                          <p:attrName>style.visibility</p:attrName>
                                        </p:attrNameLst>
                                      </p:cBhvr>
                                      <p:to>
                                        <p:strVal val="visible"/>
                                      </p:to>
                                    </p:set>
                                    <p:animEffect transition="in" filter="fade">
                                      <p:cBhvr>
                                        <p:cTn id="68" dur="1000"/>
                                        <p:tgtEl>
                                          <p:spTgt spid="9219">
                                            <p:txEl>
                                              <p:pRg st="8" end="8"/>
                                            </p:txEl>
                                          </p:spTgt>
                                        </p:tgtEl>
                                      </p:cBhvr>
                                    </p:animEffect>
                                    <p:anim calcmode="lin" valueType="num">
                                      <p:cBhvr>
                                        <p:cTn id="69"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1. </a:t>
            </a:r>
            <a:r>
              <a:rPr lang="en-US" sz="4000" b="1" dirty="0" err="1">
                <a:solidFill>
                  <a:schemeClr val="tx1"/>
                </a:solidFill>
                <a:cs typeface="Tahoma" charset="0"/>
              </a:rPr>
              <a:t>Tổng</a:t>
            </a:r>
            <a:r>
              <a:rPr lang="en-US" sz="4000" b="1" dirty="0">
                <a:solidFill>
                  <a:schemeClr val="tx1"/>
                </a:solidFill>
                <a:cs typeface="Tahoma" charset="0"/>
              </a:rPr>
              <a:t> </a:t>
            </a:r>
            <a:r>
              <a:rPr lang="en-US" sz="4000" b="1" dirty="0" err="1">
                <a:solidFill>
                  <a:schemeClr val="tx1"/>
                </a:solidFill>
                <a:cs typeface="Tahoma" charset="0"/>
              </a:rPr>
              <a:t>quan</a:t>
            </a:r>
            <a:endParaRPr lang="en-US" sz="4000" b="1" dirty="0">
              <a:solidFill>
                <a:schemeClr val="tx1"/>
              </a:solidFill>
              <a:cs typeface="Tahoma" charset="0"/>
            </a:endParaRPr>
          </a:p>
        </p:txBody>
      </p:sp>
      <p:sp>
        <p:nvSpPr>
          <p:cNvPr id="9219" name="Rectangle 3"/>
          <p:cNvSpPr>
            <a:spLocks noGrp="1" noChangeArrowheads="1"/>
          </p:cNvSpPr>
          <p:nvPr>
            <p:ph idx="1"/>
          </p:nvPr>
        </p:nvSpPr>
        <p:spPr bwMode="auto">
          <a:xfrm>
            <a:off x="571499" y="1371600"/>
            <a:ext cx="8458200" cy="1981200"/>
          </a:xfrm>
          <a:noFill/>
          <a:ln>
            <a:miter lim="800000"/>
            <a:headEnd/>
            <a:tailEnd/>
          </a:ln>
        </p:spPr>
        <p:txBody>
          <a:bodyPr vert="horz" wrap="square" lIns="91440" tIns="45720" rIns="91440" bIns="45720" numCol="1" anchor="t" anchorCtr="0" compatLnSpc="1">
            <a:prstTxWarp prst="textNoShape">
              <a:avLst/>
            </a:prstTxWarp>
          </a:bodyPr>
          <a:lstStyle/>
          <a:p>
            <a:pPr algn="just"/>
            <a:r>
              <a:rPr lang="en-US" sz="2300" dirty="0" err="1"/>
              <a:t>Tên</a:t>
            </a:r>
            <a:r>
              <a:rPr lang="en-US" sz="2300" dirty="0"/>
              <a:t> </a:t>
            </a:r>
            <a:r>
              <a:rPr lang="en-US" sz="2300" dirty="0" err="1"/>
              <a:t>mẫu</a:t>
            </a:r>
            <a:r>
              <a:rPr lang="en-US" sz="2300" dirty="0"/>
              <a:t>: </a:t>
            </a:r>
            <a:r>
              <a:rPr lang="en-US" sz="2300" kern="0" dirty="0"/>
              <a:t>Visitor</a:t>
            </a:r>
          </a:p>
          <a:p>
            <a:pPr algn="just"/>
            <a:r>
              <a:rPr lang="en-US" sz="2300" dirty="0" err="1"/>
              <a:t>Phân</a:t>
            </a:r>
            <a:r>
              <a:rPr lang="en-US" sz="2300" dirty="0"/>
              <a:t> </a:t>
            </a:r>
            <a:r>
              <a:rPr lang="en-US" sz="2300" dirty="0" err="1"/>
              <a:t>loại</a:t>
            </a:r>
            <a:r>
              <a:rPr lang="en-US" sz="2300" dirty="0"/>
              <a:t>: Behavioral Pattern </a:t>
            </a:r>
          </a:p>
          <a:p>
            <a:pPr algn="just"/>
            <a:r>
              <a:rPr lang="en-US" sz="2300" dirty="0" err="1"/>
              <a:t>Mô</a:t>
            </a:r>
            <a:r>
              <a:rPr lang="en-US" sz="2300" dirty="0"/>
              <a:t> </a:t>
            </a:r>
            <a:r>
              <a:rPr lang="en-US" sz="2300" dirty="0" err="1"/>
              <a:t>tả</a:t>
            </a:r>
            <a:r>
              <a:rPr lang="en-US" sz="2300" dirty="0"/>
              <a:t> </a:t>
            </a:r>
            <a:r>
              <a:rPr lang="en-US" sz="2300" dirty="0" err="1"/>
              <a:t>ngắn</a:t>
            </a:r>
            <a:r>
              <a:rPr lang="en-US" sz="2300" dirty="0"/>
              <a:t>: Visitor</a:t>
            </a:r>
            <a:r>
              <a:rPr lang="vi-VN" sz="2300" dirty="0"/>
              <a:t> pattern</a:t>
            </a:r>
            <a:r>
              <a:rPr lang="en-US" sz="2300" dirty="0"/>
              <a:t> </a:t>
            </a:r>
            <a:r>
              <a:rPr lang="vi-VN" sz="2300" dirty="0"/>
              <a:t>tách biệt một thuật toán </a:t>
            </a:r>
            <a:r>
              <a:rPr lang="en-US" sz="2300" dirty="0" err="1"/>
              <a:t>từ</a:t>
            </a:r>
            <a:r>
              <a:rPr lang="vi-VN" sz="2300" dirty="0"/>
              <a:t> cấu trúc của một đối tượng</a:t>
            </a:r>
            <a:r>
              <a:rPr lang="en-US" sz="2300" dirty="0"/>
              <a:t> </a:t>
            </a:r>
            <a:r>
              <a:rPr lang="en-US" sz="2300" dirty="0" err="1"/>
              <a:t>mà</a:t>
            </a:r>
            <a:r>
              <a:rPr lang="en-US" sz="2300" dirty="0"/>
              <a:t> </a:t>
            </a:r>
            <a:r>
              <a:rPr lang="en-US" sz="2300" dirty="0" err="1"/>
              <a:t>thuật</a:t>
            </a:r>
            <a:r>
              <a:rPr lang="en-US" sz="2300" dirty="0"/>
              <a:t> </a:t>
            </a:r>
            <a:r>
              <a:rPr lang="en-US" sz="2300" dirty="0" err="1"/>
              <a:t>toán</a:t>
            </a:r>
            <a:r>
              <a:rPr lang="en-US" sz="2300" dirty="0"/>
              <a:t> </a:t>
            </a:r>
            <a:r>
              <a:rPr lang="en-US" sz="2300" dirty="0" err="1"/>
              <a:t>đó</a:t>
            </a:r>
            <a:r>
              <a:rPr lang="en-US" sz="2300" dirty="0"/>
              <a:t> </a:t>
            </a:r>
            <a:r>
              <a:rPr lang="en-US" sz="2300" dirty="0" err="1"/>
              <a:t>hoạt</a:t>
            </a:r>
            <a:r>
              <a:rPr lang="en-US" sz="2300" dirty="0"/>
              <a:t> </a:t>
            </a:r>
            <a:r>
              <a:rPr lang="en-US" sz="2300" dirty="0" err="1"/>
              <a:t>động</a:t>
            </a:r>
            <a:r>
              <a:rPr lang="vi-VN" sz="2300" dirty="0"/>
              <a:t>. Nó cho phép thêm các chức năng mới cho các đối tượng mà không cần thay đổi mã nguồn của chúng.</a:t>
            </a:r>
            <a:endParaRPr lang="vi-VN" sz="2000" dirty="0">
              <a:latin typeface="+mj-lt"/>
              <a:cs typeface="Tahoma" charset="0"/>
            </a:endParaRPr>
          </a:p>
        </p:txBody>
      </p:sp>
      <p:pic>
        <p:nvPicPr>
          <p:cNvPr id="4" name="Picture 3">
            <a:extLst>
              <a:ext uri="{FF2B5EF4-FFF2-40B4-BE49-F238E27FC236}">
                <a16:creationId xmlns:a16="http://schemas.microsoft.com/office/drawing/2014/main" id="{C62F354C-A6CD-5E52-832A-0FA022E65254}"/>
              </a:ext>
            </a:extLst>
          </p:cNvPr>
          <p:cNvPicPr>
            <a:picLocks noChangeAspect="1"/>
          </p:cNvPicPr>
          <p:nvPr/>
        </p:nvPicPr>
        <p:blipFill>
          <a:blip r:embed="rId2"/>
          <a:stretch>
            <a:fillRect/>
          </a:stretch>
        </p:blipFill>
        <p:spPr>
          <a:xfrm>
            <a:off x="2628899" y="3856558"/>
            <a:ext cx="4343400" cy="2828260"/>
          </a:xfrm>
          <a:prstGeom prst="rect">
            <a:avLst/>
          </a:prstGeom>
        </p:spPr>
      </p:pic>
    </p:spTree>
    <p:extLst>
      <p:ext uri="{BB962C8B-B14F-4D97-AF65-F5344CB8AC3E}">
        <p14:creationId xmlns:p14="http://schemas.microsoft.com/office/powerpoint/2010/main" val="3376617654"/>
      </p:ext>
    </p:extLst>
  </p:cSld>
  <p:clrMapOvr>
    <a:masterClrMapping/>
  </p:clrMapOvr>
  <p:transition advClick="0">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2. </a:t>
            </a:r>
            <a:r>
              <a:rPr lang="en-US" sz="4000" b="1" dirty="0" err="1">
                <a:solidFill>
                  <a:schemeClr val="tx1"/>
                </a:solidFill>
                <a:cs typeface="Tahoma" charset="0"/>
              </a:rPr>
              <a:t>Ngữ</a:t>
            </a:r>
            <a:r>
              <a:rPr lang="en-US" sz="4000" b="1" dirty="0">
                <a:solidFill>
                  <a:schemeClr val="tx1"/>
                </a:solidFill>
                <a:cs typeface="Tahoma" charset="0"/>
              </a:rPr>
              <a:t> </a:t>
            </a:r>
            <a:r>
              <a:rPr lang="en-US" sz="4000" b="1" dirty="0" err="1">
                <a:solidFill>
                  <a:schemeClr val="tx1"/>
                </a:solidFill>
                <a:cs typeface="Tahoma" charset="0"/>
              </a:rPr>
              <a:t>cảnh</a:t>
            </a:r>
            <a:r>
              <a:rPr lang="en-US" sz="4000" b="1" dirty="0">
                <a:solidFill>
                  <a:schemeClr val="tx1"/>
                </a:solidFill>
                <a:cs typeface="Tahoma" charset="0"/>
              </a:rPr>
              <a:t>/</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br>
              <a:rPr lang="en-US" sz="4000" dirty="0">
                <a:cs typeface="Tahoma" charset="0"/>
              </a:rPr>
            </a:br>
            <a:endParaRPr lang="en-US" sz="4000" b="1" dirty="0">
              <a:solidFill>
                <a:schemeClr val="tx1"/>
              </a:solidFill>
              <a:cs typeface="Tahoma" charset="0"/>
            </a:endParaRPr>
          </a:p>
        </p:txBody>
      </p:sp>
      <p:pic>
        <p:nvPicPr>
          <p:cNvPr id="3" name="Picture 2">
            <a:extLst>
              <a:ext uri="{FF2B5EF4-FFF2-40B4-BE49-F238E27FC236}">
                <a16:creationId xmlns:a16="http://schemas.microsoft.com/office/drawing/2014/main" id="{28713056-2314-4B40-469E-836E4BEFE430}"/>
              </a:ext>
            </a:extLst>
          </p:cNvPr>
          <p:cNvPicPr>
            <a:picLocks noChangeAspect="1"/>
          </p:cNvPicPr>
          <p:nvPr/>
        </p:nvPicPr>
        <p:blipFill>
          <a:blip r:embed="rId2"/>
          <a:stretch>
            <a:fillRect/>
          </a:stretch>
        </p:blipFill>
        <p:spPr>
          <a:xfrm>
            <a:off x="1238290" y="871314"/>
            <a:ext cx="6584205" cy="2740061"/>
          </a:xfrm>
          <a:prstGeom prst="rect">
            <a:avLst/>
          </a:prstGeom>
        </p:spPr>
      </p:pic>
      <p:pic>
        <p:nvPicPr>
          <p:cNvPr id="10" name="Picture 9">
            <a:extLst>
              <a:ext uri="{FF2B5EF4-FFF2-40B4-BE49-F238E27FC236}">
                <a16:creationId xmlns:a16="http://schemas.microsoft.com/office/drawing/2014/main" id="{F29F0F11-04C1-76D9-A0FF-E0A1FCC58276}"/>
              </a:ext>
            </a:extLst>
          </p:cNvPr>
          <p:cNvPicPr>
            <a:picLocks noChangeAspect="1"/>
          </p:cNvPicPr>
          <p:nvPr/>
        </p:nvPicPr>
        <p:blipFill>
          <a:blip r:embed="rId3"/>
          <a:stretch>
            <a:fillRect/>
          </a:stretch>
        </p:blipFill>
        <p:spPr>
          <a:xfrm>
            <a:off x="1271047" y="3682914"/>
            <a:ext cx="6601906" cy="3175086"/>
          </a:xfrm>
          <a:prstGeom prst="rect">
            <a:avLst/>
          </a:prstGeom>
        </p:spPr>
      </p:pic>
      <p:grpSp>
        <p:nvGrpSpPr>
          <p:cNvPr id="7" name="Group 6">
            <a:extLst>
              <a:ext uri="{FF2B5EF4-FFF2-40B4-BE49-F238E27FC236}">
                <a16:creationId xmlns:a16="http://schemas.microsoft.com/office/drawing/2014/main" id="{C84B54C9-F748-0D6A-9012-8D21AD1C4FAD}"/>
              </a:ext>
            </a:extLst>
          </p:cNvPr>
          <p:cNvGrpSpPr/>
          <p:nvPr/>
        </p:nvGrpSpPr>
        <p:grpSpPr>
          <a:xfrm rot="5400000">
            <a:off x="4054101" y="3423263"/>
            <a:ext cx="952581" cy="442451"/>
            <a:chOff x="4093860" y="2478957"/>
            <a:chExt cx="952581" cy="442451"/>
          </a:xfrm>
        </p:grpSpPr>
        <p:sp>
          <p:nvSpPr>
            <p:cNvPr id="8" name="Arrow: Down 7">
              <a:extLst>
                <a:ext uri="{FF2B5EF4-FFF2-40B4-BE49-F238E27FC236}">
                  <a16:creationId xmlns:a16="http://schemas.microsoft.com/office/drawing/2014/main" id="{6DD776C2-9873-67BD-5799-613C159C5F12}"/>
                </a:ext>
              </a:extLst>
            </p:cNvPr>
            <p:cNvSpPr/>
            <p:nvPr/>
          </p:nvSpPr>
          <p:spPr>
            <a:xfrm rot="16200000">
              <a:off x="4388907" y="2223893"/>
              <a:ext cx="362487" cy="9525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5A32BCCC-EEF6-6786-6AF8-F357C11F5269}"/>
                </a:ext>
              </a:extLst>
            </p:cNvPr>
            <p:cNvSpPr/>
            <p:nvPr/>
          </p:nvSpPr>
          <p:spPr>
            <a:xfrm rot="18859182">
              <a:off x="4348925" y="2480727"/>
              <a:ext cx="442451" cy="438912"/>
            </a:xfrm>
            <a:prstGeom prst="plus">
              <a:avLst>
                <a:gd name="adj" fmla="val 39808"/>
              </a:avLst>
            </a:prstGeom>
            <a:solidFill>
              <a:srgbClr val="FF0000"/>
            </a:solidFill>
            <a:ln w="127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2237099"/>
      </p:ext>
    </p:extLst>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1049d4e727_1_1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2. Ngữ cảnh/trường hợp sử dụng</a:t>
            </a:r>
            <a:endParaRPr/>
          </a:p>
        </p:txBody>
      </p:sp>
      <p:sp>
        <p:nvSpPr>
          <p:cNvPr id="74" name="Google Shape;74;g21049d4e727_1_10"/>
          <p:cNvSpPr txBox="1"/>
          <p:nvPr/>
        </p:nvSpPr>
        <p:spPr>
          <a:xfrm>
            <a:off x="838200" y="1436167"/>
            <a:ext cx="7467600" cy="292383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Char char="•"/>
            </a:pPr>
            <a:r>
              <a:rPr lang="vi-VN" sz="2300" b="0" dirty="0">
                <a:solidFill>
                  <a:srgbClr val="000000"/>
                </a:solidFill>
                <a:latin typeface="Arial"/>
                <a:ea typeface="Arial"/>
                <a:cs typeface="Arial"/>
                <a:sym typeface="Arial"/>
              </a:rPr>
              <a:t>Khi cấu trúc đối tượng thay đổi ít nhưng các chức năng</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của</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nó</a:t>
            </a:r>
            <a:r>
              <a:rPr lang="vi-VN" sz="2300" b="0" dirty="0">
                <a:solidFill>
                  <a:srgbClr val="000000"/>
                </a:solidFill>
                <a:latin typeface="Arial"/>
                <a:ea typeface="Arial"/>
                <a:cs typeface="Arial"/>
                <a:sym typeface="Arial"/>
              </a:rPr>
              <a:t> thay đổi thường xuyên</a:t>
            </a:r>
            <a:endParaRPr lang="en-US" sz="2300" b="0"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endParaRPr lang="en-US" sz="2300" b="0"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vi-VN" sz="2300" b="0" dirty="0">
                <a:solidFill>
                  <a:srgbClr val="000000"/>
                </a:solidFill>
                <a:latin typeface="Arial"/>
                <a:ea typeface="Arial"/>
                <a:cs typeface="Arial"/>
                <a:sym typeface="Arial"/>
              </a:rPr>
              <a:t>Khi muốn tách biệt thuật toán từ cấu trúc của đối tượng</a:t>
            </a:r>
            <a:endParaRPr lang="en-US" sz="2300" b="0"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endParaRPr lang="en-US"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en-US" sz="2300" b="0" i="0" u="none" strike="noStrike" cap="none" dirty="0">
                <a:solidFill>
                  <a:srgbClr val="000000"/>
                </a:solidFill>
                <a:latin typeface="Arial"/>
                <a:ea typeface="Arial"/>
                <a:cs typeface="Arial"/>
                <a:sym typeface="Arial"/>
              </a:rPr>
              <a:t>Khi </a:t>
            </a:r>
            <a:r>
              <a:rPr lang="en-US" sz="2300" b="0" i="0" u="none" strike="noStrike" cap="none" dirty="0" err="1">
                <a:solidFill>
                  <a:srgbClr val="000000"/>
                </a:solidFill>
                <a:latin typeface="Arial"/>
                <a:ea typeface="Arial"/>
                <a:cs typeface="Arial"/>
                <a:sym typeface="Arial"/>
              </a:rPr>
              <a:t>muốn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thực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hiện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thao</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phức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tạp</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trên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một</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cấu</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trúc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phức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tạp</a:t>
            </a:r>
            <a:endParaRPr sz="23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3. </a:t>
            </a:r>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và</a:t>
            </a:r>
            <a:r>
              <a:rPr lang="en-US" sz="4000" b="1" dirty="0">
                <a:solidFill>
                  <a:schemeClr val="tx1"/>
                </a:solidFill>
                <a:cs typeface="Tahoma" charset="0"/>
              </a:rPr>
              <a:t> </a:t>
            </a:r>
            <a:r>
              <a:rPr lang="en-US" sz="4000" b="1" dirty="0" err="1">
                <a:solidFill>
                  <a:schemeClr val="tx1"/>
                </a:solidFill>
                <a:cs typeface="Tahoma" charset="0"/>
              </a:rPr>
              <a:t>mô</a:t>
            </a:r>
            <a:r>
              <a:rPr lang="en-US" sz="4000" b="1" dirty="0">
                <a:solidFill>
                  <a:schemeClr val="tx1"/>
                </a:solidFill>
                <a:cs typeface="Tahoma" charset="0"/>
              </a:rPr>
              <a:t> </a:t>
            </a:r>
            <a:r>
              <a:rPr lang="en-US" sz="4000" b="1" dirty="0" err="1">
                <a:solidFill>
                  <a:schemeClr val="tx1"/>
                </a:solidFill>
                <a:cs typeface="Tahoma" charset="0"/>
              </a:rPr>
              <a:t>tả</a:t>
            </a:r>
            <a:br>
              <a:rPr lang="en-US" sz="4000" dirty="0">
                <a:cs typeface="Tahoma" charset="0"/>
              </a:rPr>
            </a:br>
            <a:endParaRPr lang="en-US" sz="4000" b="1" dirty="0">
              <a:solidFill>
                <a:schemeClr val="tx1"/>
              </a:solidFill>
              <a:cs typeface="Tahoma" charset="0"/>
            </a:endParaRPr>
          </a:p>
        </p:txBody>
      </p:sp>
      <p:pic>
        <p:nvPicPr>
          <p:cNvPr id="4" name="Picture 3">
            <a:extLst>
              <a:ext uri="{FF2B5EF4-FFF2-40B4-BE49-F238E27FC236}">
                <a16:creationId xmlns:a16="http://schemas.microsoft.com/office/drawing/2014/main" id="{E12A6AD7-9D24-DDB9-1B56-4E1857C72D67}"/>
              </a:ext>
            </a:extLst>
          </p:cNvPr>
          <p:cNvPicPr>
            <a:picLocks noChangeAspect="1"/>
          </p:cNvPicPr>
          <p:nvPr/>
        </p:nvPicPr>
        <p:blipFill>
          <a:blip r:embed="rId3"/>
          <a:stretch>
            <a:fillRect/>
          </a:stretch>
        </p:blipFill>
        <p:spPr>
          <a:xfrm>
            <a:off x="1411832" y="985395"/>
            <a:ext cx="6320336" cy="5655480"/>
          </a:xfrm>
          <a:prstGeom prst="rect">
            <a:avLst/>
          </a:prstGeom>
        </p:spPr>
      </p:pic>
    </p:spTree>
    <p:extLst>
      <p:ext uri="{BB962C8B-B14F-4D97-AF65-F5344CB8AC3E}">
        <p14:creationId xmlns:p14="http://schemas.microsoft.com/office/powerpoint/2010/main" val="3706371171"/>
      </p:ext>
    </p:extLst>
  </p:cSld>
  <p:clrMapOvr>
    <a:masterClrMapping/>
  </p:clrMapOvr>
  <p:transition advClick="0">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3. </a:t>
            </a:r>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và</a:t>
            </a:r>
            <a:r>
              <a:rPr lang="en-US" sz="4000" b="1" dirty="0">
                <a:solidFill>
                  <a:schemeClr val="tx1"/>
                </a:solidFill>
                <a:cs typeface="Tahoma" charset="0"/>
              </a:rPr>
              <a:t> </a:t>
            </a:r>
            <a:r>
              <a:rPr lang="en-US" sz="4000" b="1" dirty="0" err="1">
                <a:solidFill>
                  <a:schemeClr val="tx1"/>
                </a:solidFill>
                <a:cs typeface="Tahoma" charset="0"/>
              </a:rPr>
              <a:t>mô</a:t>
            </a:r>
            <a:r>
              <a:rPr lang="en-US" sz="4000" b="1" dirty="0">
                <a:solidFill>
                  <a:schemeClr val="tx1"/>
                </a:solidFill>
                <a:cs typeface="Tahoma" charset="0"/>
              </a:rPr>
              <a:t> </a:t>
            </a:r>
            <a:r>
              <a:rPr lang="en-US" sz="4000" b="1" dirty="0" err="1">
                <a:solidFill>
                  <a:schemeClr val="tx1"/>
                </a:solidFill>
                <a:cs typeface="Tahoma" charset="0"/>
              </a:rPr>
              <a:t>tả</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600200"/>
            <a:ext cx="8458200" cy="4191000"/>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2300" dirty="0" err="1"/>
              <a:t>Các</a:t>
            </a:r>
            <a:r>
              <a:rPr lang="en-US" sz="2300" dirty="0"/>
              <a:t> </a:t>
            </a:r>
            <a:r>
              <a:rPr lang="en-US" sz="2300" dirty="0" err="1"/>
              <a:t>thành</a:t>
            </a:r>
            <a:r>
              <a:rPr lang="en-US" sz="2300" dirty="0"/>
              <a:t> </a:t>
            </a:r>
            <a:r>
              <a:rPr lang="en-US" sz="2300" dirty="0" err="1"/>
              <a:t>phần</a:t>
            </a:r>
            <a:r>
              <a:rPr lang="en-US" sz="2300" dirty="0"/>
              <a:t> </a:t>
            </a:r>
            <a:r>
              <a:rPr lang="en-US" sz="2300" dirty="0" err="1"/>
              <a:t>trong</a:t>
            </a:r>
            <a:r>
              <a:rPr lang="en-US" sz="2300" dirty="0"/>
              <a:t> </a:t>
            </a:r>
            <a:r>
              <a:rPr lang="en-US" sz="2300" dirty="0" err="1"/>
              <a:t>mô</a:t>
            </a:r>
            <a:r>
              <a:rPr lang="en-US" sz="2300" dirty="0"/>
              <a:t> </a:t>
            </a:r>
            <a:r>
              <a:rPr lang="en-US" sz="2300" dirty="0" err="1"/>
              <a:t>hình</a:t>
            </a:r>
            <a:r>
              <a:rPr lang="en-US" sz="2300" dirty="0"/>
              <a:t>:</a:t>
            </a:r>
            <a:endParaRPr lang="vi-VN" sz="2300" b="1" dirty="0"/>
          </a:p>
          <a:p>
            <a:pPr lvl="0"/>
            <a:r>
              <a:rPr lang="vi-VN" sz="2300" b="1" dirty="0"/>
              <a:t>Visitor interface</a:t>
            </a:r>
            <a:r>
              <a:rPr lang="en-US" sz="2300" b="1" dirty="0"/>
              <a:t>:</a:t>
            </a:r>
            <a:r>
              <a:rPr lang="vi-VN" sz="2300" b="1" dirty="0"/>
              <a:t> </a:t>
            </a:r>
            <a:r>
              <a:rPr lang="vi-VN" sz="2300" dirty="0"/>
              <a:t>khai báo một tập hợp các phương thức </a:t>
            </a:r>
            <a:r>
              <a:rPr lang="en-US" sz="2300" dirty="0"/>
              <a:t>visit</a:t>
            </a:r>
            <a:r>
              <a:rPr lang="vi-VN" sz="2300" dirty="0"/>
              <a:t> có thể lấy các phần tử cụ thể của cấu trúc đối tượng làm đối số. Các phương thức này có thể trùng tên nếu chương trình được viết bằng ngôn ngữ có hỗ trợ nạp chồng, nhưng kiểu tham số của chúng phải khác nhau.</a:t>
            </a:r>
            <a:endParaRPr lang="en-US" sz="2300" dirty="0"/>
          </a:p>
          <a:p>
            <a:pPr lvl="0"/>
            <a:r>
              <a:rPr lang="en-US" sz="2300" dirty="0"/>
              <a:t>Concrete visitor: </a:t>
            </a:r>
            <a:r>
              <a:rPr lang="vi-VN" sz="2300" dirty="0"/>
              <a:t>Triển khai giao diện Visitor để cung cấp thực thi cụ thể cho mỗi phương thức thăm.</a:t>
            </a:r>
            <a:endParaRPr lang="en-US" sz="2300" dirty="0"/>
          </a:p>
        </p:txBody>
      </p:sp>
    </p:spTree>
    <p:extLst>
      <p:ext uri="{BB962C8B-B14F-4D97-AF65-F5344CB8AC3E}">
        <p14:creationId xmlns:p14="http://schemas.microsoft.com/office/powerpoint/2010/main" val="1895960526"/>
      </p:ext>
    </p:extLst>
  </p:cSld>
  <p:clrMapOvr>
    <a:masterClrMapping/>
  </p:clrMapOvr>
  <p:transition advClick="0">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3. </a:t>
            </a:r>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và</a:t>
            </a:r>
            <a:r>
              <a:rPr lang="en-US" sz="4000" b="1" dirty="0">
                <a:solidFill>
                  <a:schemeClr val="tx1"/>
                </a:solidFill>
                <a:cs typeface="Tahoma" charset="0"/>
              </a:rPr>
              <a:t> </a:t>
            </a:r>
            <a:r>
              <a:rPr lang="en-US" sz="4000" b="1" dirty="0" err="1">
                <a:solidFill>
                  <a:schemeClr val="tx1"/>
                </a:solidFill>
                <a:cs typeface="Tahoma" charset="0"/>
              </a:rPr>
              <a:t>mô</a:t>
            </a:r>
            <a:r>
              <a:rPr lang="en-US" sz="4000" b="1" dirty="0">
                <a:solidFill>
                  <a:schemeClr val="tx1"/>
                </a:solidFill>
                <a:cs typeface="Tahoma" charset="0"/>
              </a:rPr>
              <a:t> </a:t>
            </a:r>
            <a:r>
              <a:rPr lang="en-US" sz="4000" b="1" dirty="0" err="1">
                <a:solidFill>
                  <a:schemeClr val="tx1"/>
                </a:solidFill>
                <a:cs typeface="Tahoma" charset="0"/>
              </a:rPr>
              <a:t>tả</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600200"/>
            <a:ext cx="8458200" cy="4191000"/>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2300" dirty="0" err="1"/>
              <a:t>Các</a:t>
            </a:r>
            <a:r>
              <a:rPr lang="en-US" sz="2300" dirty="0"/>
              <a:t> </a:t>
            </a:r>
            <a:r>
              <a:rPr lang="en-US" sz="2300" dirty="0" err="1"/>
              <a:t>thành</a:t>
            </a:r>
            <a:r>
              <a:rPr lang="en-US" sz="2300" dirty="0"/>
              <a:t> </a:t>
            </a:r>
            <a:r>
              <a:rPr lang="en-US" sz="2300" dirty="0" err="1"/>
              <a:t>phần</a:t>
            </a:r>
            <a:r>
              <a:rPr lang="en-US" sz="2300" dirty="0"/>
              <a:t> </a:t>
            </a:r>
            <a:r>
              <a:rPr lang="en-US" sz="2300" dirty="0" err="1"/>
              <a:t>trong</a:t>
            </a:r>
            <a:r>
              <a:rPr lang="en-US" sz="2300" dirty="0"/>
              <a:t> </a:t>
            </a:r>
            <a:r>
              <a:rPr lang="en-US" sz="2300" dirty="0" err="1"/>
              <a:t>mô</a:t>
            </a:r>
            <a:r>
              <a:rPr lang="en-US" sz="2300" dirty="0"/>
              <a:t> </a:t>
            </a:r>
            <a:r>
              <a:rPr lang="en-US" sz="2300" dirty="0" err="1"/>
              <a:t>hình</a:t>
            </a:r>
            <a:r>
              <a:rPr lang="en-US" sz="2300" dirty="0"/>
              <a:t>:</a:t>
            </a:r>
            <a:endParaRPr lang="vi-VN" sz="2300" b="1" dirty="0"/>
          </a:p>
          <a:p>
            <a:pPr lvl="0"/>
            <a:r>
              <a:rPr lang="vi-VN" sz="2300" b="1" dirty="0"/>
              <a:t>Element interface</a:t>
            </a:r>
            <a:r>
              <a:rPr lang="en-US" sz="2300" b="1" dirty="0"/>
              <a:t>:</a:t>
            </a:r>
            <a:r>
              <a:rPr lang="vi-VN" sz="2300" b="1" dirty="0"/>
              <a:t> </a:t>
            </a:r>
            <a:r>
              <a:rPr lang="vi-VN" sz="2300" dirty="0"/>
              <a:t>khai báo một phương thức để "chấp nhận" các visitor. Phương thức này phải có một tham số được khai báo với kiểu là visitor interface</a:t>
            </a:r>
            <a:r>
              <a:rPr lang="en-US" sz="2300" dirty="0"/>
              <a:t>.</a:t>
            </a:r>
          </a:p>
          <a:p>
            <a:pPr lvl="0"/>
            <a:r>
              <a:rPr lang="vi-VN" sz="2300" b="1" dirty="0"/>
              <a:t>ConcreteElement</a:t>
            </a:r>
            <a:r>
              <a:rPr lang="en-US" sz="2300" b="1" dirty="0"/>
              <a:t>: </a:t>
            </a:r>
            <a:r>
              <a:rPr lang="vi-VN" sz="2300" dirty="0"/>
              <a:t>Triển khai giao diện Element và cung cấp cách thức cụ thể để chấp nhận Visitor.</a:t>
            </a:r>
          </a:p>
          <a:p>
            <a:pPr lvl="0"/>
            <a:r>
              <a:rPr lang="vi-VN" sz="2300" b="1" dirty="0"/>
              <a:t>Client</a:t>
            </a:r>
            <a:r>
              <a:rPr lang="en-US" sz="2300" b="1" dirty="0"/>
              <a:t>:</a:t>
            </a:r>
            <a:r>
              <a:rPr lang="vi-VN" sz="2300" dirty="0"/>
              <a:t> thường đại diện cho một tập hợp hoặc một số đối tượng phức tạp khác</a:t>
            </a:r>
            <a:r>
              <a:rPr lang="en-US" sz="2300" dirty="0"/>
              <a:t>. </a:t>
            </a:r>
            <a:r>
              <a:rPr lang="vi-VN" sz="2300" dirty="0"/>
              <a:t>Thông thường, các client không biết tất cả các lớp phần tử cụ thể vì chúng làm việc với các đối tượng từ tập hợp đó thông qua </a:t>
            </a:r>
            <a:r>
              <a:rPr lang="en-US" sz="2300" dirty="0" err="1"/>
              <a:t>các</a:t>
            </a:r>
            <a:r>
              <a:rPr lang="en-US" sz="2300" dirty="0"/>
              <a:t> interface </a:t>
            </a:r>
            <a:r>
              <a:rPr lang="en-US" sz="2300" dirty="0" err="1"/>
              <a:t>đại</a:t>
            </a:r>
            <a:r>
              <a:rPr lang="en-US" sz="2300" dirty="0"/>
              <a:t> </a:t>
            </a:r>
            <a:r>
              <a:rPr lang="en-US" sz="2300" dirty="0" err="1"/>
              <a:t>diện</a:t>
            </a:r>
            <a:r>
              <a:rPr lang="en-US" sz="2300" dirty="0"/>
              <a:t>.</a:t>
            </a:r>
          </a:p>
        </p:txBody>
      </p:sp>
    </p:spTree>
    <p:extLst>
      <p:ext uri="{BB962C8B-B14F-4D97-AF65-F5344CB8AC3E}">
        <p14:creationId xmlns:p14="http://schemas.microsoft.com/office/powerpoint/2010/main" val="646430667"/>
      </p:ext>
    </p:extLst>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br>
              <a:rPr lang="en-US" sz="4000" dirty="0">
                <a:cs typeface="Tahoma" charset="0"/>
              </a:rPr>
            </a:br>
            <a:endParaRPr lang="en-US" sz="4000" b="1" dirty="0">
              <a:solidFill>
                <a:schemeClr val="tx1"/>
              </a:solidFill>
              <a:cs typeface="Tahoma" charset="0"/>
            </a:endParaRPr>
          </a:p>
        </p:txBody>
      </p:sp>
    </p:spTree>
    <p:extLst>
      <p:ext uri="{BB962C8B-B14F-4D97-AF65-F5344CB8AC3E}">
        <p14:creationId xmlns:p14="http://schemas.microsoft.com/office/powerpoint/2010/main" val="234455299"/>
      </p:ext>
    </p:extLst>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2123</TotalTime>
  <Words>1099</Words>
  <Application>Microsoft Office PowerPoint</Application>
  <PresentationFormat>On-screen Show (4:3)</PresentationFormat>
  <Paragraphs>68</Paragraphs>
  <Slides>16</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Courier New</vt:lpstr>
      <vt:lpstr>Tahoma</vt:lpstr>
      <vt:lpstr>Times New Roman</vt:lpstr>
      <vt:lpstr>Wingdings</vt:lpstr>
      <vt:lpstr>VNPT template</vt:lpstr>
      <vt:lpstr>Custom Design</vt:lpstr>
      <vt:lpstr>Visitor pattern</vt:lpstr>
      <vt:lpstr>Nội dung</vt:lpstr>
      <vt:lpstr>1. Tổng quan</vt:lpstr>
      <vt:lpstr>2. Ngữ cảnh/trường hợp sử dụng </vt:lpstr>
      <vt:lpstr>2. Ngữ cảnh/trường hợp sử dụng</vt:lpstr>
      <vt:lpstr>3. Cấu trúc mẫu và mô tả </vt:lpstr>
      <vt:lpstr>3. Cấu trúc mẫu và mô tả </vt:lpstr>
      <vt:lpstr>3. Cấu trúc mẫu và mô tả </vt:lpstr>
      <vt:lpstr>4. Ví dụ minh họa </vt:lpstr>
      <vt:lpstr>5. Ưu điểm &amp; Nhược điểm  </vt:lpstr>
      <vt:lpstr>5. Ưu điểm &amp; Nhược điểm  </vt:lpstr>
      <vt:lpstr>6. Liên quan đến các mẫu khác </vt:lpstr>
      <vt:lpstr>6. Liên quan đến các mẫu khác </vt:lpstr>
      <vt:lpstr>6. Liên quan đến các mẫu khác </vt:lpstr>
      <vt:lpstr>6. Liên quan đến các mẫu khác </vt:lpstr>
      <vt:lpstr>Thanks for watching!</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Nguyen Quan</cp:lastModifiedBy>
  <cp:revision>167</cp:revision>
  <dcterms:created xsi:type="dcterms:W3CDTF">2010-09-29T06:57:02Z</dcterms:created>
  <dcterms:modified xsi:type="dcterms:W3CDTF">2024-05-14T02:54:34Z</dcterms:modified>
</cp:coreProperties>
</file>