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73" r:id="rId8"/>
    <p:sldId id="269" r:id="rId9"/>
    <p:sldId id="270" r:id="rId10"/>
    <p:sldId id="274" r:id="rId11"/>
    <p:sldId id="271" r:id="rId12"/>
    <p:sldId id="275" r:id="rId13"/>
  </p:sldIdLst>
  <p:sldSz cx="9144000" cy="6858000" type="screen4x3"/>
  <p:notesSz cx="9872663" cy="6797675"/>
  <p:embeddedFontLst>
    <p:embeddedFont>
      <p:font typeface="Tahoma" panose="020B060403050404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oLKkfuD+sp1ghMXiHdwmsdVm4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FA82C3-183E-4001-B01C-1447B0FD6E9A}">
  <a:tblStyle styleId="{76FA82C3-183E-4001-B01C-1447B0FD6E9A}"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Arial"/>
          <a:ea typeface="Arial"/>
          <a:cs typeface="Arial"/>
        </a:font>
        <a:schemeClr val="lt1"/>
      </a:tcTxStyle>
      <a:tcStyle>
        <a:tcBdr/>
        <a:fill>
          <a:solidFill>
            <a:schemeClr val="accent4"/>
          </a:solidFill>
        </a:fill>
      </a:tcStyle>
    </a:lastCol>
    <a:firstCol>
      <a:tcTxStyle b="on" i="off">
        <a:font>
          <a:latin typeface="Arial"/>
          <a:ea typeface="Arial"/>
          <a:cs typeface="Arial"/>
        </a:font>
        <a:schemeClr val="lt1"/>
      </a:tcTxStyle>
      <a:tcStyle>
        <a:tcBdr/>
        <a:fill>
          <a:solidFill>
            <a:schemeClr val="accent4"/>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78" d="100"/>
          <a:sy n="78" d="100"/>
        </p:scale>
        <p:origin x="1618"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 name="Google Shape;49;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 name="Google Shape;50;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51" name="Google Shape;51;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ThS. Trần Anh Dũng</a:t>
            </a:r>
            <a:endParaRPr/>
          </a:p>
        </p:txBody>
      </p:sp>
      <p:sp>
        <p:nvSpPr>
          <p:cNvPr id="52" name="Google Shape;52;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049d4e727_1_71: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3" name="Google Shape;143;g21049d4e727_1_7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2840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1049d4e727_1_76: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9" name="Google Shape;149;g21049d4e727_1_7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1049d4e727_1_76: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9" name="Google Shape;149;g21049d4e727_1_7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6407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1049d4e727_1_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9" name="Google Shape;59;g21049d4e727_1_0: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1049d4e727_1_5: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5" name="Google Shape;65;g21049d4e727_1_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049d4e727_1_1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g21049d4e727_1_10: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049d4e727_1_15: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7" name="Google Shape;77;g21049d4e727_1_1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1049d4e727_1_21: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4" name="Google Shape;84;g21049d4e727_1_2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049d4e727_1_37: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3" name="Google Shape;103;g21049d4e727_1_37: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4715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049d4e727_1_66: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7" name="Google Shape;137;g21049d4e727_1_6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049d4e727_1_71: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3" name="Google Shape;143;g21049d4e727_1_7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5"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ahoma"/>
              <a:ea typeface="Tahoma"/>
              <a:cs typeface="Tahoma"/>
              <a:sym typeface="Tahoma"/>
            </a:endParaRPr>
          </a:p>
        </p:txBody>
      </p:sp>
      <p:sp>
        <p:nvSpPr>
          <p:cNvPr id="14" name="Google Shape;14;p5"/>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703263" y="133350"/>
            <a:ext cx="8212137"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44" name="Google Shape;44;p14"/>
          <p:cNvSpPr>
            <a:spLocks noGrp="1"/>
          </p:cNvSpPr>
          <p:nvPr>
            <p:ph type="tbl" idx="2"/>
          </p:nvPr>
        </p:nvSpPr>
        <p:spPr>
          <a:xfrm>
            <a:off x="179388" y="1282700"/>
            <a:ext cx="8793162" cy="54229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14"/>
          <p:cNvSpPr txBox="1">
            <a:spLocks noGrp="1"/>
          </p:cNvSpPr>
          <p:nvPr>
            <p:ph type="sldNum" idx="12"/>
          </p:nvPr>
        </p:nvSpPr>
        <p:spPr>
          <a:xfrm>
            <a:off x="6813550" y="6477000"/>
            <a:ext cx="2155825" cy="3048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7" name="Google Shape;17;p6"/>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0" name="Google Shape;20;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3" name="Google Shape;23;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7" name="Google Shape;27;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9" name="Google Shape;29;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 name="Google Shape;30;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34" name="Google Shape;34;p11"/>
          <p:cNvSpPr>
            <a:spLocks noGrp="1"/>
          </p:cNvSpPr>
          <p:nvPr>
            <p:ph type="pic" idx="2"/>
          </p:nvPr>
        </p:nvSpPr>
        <p:spPr>
          <a:xfrm>
            <a:off x="1792288" y="612775"/>
            <a:ext cx="5486400" cy="4114800"/>
          </a:xfrm>
          <a:prstGeom prst="rect">
            <a:avLst/>
          </a:prstGeom>
          <a:noFill/>
          <a:ln>
            <a:noFill/>
          </a:ln>
        </p:spPr>
      </p:sp>
      <p:sp>
        <p:nvSpPr>
          <p:cNvPr id="35" name="Google Shape;35;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38" name="Google Shape;38;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41" name="Google Shape;41;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chemeClr val="dk1"/>
              </a:solidFill>
              <a:latin typeface="Arial"/>
              <a:ea typeface="Arial"/>
              <a:cs typeface="Arial"/>
              <a:sym typeface="Arial"/>
            </a:endParaRPr>
          </a:p>
        </p:txBody>
      </p:sp>
      <p:sp>
        <p:nvSpPr>
          <p:cNvPr id="11" name="Google Shape;11;p4"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228600" y="26670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err="1">
                <a:solidFill>
                  <a:schemeClr val="bg1"/>
                </a:solidFill>
                <a:latin typeface="Arial"/>
                <a:ea typeface="Arial"/>
                <a:cs typeface="Arial"/>
                <a:sym typeface="Arial"/>
              </a:rPr>
              <a:t>Mẫu</a:t>
            </a:r>
            <a:r>
              <a:rPr lang="en-US" sz="4400" b="1" i="0" u="none" strike="noStrike" cap="none" dirty="0">
                <a:solidFill>
                  <a:schemeClr val="bg1"/>
                </a:solidFill>
                <a:latin typeface="Arial"/>
                <a:ea typeface="Arial"/>
                <a:cs typeface="Arial"/>
                <a:sym typeface="Arial"/>
              </a:rPr>
              <a:t> Facade</a:t>
            </a:r>
            <a:endParaRPr sz="4400" b="1" i="0" u="none" strike="noStrike" cap="none" dirty="0">
              <a:solidFill>
                <a:schemeClr val="bg1"/>
              </a:solidFill>
              <a:latin typeface="Arial"/>
              <a:ea typeface="Arial"/>
              <a:cs typeface="Arial"/>
              <a:sym typeface="Arial"/>
            </a:endParaRPr>
          </a:p>
        </p:txBody>
      </p:sp>
      <p:sp>
        <p:nvSpPr>
          <p:cNvPr id="55" name="Google Shape;55;p1"/>
          <p:cNvSpPr txBox="1">
            <a:spLocks noGrp="1"/>
          </p:cNvSpPr>
          <p:nvPr>
            <p:ph type="subTitle" idx="1"/>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dk1"/>
              </a:buClr>
              <a:buSzPts val="3200"/>
              <a:buFont typeface="Times New Roman"/>
              <a:buNone/>
            </a:pPr>
            <a:r>
              <a:rPr lang="en-US" sz="2400" b="1" i="0" u="none" strike="noStrike" cap="none" dirty="0" err="1">
                <a:solidFill>
                  <a:schemeClr val="tx2">
                    <a:lumMod val="75000"/>
                  </a:schemeClr>
                </a:solidFill>
                <a:latin typeface="Arial"/>
                <a:ea typeface="Arial"/>
                <a:cs typeface="Arial"/>
                <a:sym typeface="Arial"/>
              </a:rPr>
              <a:t>Nhóm</a:t>
            </a:r>
            <a:r>
              <a:rPr lang="en-US" sz="2400" b="1" i="0" u="none" strike="noStrike" cap="none" dirty="0">
                <a:solidFill>
                  <a:schemeClr val="tx2">
                    <a:lumMod val="75000"/>
                  </a:schemeClr>
                </a:solidFill>
                <a:latin typeface="Arial"/>
                <a:ea typeface="Arial"/>
                <a:cs typeface="Arial"/>
                <a:sym typeface="Arial"/>
              </a:rPr>
              <a:t> 03</a:t>
            </a:r>
          </a:p>
          <a:p>
            <a:pPr>
              <a:buClr>
                <a:schemeClr val="dk1"/>
              </a:buClr>
              <a:buSzPts val="3200"/>
            </a:pPr>
            <a:r>
              <a:rPr lang="en-US" sz="1600" dirty="0">
                <a:solidFill>
                  <a:schemeClr val="tx2">
                    <a:lumMod val="75000"/>
                  </a:schemeClr>
                </a:solidFill>
              </a:rPr>
              <a:t>21522553 – Lê </a:t>
            </a:r>
            <a:r>
              <a:rPr lang="en-US" sz="1600" dirty="0" err="1">
                <a:solidFill>
                  <a:schemeClr val="tx2">
                    <a:lumMod val="75000"/>
                  </a:schemeClr>
                </a:solidFill>
              </a:rPr>
              <a:t>Hồng</a:t>
            </a:r>
            <a:r>
              <a:rPr lang="en-US" sz="1600" dirty="0">
                <a:solidFill>
                  <a:schemeClr val="tx2">
                    <a:lumMod val="75000"/>
                  </a:schemeClr>
                </a:solidFill>
              </a:rPr>
              <a:t> </a:t>
            </a:r>
            <a:r>
              <a:rPr lang="en-US" sz="1600" dirty="0" err="1">
                <a:solidFill>
                  <a:schemeClr val="tx2">
                    <a:lumMod val="75000"/>
                  </a:schemeClr>
                </a:solidFill>
              </a:rPr>
              <a:t>Sơn</a:t>
            </a:r>
            <a:endParaRPr lang="en-US" sz="1600" dirty="0">
              <a:solidFill>
                <a:schemeClr val="tx2">
                  <a:lumMod val="75000"/>
                </a:schemeClr>
              </a:solidFill>
            </a:endParaRPr>
          </a:p>
          <a:p>
            <a:pPr>
              <a:buClr>
                <a:schemeClr val="dk1"/>
              </a:buClr>
              <a:buSzPts val="3200"/>
            </a:pPr>
            <a:r>
              <a:rPr lang="en-US" sz="1600" dirty="0">
                <a:solidFill>
                  <a:schemeClr val="tx2">
                    <a:lumMod val="75000"/>
                  </a:schemeClr>
                </a:solidFill>
              </a:rPr>
              <a:t>21522495 – </a:t>
            </a:r>
            <a:r>
              <a:rPr lang="en-US" sz="1600" dirty="0" err="1">
                <a:solidFill>
                  <a:schemeClr val="tx2">
                    <a:lumMod val="75000"/>
                  </a:schemeClr>
                </a:solidFill>
              </a:rPr>
              <a:t>Nguyến</a:t>
            </a:r>
            <a:r>
              <a:rPr lang="en-US" sz="1600" dirty="0">
                <a:solidFill>
                  <a:schemeClr val="tx2">
                    <a:lumMod val="75000"/>
                  </a:schemeClr>
                </a:solidFill>
              </a:rPr>
              <a:t> Hoàng Minh </a:t>
            </a:r>
            <a:r>
              <a:rPr lang="en-US" sz="1600" dirty="0" err="1">
                <a:solidFill>
                  <a:schemeClr val="tx2">
                    <a:lumMod val="75000"/>
                  </a:schemeClr>
                </a:solidFill>
              </a:rPr>
              <a:t>Quân</a:t>
            </a:r>
            <a:endParaRPr lang="vi-VN" sz="1600" dirty="0">
              <a:solidFill>
                <a:schemeClr val="tx2">
                  <a:lumMod val="75000"/>
                </a:schemeClr>
              </a:solidFill>
            </a:endParaRPr>
          </a:p>
        </p:txBody>
      </p:sp>
      <p:pic>
        <p:nvPicPr>
          <p:cNvPr id="56" name="Google Shape;56;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1049d4e727_1_7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6. Nhược điểm</a:t>
            </a:r>
            <a:endParaRPr/>
          </a:p>
        </p:txBody>
      </p:sp>
      <p:sp>
        <p:nvSpPr>
          <p:cNvPr id="146" name="Google Shape;146;g21049d4e727_1_71"/>
          <p:cNvSpPr txBox="1"/>
          <p:nvPr/>
        </p:nvSpPr>
        <p:spPr>
          <a:xfrm>
            <a:off x="495300" y="1118420"/>
            <a:ext cx="8153400" cy="543221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panose="020B0604020202020204" pitchFamily="34" charset="0"/>
              <a:buChar char="•"/>
            </a:pPr>
            <a:r>
              <a:rPr lang="en-US" sz="2500" b="0" i="0" u="none" strike="noStrike" cap="none" dirty="0" err="1">
                <a:solidFill>
                  <a:srgbClr val="000000"/>
                </a:solidFill>
                <a:latin typeface="Arial"/>
                <a:ea typeface="Arial"/>
                <a:cs typeface="Arial"/>
                <a:sym typeface="Arial"/>
              </a:rPr>
              <a:t>Dễ</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bị</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phá</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vỡ</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các</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quy</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tắc</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trong</a:t>
            </a:r>
            <a:r>
              <a:rPr lang="en-US" sz="2500" b="0" i="0" u="none" strike="noStrike" cap="none" dirty="0">
                <a:solidFill>
                  <a:srgbClr val="000000"/>
                </a:solidFill>
                <a:latin typeface="Arial"/>
                <a:ea typeface="Arial"/>
                <a:cs typeface="Arial"/>
                <a:sym typeface="Arial"/>
              </a:rPr>
              <a:t> SOLID.</a:t>
            </a:r>
          </a:p>
          <a:p>
            <a:pPr marL="342900" marR="0" lvl="0" indent="-342900" algn="l" rtl="0">
              <a:lnSpc>
                <a:spcPct val="100000"/>
              </a:lnSpc>
              <a:spcBef>
                <a:spcPts val="0"/>
              </a:spcBef>
              <a:spcAft>
                <a:spcPts val="0"/>
              </a:spcAft>
              <a:buClr>
                <a:srgbClr val="000000"/>
              </a:buClr>
              <a:buSzPts val="2500"/>
              <a:buFont typeface="Courier New" panose="02070309020205020404" pitchFamily="49" charset="0"/>
              <a:buChar char="o"/>
            </a:pPr>
            <a:r>
              <a:rPr lang="vi-VN" sz="2300" b="1" i="0" u="none" strike="noStrike" cap="none" dirty="0">
                <a:solidFill>
                  <a:srgbClr val="000000"/>
                </a:solidFill>
                <a:latin typeface="Arial"/>
                <a:ea typeface="Arial"/>
                <a:cs typeface="Arial"/>
                <a:sym typeface="Arial"/>
              </a:rPr>
              <a:t>Single Responsibility Principle (SRP): </a:t>
            </a:r>
            <a:r>
              <a:rPr lang="vi-VN" sz="2300" b="0" i="0" u="none" strike="noStrike" cap="none" dirty="0">
                <a:solidFill>
                  <a:srgbClr val="000000"/>
                </a:solidFill>
                <a:latin typeface="Arial"/>
                <a:ea typeface="Arial"/>
                <a:cs typeface="Arial"/>
                <a:sym typeface="Arial"/>
              </a:rPr>
              <a:t>Facade phải chịu trách nhiệm quản lý các thành phần phức tạp bên dưới nó, nhưng nếu quá nhiều nhiệm vụ được đặt vào một Facade, nó có thể trở nên không rõ ràng và khó bảo trì.</a:t>
            </a:r>
          </a:p>
          <a:p>
            <a:pPr marL="342900" marR="0" lvl="0" indent="-342900" algn="l" rtl="0">
              <a:lnSpc>
                <a:spcPct val="100000"/>
              </a:lnSpc>
              <a:spcBef>
                <a:spcPts val="0"/>
              </a:spcBef>
              <a:spcAft>
                <a:spcPts val="0"/>
              </a:spcAft>
              <a:buClr>
                <a:srgbClr val="000000"/>
              </a:buClr>
              <a:buSzPts val="2500"/>
              <a:buFont typeface="Courier New" panose="02070309020205020404" pitchFamily="49" charset="0"/>
              <a:buChar char="o"/>
            </a:pPr>
            <a:endParaRPr lang="vi-VN"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Courier New" panose="02070309020205020404" pitchFamily="49" charset="0"/>
              <a:buChar char="o"/>
            </a:pPr>
            <a:r>
              <a:rPr lang="vi-VN" sz="2300" b="1" i="0" u="none" strike="noStrike" cap="none" dirty="0">
                <a:solidFill>
                  <a:srgbClr val="000000"/>
                </a:solidFill>
                <a:latin typeface="Arial"/>
                <a:ea typeface="Arial"/>
                <a:cs typeface="Arial"/>
                <a:sym typeface="Arial"/>
              </a:rPr>
              <a:t>Open/Closed Principle (OCP): </a:t>
            </a:r>
            <a:r>
              <a:rPr lang="vi-VN" sz="2300" b="0" i="0" u="none" strike="noStrike" cap="none" dirty="0">
                <a:solidFill>
                  <a:srgbClr val="000000"/>
                </a:solidFill>
                <a:latin typeface="Arial"/>
                <a:ea typeface="Arial"/>
                <a:cs typeface="Arial"/>
                <a:sym typeface="Arial"/>
              </a:rPr>
              <a:t>Khi cần thay đổi hoặc mở rộng một phần của hệ thống, việc sửa đổi Facade có thể yêu cầu sửa đổi trực tiếp vào giao diện của nó. Điều này không tuân thủ nguyên tắc OCP</a:t>
            </a:r>
            <a:endParaRPr lang="en-US"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Courier New" panose="02070309020205020404" pitchFamily="49" charset="0"/>
              <a:buChar char="o"/>
            </a:pPr>
            <a:endParaRPr lang="vi-VN"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Courier New" panose="02070309020205020404" pitchFamily="49" charset="0"/>
              <a:buChar char="o"/>
            </a:pPr>
            <a:r>
              <a:rPr lang="vi-VN" sz="2300" b="1" i="0" u="none" strike="noStrike" cap="none" dirty="0">
                <a:solidFill>
                  <a:srgbClr val="000000"/>
                </a:solidFill>
                <a:latin typeface="Arial"/>
                <a:ea typeface="Arial"/>
                <a:cs typeface="Arial"/>
                <a:sym typeface="Arial"/>
              </a:rPr>
              <a:t>Dependency Inversion Principle (DIP):</a:t>
            </a:r>
            <a:r>
              <a:rPr lang="vi-VN" sz="2300" b="0" i="0" u="none" strike="noStrike" cap="none" dirty="0">
                <a:solidFill>
                  <a:srgbClr val="000000"/>
                </a:solidFill>
                <a:latin typeface="Arial"/>
                <a:ea typeface="Arial"/>
                <a:cs typeface="Arial"/>
                <a:sym typeface="Arial"/>
              </a:rPr>
              <a:t> Sử dụng Facade có thể tạo ra sự phụ thuộc giữa lớp giao diện và các lớp cụ thể bên dưới.Facade chứa các tham chiếu trực tiếp đến các lớp cụ thể thay vì thông qua các giao diện</a:t>
            </a:r>
            <a:endParaRPr sz="23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8587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1049d4e727_1_7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dirty="0">
                <a:solidFill>
                  <a:schemeClr val="dk1"/>
                </a:solidFill>
              </a:rPr>
              <a:t>7. </a:t>
            </a:r>
            <a:r>
              <a:rPr lang="en-US" sz="4000" b="1" dirty="0" err="1">
                <a:solidFill>
                  <a:schemeClr val="dk1"/>
                </a:solidFill>
              </a:rPr>
              <a:t>Mối</a:t>
            </a:r>
            <a:r>
              <a:rPr lang="en-US" sz="4000" b="1" dirty="0">
                <a:solidFill>
                  <a:schemeClr val="dk1"/>
                </a:solidFill>
              </a:rPr>
              <a:t> </a:t>
            </a:r>
            <a:r>
              <a:rPr lang="en-US" sz="4000" b="1" dirty="0" err="1">
                <a:solidFill>
                  <a:schemeClr val="dk1"/>
                </a:solidFill>
              </a:rPr>
              <a:t>quan</a:t>
            </a:r>
            <a:r>
              <a:rPr lang="en-US" sz="4000" b="1" dirty="0">
                <a:solidFill>
                  <a:schemeClr val="dk1"/>
                </a:solidFill>
              </a:rPr>
              <a:t> </a:t>
            </a:r>
            <a:r>
              <a:rPr lang="en-US" sz="4000" b="1" dirty="0" err="1">
                <a:solidFill>
                  <a:schemeClr val="dk1"/>
                </a:solidFill>
              </a:rPr>
              <a:t>hệ</a:t>
            </a:r>
            <a:r>
              <a:rPr lang="en-US" sz="4000" b="1" dirty="0">
                <a:solidFill>
                  <a:schemeClr val="dk1"/>
                </a:solidFill>
              </a:rPr>
              <a:t> </a:t>
            </a:r>
            <a:r>
              <a:rPr lang="en-US" sz="4000" b="1" dirty="0" err="1">
                <a:solidFill>
                  <a:schemeClr val="dk1"/>
                </a:solidFill>
              </a:rPr>
              <a:t>với</a:t>
            </a:r>
            <a:r>
              <a:rPr lang="en-US" sz="4000" b="1" dirty="0">
                <a:solidFill>
                  <a:schemeClr val="dk1"/>
                </a:solidFill>
              </a:rPr>
              <a:t> </a:t>
            </a:r>
            <a:r>
              <a:rPr lang="en-US" sz="4000" b="1" dirty="0" err="1">
                <a:solidFill>
                  <a:schemeClr val="dk1"/>
                </a:solidFill>
              </a:rPr>
              <a:t>các</a:t>
            </a:r>
            <a:r>
              <a:rPr lang="en-US" sz="4000" b="1" dirty="0">
                <a:solidFill>
                  <a:schemeClr val="dk1"/>
                </a:solidFill>
              </a:rPr>
              <a:t> </a:t>
            </a:r>
            <a:r>
              <a:rPr lang="en-US" sz="4000" b="1" dirty="0" err="1">
                <a:solidFill>
                  <a:schemeClr val="dk1"/>
                </a:solidFill>
              </a:rPr>
              <a:t>mẫu</a:t>
            </a:r>
            <a:r>
              <a:rPr lang="en-US" sz="4000" b="1" dirty="0">
                <a:solidFill>
                  <a:schemeClr val="dk1"/>
                </a:solidFill>
              </a:rPr>
              <a:t> </a:t>
            </a:r>
            <a:r>
              <a:rPr lang="en-US" sz="4000" b="1" dirty="0" err="1">
                <a:solidFill>
                  <a:schemeClr val="dk1"/>
                </a:solidFill>
              </a:rPr>
              <a:t>khác</a:t>
            </a:r>
            <a:endParaRPr dirty="0"/>
          </a:p>
        </p:txBody>
      </p:sp>
      <p:sp>
        <p:nvSpPr>
          <p:cNvPr id="3" name="TextBox 2">
            <a:extLst>
              <a:ext uri="{FF2B5EF4-FFF2-40B4-BE49-F238E27FC236}">
                <a16:creationId xmlns:a16="http://schemas.microsoft.com/office/drawing/2014/main" id="{32900C39-6233-EFAE-58C6-F904D13F18A8}"/>
              </a:ext>
            </a:extLst>
          </p:cNvPr>
          <p:cNvSpPr txBox="1"/>
          <p:nvPr/>
        </p:nvSpPr>
        <p:spPr>
          <a:xfrm>
            <a:off x="457200" y="1304121"/>
            <a:ext cx="8214852" cy="5401479"/>
          </a:xfrm>
          <a:prstGeom prst="rect">
            <a:avLst/>
          </a:prstGeom>
          <a:noFill/>
        </p:spPr>
        <p:txBody>
          <a:bodyPr wrap="square">
            <a:spAutoFit/>
          </a:bodyPr>
          <a:lstStyle/>
          <a:p>
            <a:pPr marL="342900" indent="-342900">
              <a:buFont typeface="Arial" panose="020B0604020202020204" pitchFamily="34" charset="0"/>
              <a:buChar char="•"/>
            </a:pPr>
            <a:r>
              <a:rPr lang="vi-VN" sz="2300" b="1" dirty="0"/>
              <a:t>Abstract Factory:</a:t>
            </a:r>
            <a:r>
              <a:rPr lang="vi-VN" sz="2300" dirty="0"/>
              <a:t> Facade sử dụng khi muốn ẩn một xây dựng triển khai nào đó mà việc đó cần gọi tới các subsystem. Abstract Factory sử dụng khi muốn ẩn các chi tiết trên các sản phẩm được xây dựng.</a:t>
            </a:r>
            <a:endParaRPr lang="en-US" sz="2300" dirty="0"/>
          </a:p>
          <a:p>
            <a:pPr marL="342900" indent="-342900">
              <a:buFont typeface="Arial" panose="020B0604020202020204" pitchFamily="34" charset="0"/>
              <a:buChar char="•"/>
            </a:pPr>
            <a:endParaRPr lang="vi-VN" sz="2300" dirty="0"/>
          </a:p>
          <a:p>
            <a:pPr marL="342900" indent="-342900">
              <a:buFont typeface="Arial" panose="020B0604020202020204" pitchFamily="34" charset="0"/>
              <a:buChar char="•"/>
            </a:pPr>
            <a:r>
              <a:rPr lang="vi-VN" sz="2300" b="1" dirty="0"/>
              <a:t>Adapter:</a:t>
            </a:r>
            <a:r>
              <a:rPr lang="vi-VN" sz="2300" dirty="0"/>
              <a:t> Hai Pattern này làm việc theo cùng một cách, nhưng mục đích sử dụng của chúng khác nhau. Adapter Pattern chuyển đổi mã nguồn để làm việc được với mã nguồn khác. Nhưng Facade Pattern cho phép bao bọc mã nguồn gốc để nó có thể giao tiếp với mã nguồn khác dễ dàng hơn</a:t>
            </a:r>
            <a:endParaRPr lang="en-US" sz="2300" dirty="0"/>
          </a:p>
          <a:p>
            <a:pPr marL="342900" indent="-342900">
              <a:buFont typeface="Arial" panose="020B0604020202020204" pitchFamily="34" charset="0"/>
              <a:buChar char="•"/>
            </a:pPr>
            <a:endParaRPr lang="vi-VN" sz="2300" dirty="0"/>
          </a:p>
          <a:p>
            <a:pPr marL="342900" indent="-342900">
              <a:buFont typeface="Arial" panose="020B0604020202020204" pitchFamily="34" charset="0"/>
              <a:buChar char="•"/>
            </a:pPr>
            <a:r>
              <a:rPr lang="vi-VN" sz="2300" b="1" dirty="0"/>
              <a:t>Singleton:</a:t>
            </a:r>
            <a:r>
              <a:rPr lang="vi-VN" sz="2300" dirty="0"/>
              <a:t> các đối tượng Facade có thể là các Singleton. Thông thường Facade thường được biến đổi thành Singleton do việc chúng ta chỉ cần 1 đối tượng Facade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1049d4e727_1_7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dirty="0">
                <a:solidFill>
                  <a:schemeClr val="dk1"/>
                </a:solidFill>
              </a:rPr>
              <a:t>7. </a:t>
            </a:r>
            <a:r>
              <a:rPr lang="en-US" sz="4000" b="1" dirty="0" err="1">
                <a:solidFill>
                  <a:schemeClr val="dk1"/>
                </a:solidFill>
              </a:rPr>
              <a:t>Mối</a:t>
            </a:r>
            <a:r>
              <a:rPr lang="en-US" sz="4000" b="1" dirty="0">
                <a:solidFill>
                  <a:schemeClr val="dk1"/>
                </a:solidFill>
              </a:rPr>
              <a:t> </a:t>
            </a:r>
            <a:r>
              <a:rPr lang="en-US" sz="4000" b="1" dirty="0" err="1">
                <a:solidFill>
                  <a:schemeClr val="dk1"/>
                </a:solidFill>
              </a:rPr>
              <a:t>quan</a:t>
            </a:r>
            <a:r>
              <a:rPr lang="en-US" sz="4000" b="1" dirty="0">
                <a:solidFill>
                  <a:schemeClr val="dk1"/>
                </a:solidFill>
              </a:rPr>
              <a:t> </a:t>
            </a:r>
            <a:r>
              <a:rPr lang="en-US" sz="4000" b="1" dirty="0" err="1">
                <a:solidFill>
                  <a:schemeClr val="dk1"/>
                </a:solidFill>
              </a:rPr>
              <a:t>hệ</a:t>
            </a:r>
            <a:r>
              <a:rPr lang="en-US" sz="4000" b="1" dirty="0">
                <a:solidFill>
                  <a:schemeClr val="dk1"/>
                </a:solidFill>
              </a:rPr>
              <a:t> </a:t>
            </a:r>
            <a:r>
              <a:rPr lang="en-US" sz="4000" b="1" dirty="0" err="1">
                <a:solidFill>
                  <a:schemeClr val="dk1"/>
                </a:solidFill>
              </a:rPr>
              <a:t>với</a:t>
            </a:r>
            <a:r>
              <a:rPr lang="en-US" sz="4000" b="1" dirty="0">
                <a:solidFill>
                  <a:schemeClr val="dk1"/>
                </a:solidFill>
              </a:rPr>
              <a:t> </a:t>
            </a:r>
            <a:r>
              <a:rPr lang="en-US" sz="4000" b="1" dirty="0" err="1">
                <a:solidFill>
                  <a:schemeClr val="dk1"/>
                </a:solidFill>
              </a:rPr>
              <a:t>các</a:t>
            </a:r>
            <a:r>
              <a:rPr lang="en-US" sz="4000" b="1" dirty="0">
                <a:solidFill>
                  <a:schemeClr val="dk1"/>
                </a:solidFill>
              </a:rPr>
              <a:t> </a:t>
            </a:r>
            <a:r>
              <a:rPr lang="en-US" sz="4000" b="1" dirty="0" err="1">
                <a:solidFill>
                  <a:schemeClr val="dk1"/>
                </a:solidFill>
              </a:rPr>
              <a:t>mẫu</a:t>
            </a:r>
            <a:r>
              <a:rPr lang="en-US" sz="4000" b="1" dirty="0">
                <a:solidFill>
                  <a:schemeClr val="dk1"/>
                </a:solidFill>
              </a:rPr>
              <a:t> </a:t>
            </a:r>
            <a:r>
              <a:rPr lang="en-US" sz="4000" b="1" dirty="0" err="1">
                <a:solidFill>
                  <a:schemeClr val="dk1"/>
                </a:solidFill>
              </a:rPr>
              <a:t>khác</a:t>
            </a:r>
            <a:endParaRPr dirty="0"/>
          </a:p>
        </p:txBody>
      </p:sp>
      <p:sp>
        <p:nvSpPr>
          <p:cNvPr id="3" name="TextBox 2">
            <a:extLst>
              <a:ext uri="{FF2B5EF4-FFF2-40B4-BE49-F238E27FC236}">
                <a16:creationId xmlns:a16="http://schemas.microsoft.com/office/drawing/2014/main" id="{32900C39-6233-EFAE-58C6-F904D13F18A8}"/>
              </a:ext>
            </a:extLst>
          </p:cNvPr>
          <p:cNvSpPr txBox="1"/>
          <p:nvPr/>
        </p:nvSpPr>
        <p:spPr>
          <a:xfrm>
            <a:off x="457200" y="1304121"/>
            <a:ext cx="8214852" cy="3277820"/>
          </a:xfrm>
          <a:prstGeom prst="rect">
            <a:avLst/>
          </a:prstGeom>
          <a:noFill/>
        </p:spPr>
        <p:txBody>
          <a:bodyPr wrap="square">
            <a:spAutoFit/>
          </a:bodyPr>
          <a:lstStyle/>
          <a:p>
            <a:pPr marL="342900" indent="-342900">
              <a:buFont typeface="Arial" panose="020B0604020202020204" pitchFamily="34" charset="0"/>
              <a:buChar char="•"/>
            </a:pPr>
            <a:r>
              <a:rPr lang="vi-VN" sz="2300" b="1" dirty="0"/>
              <a:t>Flyweight: </a:t>
            </a:r>
            <a:r>
              <a:rPr lang="vi-VN" sz="2300" dirty="0"/>
              <a:t>Flyweght cho thấy cách tạo ra nhiều đối tượng nhỏ, trong khi Facade cho thấy cách tạo một đối tượng duy nhất đại diện cho toàn bộ hệ thống con.</a:t>
            </a:r>
            <a:endParaRPr lang="en-US" sz="2300" dirty="0"/>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b="1" dirty="0"/>
              <a:t>Mediator: </a:t>
            </a:r>
            <a:r>
              <a:rPr lang="vi-VN" sz="2300" dirty="0"/>
              <a:t>Trong khi Facade Pattern hướng đến việc cung cấp </a:t>
            </a:r>
            <a:r>
              <a:rPr lang="en-US" sz="2300" dirty="0" err="1"/>
              <a:t>giao</a:t>
            </a:r>
            <a:r>
              <a:rPr lang="en-US" sz="2300" dirty="0"/>
              <a:t> </a:t>
            </a:r>
            <a:r>
              <a:rPr lang="en-US" sz="2300" dirty="0" err="1"/>
              <a:t>diện</a:t>
            </a:r>
            <a:r>
              <a:rPr lang="en-US" sz="2300" dirty="0"/>
              <a:t> </a:t>
            </a:r>
            <a:r>
              <a:rPr lang="vi-VN" sz="2300" dirty="0"/>
              <a:t>đơn giản hơn</a:t>
            </a:r>
            <a:r>
              <a:rPr lang="en-US" sz="2300" dirty="0"/>
              <a:t> </a:t>
            </a:r>
            <a:r>
              <a:rPr lang="en-US" sz="2300" dirty="0" err="1"/>
              <a:t>cho</a:t>
            </a:r>
            <a:r>
              <a:rPr lang="vi-VN" sz="2300" dirty="0"/>
              <a:t> Client, thì Mediator sẽ dùng cho mục đích khác, tách biệt nhiều xử lý phức tạp trong các lớp đối tượng, và có thể thêm hoặc bớt bất cứ thành phần nào trong đó. </a:t>
            </a:r>
          </a:p>
        </p:txBody>
      </p:sp>
    </p:spTree>
    <p:extLst>
      <p:ext uri="{BB962C8B-B14F-4D97-AF65-F5344CB8AC3E}">
        <p14:creationId xmlns:p14="http://schemas.microsoft.com/office/powerpoint/2010/main" val="220668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21049d4e727_1_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Nội dung</a:t>
            </a:r>
            <a:endParaRPr/>
          </a:p>
        </p:txBody>
      </p:sp>
      <p:sp>
        <p:nvSpPr>
          <p:cNvPr id="62" name="Google Shape;62;g21049d4e727_1_0"/>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dirty="0" err="1">
                <a:latin typeface="Arial"/>
                <a:ea typeface="Arial"/>
                <a:cs typeface="Arial"/>
                <a:sym typeface="Arial"/>
              </a:rPr>
              <a:t>Tổng</a:t>
            </a:r>
            <a:r>
              <a:rPr lang="en-US" sz="2400" dirty="0">
                <a:latin typeface="Arial"/>
                <a:ea typeface="Arial"/>
                <a:cs typeface="Arial"/>
                <a:sym typeface="Arial"/>
              </a:rPr>
              <a:t> </a:t>
            </a:r>
            <a:r>
              <a:rPr lang="en-US" sz="2400" dirty="0" err="1">
                <a:latin typeface="Arial"/>
                <a:ea typeface="Arial"/>
                <a:cs typeface="Arial"/>
                <a:sym typeface="Arial"/>
              </a:rPr>
              <a:t>quan</a:t>
            </a:r>
            <a:endParaRPr sz="24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Tên</a:t>
            </a:r>
            <a:endParaRPr sz="20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Mô</a:t>
            </a:r>
            <a:r>
              <a:rPr lang="en-US" sz="2000" dirty="0">
                <a:latin typeface="Arial"/>
                <a:ea typeface="Arial"/>
                <a:cs typeface="Arial"/>
                <a:sym typeface="Arial"/>
              </a:rPr>
              <a:t> </a:t>
            </a:r>
            <a:r>
              <a:rPr lang="en-US" sz="2000" dirty="0" err="1">
                <a:latin typeface="Arial"/>
                <a:ea typeface="Arial"/>
                <a:cs typeface="Arial"/>
                <a:sym typeface="Arial"/>
              </a:rPr>
              <a:t>tả</a:t>
            </a:r>
            <a:r>
              <a:rPr lang="en-US" sz="2000" dirty="0">
                <a:latin typeface="Arial"/>
                <a:ea typeface="Arial"/>
                <a:cs typeface="Arial"/>
                <a:sym typeface="Arial"/>
              </a:rPr>
              <a:t> </a:t>
            </a:r>
            <a:r>
              <a:rPr lang="en-US" sz="2000" dirty="0" err="1">
                <a:latin typeface="Arial"/>
                <a:ea typeface="Arial"/>
                <a:cs typeface="Arial"/>
                <a:sym typeface="Arial"/>
              </a:rPr>
              <a:t>ngắn</a:t>
            </a:r>
            <a:r>
              <a:rPr lang="en-US" sz="2000" dirty="0">
                <a:latin typeface="Arial"/>
                <a:ea typeface="Arial"/>
                <a:cs typeface="Arial"/>
                <a:sym typeface="Arial"/>
              </a:rPr>
              <a:t> </a:t>
            </a:r>
            <a:r>
              <a:rPr lang="en-US" sz="2000" dirty="0" err="1">
                <a:latin typeface="Arial"/>
                <a:ea typeface="Arial"/>
                <a:cs typeface="Arial"/>
                <a:sym typeface="Arial"/>
              </a:rPr>
              <a:t>về</a:t>
            </a:r>
            <a:r>
              <a:rPr lang="en-US" sz="2000" dirty="0">
                <a:latin typeface="Arial"/>
                <a:ea typeface="Arial"/>
                <a:cs typeface="Arial"/>
                <a:sym typeface="Arial"/>
              </a:rPr>
              <a:t> </a:t>
            </a:r>
            <a:r>
              <a:rPr lang="en-US" sz="2000" dirty="0" err="1">
                <a:latin typeface="Arial"/>
                <a:ea typeface="Arial"/>
                <a:cs typeface="Arial"/>
                <a:sym typeface="Arial"/>
              </a:rPr>
              <a:t>mẫu</a:t>
            </a:r>
            <a:endParaRPr sz="20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Phân</a:t>
            </a:r>
            <a:r>
              <a:rPr lang="en-US" sz="2000" dirty="0">
                <a:latin typeface="Arial"/>
                <a:ea typeface="Arial"/>
                <a:cs typeface="Arial"/>
                <a:sym typeface="Arial"/>
              </a:rPr>
              <a:t> </a:t>
            </a:r>
            <a:r>
              <a:rPr lang="en-US" sz="2000" dirty="0" err="1">
                <a:latin typeface="Arial"/>
                <a:ea typeface="Arial"/>
                <a:cs typeface="Arial"/>
                <a:sym typeface="Arial"/>
              </a:rPr>
              <a:t>loại</a:t>
            </a:r>
            <a:endParaRPr sz="2000" dirty="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dirty="0" err="1"/>
              <a:t>Ngữ</a:t>
            </a:r>
            <a:r>
              <a:rPr lang="en-US" sz="2400" dirty="0"/>
              <a:t> </a:t>
            </a:r>
            <a:r>
              <a:rPr lang="en-US" sz="2400" dirty="0" err="1"/>
              <a:t>cảnh</a:t>
            </a:r>
            <a:r>
              <a:rPr lang="en-US" sz="2400" dirty="0"/>
              <a:t>/</a:t>
            </a:r>
            <a:r>
              <a:rPr lang="en-US" sz="2400" dirty="0" err="1"/>
              <a:t>trường</a:t>
            </a:r>
            <a:r>
              <a:rPr lang="en-US" sz="2400" dirty="0"/>
              <a:t> </a:t>
            </a:r>
            <a:r>
              <a:rPr lang="en-US" sz="2400" dirty="0" err="1"/>
              <a:t>hợp</a:t>
            </a:r>
            <a:r>
              <a:rPr lang="en-US" sz="2400" dirty="0"/>
              <a:t> </a:t>
            </a:r>
            <a:r>
              <a:rPr lang="en-US" sz="2400" dirty="0" err="1"/>
              <a:t>sử</a:t>
            </a:r>
            <a:r>
              <a:rPr lang="en-US" sz="2400" dirty="0"/>
              <a:t> </a:t>
            </a:r>
            <a:r>
              <a:rPr lang="en-US" sz="2400" dirty="0" err="1"/>
              <a:t>dụng</a:t>
            </a:r>
            <a:endParaRPr sz="2400" dirty="0"/>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Cấu</a:t>
            </a:r>
            <a:r>
              <a:rPr lang="en-US" sz="2400" dirty="0">
                <a:latin typeface="Arial"/>
                <a:ea typeface="Arial"/>
                <a:cs typeface="Arial"/>
                <a:sym typeface="Arial"/>
              </a:rPr>
              <a:t> </a:t>
            </a:r>
            <a:r>
              <a:rPr lang="en-US" sz="2400" dirty="0" err="1">
                <a:latin typeface="Arial"/>
                <a:ea typeface="Arial"/>
                <a:cs typeface="Arial"/>
                <a:sym typeface="Arial"/>
              </a:rPr>
              <a:t>trúc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và</a:t>
            </a:r>
            <a:r>
              <a:rPr lang="en-US" sz="2400" dirty="0">
                <a:latin typeface="Arial"/>
                <a:ea typeface="Arial"/>
                <a:cs typeface="Arial"/>
                <a:sym typeface="Arial"/>
              </a:rPr>
              <a:t> </a:t>
            </a:r>
            <a:r>
              <a:rPr lang="en-US" sz="2400" dirty="0" err="1">
                <a:latin typeface="Arial"/>
                <a:ea typeface="Arial"/>
                <a:cs typeface="Arial"/>
                <a:sym typeface="Arial"/>
              </a:rPr>
              <a:t>mô</a:t>
            </a:r>
            <a:r>
              <a:rPr lang="en-US" sz="2400" dirty="0">
                <a:latin typeface="Arial"/>
                <a:ea typeface="Arial"/>
                <a:cs typeface="Arial"/>
                <a:sym typeface="Arial"/>
              </a:rPr>
              <a:t> </a:t>
            </a:r>
            <a:r>
              <a:rPr lang="en-US" sz="2400" dirty="0" err="1">
                <a:latin typeface="Arial"/>
                <a:ea typeface="Arial"/>
                <a:cs typeface="Arial"/>
                <a:sym typeface="Arial"/>
              </a:rPr>
              <a:t>tả</a:t>
            </a:r>
            <a:r>
              <a:rPr lang="en-US" sz="2400" dirty="0">
                <a:latin typeface="Arial"/>
                <a:ea typeface="Arial"/>
                <a:cs typeface="Arial"/>
                <a:sym typeface="Arial"/>
              </a:rPr>
              <a:t> + </a:t>
            </a:r>
            <a:r>
              <a:rPr lang="en-US" sz="2400" dirty="0" err="1">
                <a:latin typeface="Arial"/>
                <a:ea typeface="Arial"/>
                <a:cs typeface="Arial"/>
                <a:sym typeface="Arial"/>
              </a:rPr>
              <a:t>ví</a:t>
            </a:r>
            <a:r>
              <a:rPr lang="en-US" sz="2400" dirty="0">
                <a:latin typeface="Arial"/>
                <a:ea typeface="Arial"/>
                <a:cs typeface="Arial"/>
                <a:sym typeface="Arial"/>
              </a:rPr>
              <a:t> </a:t>
            </a:r>
            <a:r>
              <a:rPr lang="en-US" sz="2400" dirty="0" err="1">
                <a:latin typeface="Arial"/>
                <a:ea typeface="Arial"/>
                <a:cs typeface="Arial"/>
                <a:sym typeface="Arial"/>
              </a:rPr>
              <a:t>dụ</a:t>
            </a:r>
            <a:r>
              <a:rPr lang="en-US" sz="2400" dirty="0">
                <a:latin typeface="Arial"/>
                <a:ea typeface="Arial"/>
                <a:cs typeface="Arial"/>
                <a:sym typeface="Arial"/>
              </a:rPr>
              <a:t>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bước</a:t>
            </a:r>
            <a:r>
              <a:rPr lang="en-US" sz="2400" dirty="0">
                <a:latin typeface="Arial"/>
                <a:ea typeface="Arial"/>
                <a:cs typeface="Arial"/>
                <a:sym typeface="Arial"/>
              </a:rPr>
              <a:t> </a:t>
            </a:r>
            <a:r>
              <a:rPr lang="en-US" sz="2400" dirty="0" err="1">
                <a:latin typeface="Arial"/>
                <a:ea typeface="Arial"/>
                <a:cs typeface="Arial"/>
                <a:sym typeface="Arial"/>
              </a:rPr>
              <a:t>hiện</a:t>
            </a:r>
            <a:r>
              <a:rPr lang="en-US" sz="2400" dirty="0">
                <a:latin typeface="Arial"/>
                <a:ea typeface="Arial"/>
                <a:cs typeface="Arial"/>
                <a:sym typeface="Arial"/>
              </a:rPr>
              <a:t> </a:t>
            </a:r>
            <a:r>
              <a:rPr lang="en-US" sz="2400" dirty="0" err="1">
                <a:latin typeface="Arial"/>
                <a:ea typeface="Arial"/>
                <a:cs typeface="Arial"/>
                <a:sym typeface="Arial"/>
              </a:rPr>
              <a:t>thực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 code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Ưu</a:t>
            </a:r>
            <a:r>
              <a:rPr lang="en-US" sz="2400" dirty="0">
                <a:latin typeface="Arial"/>
                <a:ea typeface="Arial"/>
                <a:cs typeface="Arial"/>
                <a:sym typeface="Arial"/>
              </a:rPr>
              <a:t>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Nhược</a:t>
            </a:r>
            <a:r>
              <a:rPr lang="en-US" sz="2400" dirty="0">
                <a:latin typeface="Arial"/>
                <a:ea typeface="Arial"/>
                <a:cs typeface="Arial"/>
                <a:sym typeface="Arial"/>
              </a:rPr>
              <a:t>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Liên</a:t>
            </a:r>
            <a:r>
              <a:rPr lang="en-US" sz="2400" dirty="0">
                <a:latin typeface="Arial"/>
                <a:ea typeface="Arial"/>
                <a:cs typeface="Arial"/>
                <a:sym typeface="Arial"/>
              </a:rPr>
              <a:t> </a:t>
            </a:r>
            <a:r>
              <a:rPr lang="en-US" sz="2400" dirty="0" err="1">
                <a:latin typeface="Arial"/>
                <a:ea typeface="Arial"/>
                <a:cs typeface="Arial"/>
                <a:sym typeface="Arial"/>
              </a:rPr>
              <a:t>quan</a:t>
            </a:r>
            <a:r>
              <a:rPr lang="en-US" sz="2400" dirty="0">
                <a:latin typeface="Arial"/>
                <a:ea typeface="Arial"/>
                <a:cs typeface="Arial"/>
                <a:sym typeface="Arial"/>
              </a:rPr>
              <a:t> </a:t>
            </a:r>
            <a:r>
              <a:rPr lang="en-US" sz="2400" dirty="0" err="1">
                <a:latin typeface="Arial"/>
                <a:ea typeface="Arial"/>
                <a:cs typeface="Arial"/>
                <a:sym typeface="Arial"/>
              </a:rPr>
              <a:t>đến</a:t>
            </a:r>
            <a:r>
              <a:rPr lang="en-US" sz="2400" dirty="0">
                <a:latin typeface="Arial"/>
                <a:ea typeface="Arial"/>
                <a:cs typeface="Arial"/>
                <a:sym typeface="Arial"/>
              </a:rPr>
              <a:t> </a:t>
            </a: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khác</a:t>
            </a:r>
            <a:endParaRPr sz="24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1049d4e727_1_5"/>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1. Tổng quan</a:t>
            </a:r>
            <a:endParaRPr sz="4000" b="1">
              <a:solidFill>
                <a:schemeClr val="dk1"/>
              </a:solidFill>
            </a:endParaRPr>
          </a:p>
        </p:txBody>
      </p:sp>
      <p:sp>
        <p:nvSpPr>
          <p:cNvPr id="68" name="Google Shape;68;g21049d4e727_1_5"/>
          <p:cNvSpPr txBox="1"/>
          <p:nvPr/>
        </p:nvSpPr>
        <p:spPr>
          <a:xfrm>
            <a:off x="599767" y="934103"/>
            <a:ext cx="8401665" cy="404722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1200"/>
              </a:spcBef>
              <a:spcAft>
                <a:spcPts val="0"/>
              </a:spcAft>
              <a:buClr>
                <a:srgbClr val="000000"/>
              </a:buClr>
              <a:buSzPts val="2500"/>
              <a:buFont typeface="Arial"/>
              <a:buChar char="•"/>
            </a:pPr>
            <a:r>
              <a:rPr lang="en-US" sz="2300" b="1" i="0" u="none" strike="noStrike" cap="none" dirty="0" err="1">
                <a:solidFill>
                  <a:srgbClr val="000000"/>
                </a:solidFill>
                <a:latin typeface="Arial"/>
                <a:ea typeface="Arial"/>
                <a:cs typeface="Arial"/>
                <a:sym typeface="Arial"/>
              </a:rPr>
              <a:t>Mô</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tả</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ngắn</a:t>
            </a:r>
            <a:r>
              <a:rPr lang="en-US" sz="2300" b="1" i="0" u="none" strike="noStrike" cap="none" dirty="0">
                <a:solidFill>
                  <a:srgbClr val="000000"/>
                </a:solidFill>
                <a:latin typeface="Arial"/>
                <a:ea typeface="Arial"/>
                <a:cs typeface="Arial"/>
                <a:sym typeface="Arial"/>
              </a:rPr>
              <a:t>:</a:t>
            </a:r>
          </a:p>
          <a:p>
            <a:pPr marL="342900" marR="0" lvl="0" indent="-342900" algn="l" rtl="0">
              <a:lnSpc>
                <a:spcPct val="100000"/>
              </a:lnSpc>
              <a:spcBef>
                <a:spcPts val="1200"/>
              </a:spcBef>
              <a:spcAft>
                <a:spcPts val="0"/>
              </a:spcAft>
              <a:buClr>
                <a:srgbClr val="000000"/>
              </a:buClr>
              <a:buSzPct val="50000"/>
              <a:buFont typeface="Courier New" panose="02070309020205020404" pitchFamily="49" charset="0"/>
              <a:buChar char="o"/>
            </a:pPr>
            <a:r>
              <a:rPr lang="vi-VN" sz="2300" i="0" u="none" strike="noStrike" cap="none" dirty="0">
                <a:solidFill>
                  <a:srgbClr val="000000"/>
                </a:solidFill>
                <a:latin typeface="Arial"/>
                <a:ea typeface="Arial"/>
                <a:cs typeface="Arial"/>
                <a:sym typeface="Arial"/>
              </a:rPr>
              <a:t>Facade Pattern cung cấp một </a:t>
            </a:r>
            <a:r>
              <a:rPr lang="en-US" sz="2300" i="0" u="none" strike="noStrike" cap="none" dirty="0">
                <a:solidFill>
                  <a:srgbClr val="000000"/>
                </a:solidFill>
                <a:latin typeface="Arial"/>
                <a:ea typeface="Arial"/>
                <a:cs typeface="Arial"/>
                <a:sym typeface="Arial"/>
              </a:rPr>
              <a:t>interface </a:t>
            </a:r>
            <a:r>
              <a:rPr lang="vi-VN" sz="2300" i="0" u="none" strike="noStrike" cap="none" dirty="0">
                <a:solidFill>
                  <a:srgbClr val="000000"/>
                </a:solidFill>
                <a:latin typeface="Arial"/>
                <a:ea typeface="Arial"/>
                <a:cs typeface="Arial"/>
                <a:sym typeface="Arial"/>
              </a:rPr>
              <a:t>chung đơn giản thay cho một nhóm các </a:t>
            </a:r>
            <a:r>
              <a:rPr lang="en-US" sz="2300" i="0" u="none" strike="noStrike" cap="none" dirty="0">
                <a:solidFill>
                  <a:srgbClr val="000000"/>
                </a:solidFill>
                <a:latin typeface="Arial"/>
                <a:ea typeface="Arial"/>
                <a:cs typeface="Arial"/>
                <a:sym typeface="Arial"/>
              </a:rPr>
              <a:t>interface </a:t>
            </a:r>
            <a:r>
              <a:rPr lang="vi-VN" sz="2300" i="0" u="none" strike="noStrike" cap="none" dirty="0">
                <a:solidFill>
                  <a:srgbClr val="000000"/>
                </a:solidFill>
                <a:latin typeface="Arial"/>
                <a:ea typeface="Arial"/>
                <a:cs typeface="Arial"/>
                <a:sym typeface="Arial"/>
              </a:rPr>
              <a:t>có trong một subsystem.</a:t>
            </a:r>
            <a:endParaRPr lang="en-US" sz="2300" dirty="0"/>
          </a:p>
          <a:p>
            <a:pPr marL="342900" marR="0" lvl="0" indent="-342900" algn="l" rtl="0">
              <a:lnSpc>
                <a:spcPct val="100000"/>
              </a:lnSpc>
              <a:spcBef>
                <a:spcPts val="1200"/>
              </a:spcBef>
              <a:spcAft>
                <a:spcPts val="0"/>
              </a:spcAft>
              <a:buClr>
                <a:srgbClr val="000000"/>
              </a:buClr>
              <a:buSzPct val="50000"/>
              <a:buFont typeface="Courier New" panose="02070309020205020404" pitchFamily="49" charset="0"/>
              <a:buChar char="o"/>
            </a:pPr>
            <a:r>
              <a:rPr lang="en-US" sz="2300" dirty="0"/>
              <a:t>C</a:t>
            </a:r>
            <a:r>
              <a:rPr lang="vi-VN" sz="2300" i="0" u="none" strike="noStrike" cap="none" dirty="0">
                <a:solidFill>
                  <a:srgbClr val="000000"/>
                </a:solidFill>
                <a:latin typeface="Arial"/>
                <a:ea typeface="Arial"/>
                <a:cs typeface="Arial"/>
                <a:sym typeface="Arial"/>
              </a:rPr>
              <a:t>ho phép các đối tượng truy cập trực tiếp </a:t>
            </a:r>
            <a:r>
              <a:rPr lang="en-US" sz="2300" dirty="0"/>
              <a:t>interface </a:t>
            </a:r>
            <a:r>
              <a:rPr lang="vi-VN" sz="2300" i="0" u="none" strike="noStrike" cap="none" dirty="0">
                <a:solidFill>
                  <a:srgbClr val="000000"/>
                </a:solidFill>
                <a:latin typeface="Arial"/>
                <a:ea typeface="Arial"/>
                <a:cs typeface="Arial"/>
                <a:sym typeface="Arial"/>
              </a:rPr>
              <a:t>chung này để giao tiếp với các </a:t>
            </a:r>
            <a:r>
              <a:rPr lang="en-US" sz="2300" i="0" u="none" strike="noStrike" cap="none" dirty="0">
                <a:solidFill>
                  <a:srgbClr val="000000"/>
                </a:solidFill>
                <a:latin typeface="Arial"/>
                <a:ea typeface="Arial"/>
                <a:cs typeface="Arial"/>
                <a:sym typeface="Arial"/>
              </a:rPr>
              <a:t>interface </a:t>
            </a:r>
            <a:r>
              <a:rPr lang="vi-VN" sz="2300" i="0" u="none" strike="noStrike" cap="none" dirty="0">
                <a:solidFill>
                  <a:srgbClr val="000000"/>
                </a:solidFill>
                <a:latin typeface="Arial"/>
                <a:ea typeface="Arial"/>
                <a:cs typeface="Arial"/>
                <a:sym typeface="Arial"/>
              </a:rPr>
              <a:t>có trong hệ thống con.</a:t>
            </a:r>
            <a:endParaRPr lang="en-US" sz="230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ct val="50000"/>
              <a:buFont typeface="Courier New" panose="02070309020205020404" pitchFamily="49" charset="0"/>
              <a:buChar char="o"/>
            </a:pPr>
            <a:r>
              <a:rPr lang="vi-VN" sz="2300" i="0" u="none" strike="noStrike" cap="none" dirty="0">
                <a:solidFill>
                  <a:srgbClr val="000000"/>
                </a:solidFill>
                <a:latin typeface="Arial"/>
                <a:ea typeface="Arial"/>
                <a:cs typeface="Arial"/>
                <a:sym typeface="Arial"/>
              </a:rPr>
              <a:t> Mục tiêu là che giấu các hoạt động phức tạp bên trong hệ thống, làm cho hệ thống con dễ sử dụng hơn</a:t>
            </a:r>
            <a:endParaRPr lang="en-US" sz="230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ct val="100000"/>
              <a:buFont typeface="Arial" panose="020B0604020202020204" pitchFamily="34" charset="0"/>
              <a:buChar char="•"/>
            </a:pPr>
            <a:r>
              <a:rPr lang="en-US" sz="2300" b="1" i="0" u="none" strike="noStrike" cap="none" dirty="0" err="1">
                <a:solidFill>
                  <a:srgbClr val="000000"/>
                </a:solidFill>
                <a:latin typeface="Arial"/>
                <a:ea typeface="Arial"/>
                <a:cs typeface="Arial"/>
                <a:sym typeface="Arial"/>
              </a:rPr>
              <a:t>Phân</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loại</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Thuộc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phân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nhóm</a:t>
            </a:r>
            <a:r>
              <a:rPr lang="en-US" sz="2300" b="0" i="0" u="none" strike="noStrike" cap="none" dirty="0">
                <a:solidFill>
                  <a:srgbClr val="000000"/>
                </a:solidFill>
                <a:latin typeface="Arial"/>
                <a:ea typeface="Arial"/>
                <a:cs typeface="Arial"/>
                <a:sym typeface="Arial"/>
              </a:rPr>
              <a:t> </a:t>
            </a:r>
            <a:r>
              <a:rPr lang="en-US" sz="2300" b="1" i="0" u="none" strike="noStrike" cap="none" dirty="0">
                <a:solidFill>
                  <a:schemeClr val="dk1"/>
                </a:solidFill>
                <a:latin typeface="Arial"/>
                <a:ea typeface="Arial"/>
                <a:cs typeface="Arial"/>
                <a:sym typeface="Arial"/>
              </a:rPr>
              <a:t>Structural patterns</a:t>
            </a:r>
            <a:br>
              <a:rPr lang="en-US" sz="2300" b="1" i="0" u="none" strike="noStrike" cap="none" dirty="0">
                <a:solidFill>
                  <a:schemeClr val="dk1"/>
                </a:solidFill>
                <a:latin typeface="Tahoma"/>
                <a:ea typeface="Tahoma"/>
                <a:cs typeface="Tahoma"/>
                <a:sym typeface="Tahoma"/>
              </a:rPr>
            </a:br>
            <a:endParaRPr sz="2300" b="1" i="0" u="none" strike="noStrike" cap="none" dirty="0">
              <a:solidFill>
                <a:schemeClr val="dk1"/>
              </a:solidFill>
              <a:latin typeface="Tahoma"/>
              <a:ea typeface="Tahoma"/>
              <a:cs typeface="Tahoma"/>
              <a:sym typeface="Tahoma"/>
            </a:endParaRPr>
          </a:p>
        </p:txBody>
      </p:sp>
      <p:pic>
        <p:nvPicPr>
          <p:cNvPr id="3" name="Picture 2">
            <a:extLst>
              <a:ext uri="{FF2B5EF4-FFF2-40B4-BE49-F238E27FC236}">
                <a16:creationId xmlns:a16="http://schemas.microsoft.com/office/drawing/2014/main" id="{0ABB4501-7ADE-856D-A9BE-9847329B5166}"/>
              </a:ext>
            </a:extLst>
          </p:cNvPr>
          <p:cNvPicPr>
            <a:picLocks noChangeAspect="1"/>
          </p:cNvPicPr>
          <p:nvPr/>
        </p:nvPicPr>
        <p:blipFill>
          <a:blip r:embed="rId3"/>
          <a:stretch>
            <a:fillRect/>
          </a:stretch>
        </p:blipFill>
        <p:spPr>
          <a:xfrm>
            <a:off x="5726758" y="4572720"/>
            <a:ext cx="3417242" cy="2285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1049d4e727_1_1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2. Ngữ cảnh/trường hợp sử dụng</a:t>
            </a:r>
            <a:endParaRPr/>
          </a:p>
        </p:txBody>
      </p:sp>
      <p:sp>
        <p:nvSpPr>
          <p:cNvPr id="74" name="Google Shape;74;g21049d4e727_1_10"/>
          <p:cNvSpPr txBox="1"/>
          <p:nvPr/>
        </p:nvSpPr>
        <p:spPr>
          <a:xfrm>
            <a:off x="457200" y="1200174"/>
            <a:ext cx="8450826" cy="292383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Char char="•"/>
            </a:pPr>
            <a:r>
              <a:rPr lang="vi-VN" sz="2300" b="0" i="0" u="none" strike="noStrike" cap="none" dirty="0">
                <a:solidFill>
                  <a:srgbClr val="000000"/>
                </a:solidFill>
                <a:latin typeface="Arial"/>
                <a:ea typeface="Arial"/>
                <a:cs typeface="Arial"/>
                <a:sym typeface="Arial"/>
              </a:rPr>
              <a:t>Khi muốn che dấu sự phức tạp của một hệ thống bên dưới và cung cấp một giao diện đơn giản và thân thiện cho </a:t>
            </a:r>
            <a:r>
              <a:rPr lang="en-US" sz="2300" b="0" i="0" u="none" strike="noStrike" cap="none" dirty="0">
                <a:solidFill>
                  <a:srgbClr val="000000"/>
                </a:solidFill>
                <a:latin typeface="Arial"/>
                <a:ea typeface="Arial"/>
                <a:cs typeface="Arial"/>
                <a:sym typeface="Arial"/>
              </a:rPr>
              <a:t>client</a:t>
            </a:r>
          </a:p>
          <a:p>
            <a:pPr marL="342900" marR="0" lvl="0" indent="-342900" algn="l" rtl="0">
              <a:lnSpc>
                <a:spcPct val="100000"/>
              </a:lnSpc>
              <a:spcBef>
                <a:spcPts val="0"/>
              </a:spcBef>
              <a:spcAft>
                <a:spcPts val="0"/>
              </a:spcAft>
              <a:buClr>
                <a:srgbClr val="000000"/>
              </a:buClr>
              <a:buSzPts val="2500"/>
              <a:buFont typeface="Arial"/>
              <a:buChar char="•"/>
            </a:pPr>
            <a:endParaRPr lang="en-US"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r>
              <a:rPr lang="vi-VN" sz="2300" b="0" i="0" u="none" strike="noStrike" cap="none" dirty="0">
                <a:solidFill>
                  <a:srgbClr val="000000"/>
                </a:solidFill>
                <a:latin typeface="Arial"/>
                <a:ea typeface="Arial"/>
                <a:cs typeface="Arial"/>
                <a:sym typeface="Arial"/>
              </a:rPr>
              <a:t>Khi muốn giảm sự phụ thuộc của các thành phần bên ngoài vào các thành phần bên trong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của</a:t>
            </a:r>
            <a:r>
              <a:rPr lang="vi-VN" sz="2300" b="0" i="0" u="none" strike="noStrike" cap="none" dirty="0">
                <a:solidFill>
                  <a:srgbClr val="000000"/>
                </a:solidFill>
                <a:latin typeface="Arial"/>
                <a:ea typeface="Arial"/>
                <a:cs typeface="Arial"/>
                <a:sym typeface="Arial"/>
              </a:rPr>
              <a:t> </a:t>
            </a:r>
            <a:r>
              <a:rPr lang="en-US" sz="2300" b="0" i="0" u="none" strike="noStrike" cap="none" dirty="0">
                <a:solidFill>
                  <a:srgbClr val="000000"/>
                </a:solidFill>
                <a:latin typeface="Arial"/>
                <a:ea typeface="Arial"/>
                <a:cs typeface="Arial"/>
                <a:sym typeface="Arial"/>
              </a:rPr>
              <a:t>subsystem</a:t>
            </a:r>
          </a:p>
          <a:p>
            <a:pPr marL="342900" marR="0" lvl="0" indent="-342900" algn="l" rtl="0">
              <a:lnSpc>
                <a:spcPct val="100000"/>
              </a:lnSpc>
              <a:spcBef>
                <a:spcPts val="0"/>
              </a:spcBef>
              <a:spcAft>
                <a:spcPts val="0"/>
              </a:spcAft>
              <a:buClr>
                <a:srgbClr val="000000"/>
              </a:buClr>
              <a:buSzPts val="2500"/>
              <a:buFont typeface="Arial"/>
              <a:buChar char="•"/>
            </a:pPr>
            <a:endParaRPr lang="en-US"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r>
              <a:rPr lang="vi-VN" sz="2300" dirty="0"/>
              <a:t>Khi bạn muốn hệ thống có tính linh hoạt cao và dễ dàng thích ứng với các thay đổi trong yêu cầu hoặc môi trường</a:t>
            </a:r>
            <a:endParaRPr sz="23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8A76F09F-5781-80DC-53C8-6219A0A27DE8}"/>
              </a:ext>
            </a:extLst>
          </p:cNvPr>
          <p:cNvPicPr>
            <a:picLocks noChangeAspect="1"/>
          </p:cNvPicPr>
          <p:nvPr/>
        </p:nvPicPr>
        <p:blipFill>
          <a:blip r:embed="rId3"/>
          <a:stretch>
            <a:fillRect/>
          </a:stretch>
        </p:blipFill>
        <p:spPr>
          <a:xfrm>
            <a:off x="1967565" y="4147278"/>
            <a:ext cx="5208870" cy="2557453"/>
          </a:xfrm>
          <a:prstGeom prst="rect">
            <a:avLst/>
          </a:prstGeom>
        </p:spPr>
      </p:pic>
      <p:sp>
        <p:nvSpPr>
          <p:cNvPr id="19" name="L-Shape 18">
            <a:extLst>
              <a:ext uri="{FF2B5EF4-FFF2-40B4-BE49-F238E27FC236}">
                <a16:creationId xmlns:a16="http://schemas.microsoft.com/office/drawing/2014/main" id="{73ADF350-1E57-CE83-8BFB-D2DD3AA783D0}"/>
              </a:ext>
            </a:extLst>
          </p:cNvPr>
          <p:cNvSpPr/>
          <p:nvPr/>
        </p:nvSpPr>
        <p:spPr>
          <a:xfrm rot="19133786">
            <a:off x="5665316" y="6363337"/>
            <a:ext cx="436577" cy="253467"/>
          </a:xfrm>
          <a:prstGeom prst="corner">
            <a:avLst>
              <a:gd name="adj1" fmla="val 23078"/>
              <a:gd name="adj2" fmla="val 20000"/>
            </a:avLst>
          </a:prstGeom>
          <a:solidFill>
            <a:srgbClr val="00B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ross 15">
            <a:extLst>
              <a:ext uri="{FF2B5EF4-FFF2-40B4-BE49-F238E27FC236}">
                <a16:creationId xmlns:a16="http://schemas.microsoft.com/office/drawing/2014/main" id="{2F2DA1E2-5329-45CC-3E52-828F0C5C6466}"/>
              </a:ext>
            </a:extLst>
          </p:cNvPr>
          <p:cNvSpPr/>
          <p:nvPr/>
        </p:nvSpPr>
        <p:spPr>
          <a:xfrm rot="2659182">
            <a:off x="3161077" y="6332726"/>
            <a:ext cx="442451" cy="438912"/>
          </a:xfrm>
          <a:prstGeom prst="plus">
            <a:avLst>
              <a:gd name="adj" fmla="val 39808"/>
            </a:avLst>
          </a:prstGeom>
          <a:solidFill>
            <a:srgbClr val="FF0000"/>
          </a:solidFill>
          <a:ln w="127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21049d4e727_1_15"/>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dirty="0">
                <a:solidFill>
                  <a:schemeClr val="dk1"/>
                </a:solidFill>
              </a:rPr>
              <a:t>3. </a:t>
            </a:r>
            <a:r>
              <a:rPr lang="en-US" sz="4000" b="1" dirty="0" err="1">
                <a:solidFill>
                  <a:schemeClr val="dk1"/>
                </a:solidFill>
              </a:rPr>
              <a:t>Cấu</a:t>
            </a:r>
            <a:r>
              <a:rPr lang="en-US" sz="4000" b="1" dirty="0">
                <a:solidFill>
                  <a:schemeClr val="dk1"/>
                </a:solidFill>
              </a:rPr>
              <a:t> </a:t>
            </a:r>
            <a:r>
              <a:rPr lang="en-US" sz="4000" b="1" dirty="0" err="1">
                <a:solidFill>
                  <a:schemeClr val="dk1"/>
                </a:solidFill>
              </a:rPr>
              <a:t>trúc</a:t>
            </a:r>
            <a:r>
              <a:rPr lang="en-US" sz="4000" b="1" dirty="0">
                <a:solidFill>
                  <a:schemeClr val="dk1"/>
                </a:solidFill>
              </a:rPr>
              <a:t> </a:t>
            </a:r>
            <a:r>
              <a:rPr lang="en-US" sz="4000" b="1" dirty="0" err="1">
                <a:solidFill>
                  <a:schemeClr val="dk1"/>
                </a:solidFill>
              </a:rPr>
              <a:t>mẫu</a:t>
            </a:r>
            <a:endParaRPr dirty="0"/>
          </a:p>
        </p:txBody>
      </p:sp>
      <p:pic>
        <p:nvPicPr>
          <p:cNvPr id="3" name="Picture 2">
            <a:extLst>
              <a:ext uri="{FF2B5EF4-FFF2-40B4-BE49-F238E27FC236}">
                <a16:creationId xmlns:a16="http://schemas.microsoft.com/office/drawing/2014/main" id="{D975D2AC-7AF0-6A65-2FC1-92AF4E55686B}"/>
              </a:ext>
            </a:extLst>
          </p:cNvPr>
          <p:cNvPicPr>
            <a:picLocks noChangeAspect="1"/>
          </p:cNvPicPr>
          <p:nvPr/>
        </p:nvPicPr>
        <p:blipFill>
          <a:blip r:embed="rId3"/>
          <a:stretch>
            <a:fillRect/>
          </a:stretch>
        </p:blipFill>
        <p:spPr>
          <a:xfrm>
            <a:off x="647152" y="1277230"/>
            <a:ext cx="7849695" cy="49917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21049d4e727_1_2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3. Mô tả</a:t>
            </a:r>
            <a:endParaRPr/>
          </a:p>
        </p:txBody>
      </p:sp>
      <p:sp>
        <p:nvSpPr>
          <p:cNvPr id="87" name="Google Shape;87;g21049d4e727_1_21"/>
          <p:cNvSpPr txBox="1"/>
          <p:nvPr/>
        </p:nvSpPr>
        <p:spPr>
          <a:xfrm>
            <a:off x="533400" y="1072048"/>
            <a:ext cx="8077200" cy="56630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b="0" i="0" u="none" strike="noStrike" cap="none" dirty="0" err="1">
                <a:solidFill>
                  <a:srgbClr val="000000"/>
                </a:solidFill>
                <a:latin typeface="Arial"/>
                <a:ea typeface="Arial"/>
                <a:cs typeface="Arial"/>
                <a:sym typeface="Arial"/>
              </a:rPr>
              <a:t>Các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thành</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phần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mẫu</a:t>
            </a:r>
            <a:endParaRPr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000"/>
              <a:buFont typeface="Arial"/>
              <a:buChar char="•"/>
            </a:pPr>
            <a:r>
              <a:rPr lang="vi-VN" sz="2300" b="1" i="0" u="sng" strike="noStrike" cap="none" dirty="0">
                <a:solidFill>
                  <a:srgbClr val="000000"/>
                </a:solidFill>
                <a:latin typeface="Arial"/>
                <a:ea typeface="Arial"/>
                <a:cs typeface="Arial"/>
                <a:sym typeface="Arial"/>
              </a:rPr>
              <a:t>Facade:</a:t>
            </a:r>
            <a:r>
              <a:rPr lang="vi-VN" sz="2300" b="1" i="0" strike="noStrike" cap="none" dirty="0">
                <a:solidFill>
                  <a:srgbClr val="000000"/>
                </a:solidFill>
                <a:latin typeface="Arial"/>
                <a:ea typeface="Arial"/>
                <a:cs typeface="Arial"/>
                <a:sym typeface="Arial"/>
              </a:rPr>
              <a:t> </a:t>
            </a:r>
            <a:r>
              <a:rPr lang="en-US" sz="2300" dirty="0" err="1"/>
              <a:t>một</a:t>
            </a:r>
            <a:r>
              <a:rPr lang="en-US" sz="2300" dirty="0"/>
              <a:t> interface </a:t>
            </a:r>
            <a:r>
              <a:rPr lang="en-US" sz="2300" dirty="0" err="1"/>
              <a:t>trung</a:t>
            </a:r>
            <a:r>
              <a:rPr lang="en-US" sz="2300" dirty="0"/>
              <a:t> </a:t>
            </a:r>
            <a:r>
              <a:rPr lang="en-US" sz="2300" dirty="0" err="1"/>
              <a:t>gian</a:t>
            </a:r>
            <a:r>
              <a:rPr lang="en-US" sz="2300" dirty="0"/>
              <a:t>, </a:t>
            </a:r>
            <a:r>
              <a:rPr lang="vi-VN" sz="2300" i="0" strike="noStrike" cap="none" dirty="0">
                <a:solidFill>
                  <a:srgbClr val="000000"/>
                </a:solidFill>
                <a:latin typeface="Arial"/>
                <a:ea typeface="Arial"/>
                <a:cs typeface="Arial"/>
                <a:sym typeface="Arial"/>
              </a:rPr>
              <a:t>Facade nắm rõ được hệ thống con nào đảm nhiệm việc đáp ứng yêu cầu của client, nó sẽ chuyển yêu cầu của client đến các đối tượng hệ thống con tương ứng.</a:t>
            </a:r>
          </a:p>
          <a:p>
            <a:pPr marL="342900" marR="0" lvl="0" indent="-342900" algn="l" rtl="0">
              <a:lnSpc>
                <a:spcPct val="100000"/>
              </a:lnSpc>
              <a:spcBef>
                <a:spcPts val="1200"/>
              </a:spcBef>
              <a:spcAft>
                <a:spcPts val="0"/>
              </a:spcAft>
              <a:buClr>
                <a:srgbClr val="000000"/>
              </a:buClr>
              <a:buSzPts val="2000"/>
              <a:buFont typeface="Arial"/>
              <a:buChar char="•"/>
            </a:pPr>
            <a:r>
              <a:rPr lang="vi-VN" sz="2300" b="1" i="0" u="sng" strike="noStrike" cap="none" dirty="0">
                <a:solidFill>
                  <a:srgbClr val="000000"/>
                </a:solidFill>
                <a:latin typeface="Arial"/>
                <a:ea typeface="Arial"/>
                <a:cs typeface="Arial"/>
                <a:sym typeface="Arial"/>
              </a:rPr>
              <a:t>Addition Facade:</a:t>
            </a:r>
            <a:r>
              <a:rPr lang="en-US" sz="2300" b="1" dirty="0"/>
              <a:t> </a:t>
            </a:r>
            <a:r>
              <a:rPr lang="vi-VN" sz="2300" i="0" strike="noStrike" cap="none" dirty="0">
                <a:solidFill>
                  <a:srgbClr val="000000"/>
                </a:solidFill>
                <a:latin typeface="Arial"/>
                <a:ea typeface="Arial"/>
                <a:cs typeface="Arial"/>
                <a:sym typeface="Arial"/>
              </a:rPr>
              <a:t>có thể được tạo ra để tránh việc làm phức tạp một facade. Có thể được sử dụng bởi cả client và facade.</a:t>
            </a:r>
          </a:p>
          <a:p>
            <a:pPr marL="342900" marR="0" lvl="0" indent="-342900" algn="l" rtl="0">
              <a:lnSpc>
                <a:spcPct val="100000"/>
              </a:lnSpc>
              <a:spcBef>
                <a:spcPts val="1200"/>
              </a:spcBef>
              <a:spcAft>
                <a:spcPts val="0"/>
              </a:spcAft>
              <a:buClr>
                <a:srgbClr val="000000"/>
              </a:buClr>
              <a:buSzPts val="2000"/>
              <a:buFont typeface="Arial"/>
              <a:buChar char="•"/>
            </a:pPr>
            <a:r>
              <a:rPr lang="vi-VN" sz="2300" b="1" i="0" u="sng" strike="noStrike" cap="none" dirty="0">
                <a:solidFill>
                  <a:srgbClr val="000000"/>
                </a:solidFill>
                <a:latin typeface="Arial"/>
                <a:ea typeface="Arial"/>
                <a:cs typeface="Arial"/>
                <a:sym typeface="Arial"/>
              </a:rPr>
              <a:t>Subsystems:</a:t>
            </a:r>
            <a:r>
              <a:rPr lang="en-US" sz="2300" b="1" i="0" strike="noStrike" cap="none" dirty="0">
                <a:solidFill>
                  <a:srgbClr val="000000"/>
                </a:solidFill>
                <a:latin typeface="Arial"/>
                <a:ea typeface="Arial"/>
                <a:cs typeface="Arial"/>
                <a:sym typeface="Arial"/>
              </a:rPr>
              <a:t> </a:t>
            </a:r>
            <a:r>
              <a:rPr lang="en-US" sz="2300" i="0" strike="noStrike" cap="none" dirty="0" err="1">
                <a:solidFill>
                  <a:srgbClr val="000000"/>
                </a:solidFill>
                <a:latin typeface="Arial"/>
                <a:ea typeface="Arial"/>
                <a:cs typeface="Arial"/>
                <a:sym typeface="Arial"/>
              </a:rPr>
              <a:t>tập</a:t>
            </a:r>
            <a:r>
              <a:rPr lang="en-US" sz="2300" i="0" strike="noStrike" cap="none" dirty="0">
                <a:solidFill>
                  <a:srgbClr val="000000"/>
                </a:solidFill>
                <a:latin typeface="Arial"/>
                <a:ea typeface="Arial"/>
                <a:cs typeface="Arial"/>
                <a:sym typeface="Arial"/>
              </a:rPr>
              <a:t> </a:t>
            </a:r>
            <a:r>
              <a:rPr lang="en-US" sz="2300" i="0" strike="noStrike" cap="none" dirty="0" err="1">
                <a:solidFill>
                  <a:srgbClr val="000000"/>
                </a:solidFill>
                <a:latin typeface="Arial"/>
                <a:ea typeface="Arial"/>
                <a:cs typeface="Arial"/>
                <a:sym typeface="Arial"/>
              </a:rPr>
              <a:t>hợp</a:t>
            </a:r>
            <a:r>
              <a:rPr lang="en-US" sz="2300" i="0" strike="noStrike" cap="none" dirty="0">
                <a:solidFill>
                  <a:srgbClr val="000000"/>
                </a:solidFill>
                <a:latin typeface="Arial"/>
                <a:ea typeface="Arial"/>
                <a:cs typeface="Arial"/>
                <a:sym typeface="Arial"/>
              </a:rPr>
              <a:t> </a:t>
            </a:r>
            <a:r>
              <a:rPr lang="en-US" sz="2300" i="0" strike="noStrike" cap="none" dirty="0" err="1">
                <a:solidFill>
                  <a:srgbClr val="000000"/>
                </a:solidFill>
                <a:latin typeface="Arial"/>
                <a:ea typeface="Arial"/>
                <a:cs typeface="Arial"/>
                <a:sym typeface="Arial"/>
              </a:rPr>
              <a:t>của</a:t>
            </a:r>
            <a:r>
              <a:rPr lang="en-US" sz="2300" i="0" strike="noStrike" cap="none" dirty="0">
                <a:solidFill>
                  <a:srgbClr val="000000"/>
                </a:solidFill>
                <a:latin typeface="Arial"/>
                <a:ea typeface="Arial"/>
                <a:cs typeface="Arial"/>
                <a:sym typeface="Arial"/>
              </a:rPr>
              <a:t> </a:t>
            </a:r>
            <a:r>
              <a:rPr lang="vi-VN" sz="2300" i="0" strike="noStrike" cap="none" dirty="0">
                <a:solidFill>
                  <a:srgbClr val="000000"/>
                </a:solidFill>
                <a:latin typeface="Arial"/>
                <a:ea typeface="Arial"/>
                <a:cs typeface="Arial"/>
                <a:sym typeface="Arial"/>
              </a:rPr>
              <a:t>nhiều object khác nhau, được cài đặt các chức năng của hệ thống con, xử lý công việc được gọi bởi Facade. Các lớp này không cần biết Facade và không tham chiếu đến nó.</a:t>
            </a:r>
          </a:p>
          <a:p>
            <a:pPr marL="342900" marR="0" lvl="0" indent="-342900" algn="l" rtl="0">
              <a:lnSpc>
                <a:spcPct val="100000"/>
              </a:lnSpc>
              <a:spcBef>
                <a:spcPts val="1200"/>
              </a:spcBef>
              <a:spcAft>
                <a:spcPts val="0"/>
              </a:spcAft>
              <a:buClr>
                <a:srgbClr val="000000"/>
              </a:buClr>
              <a:buSzPts val="2000"/>
              <a:buFont typeface="Arial"/>
              <a:buChar char="•"/>
            </a:pPr>
            <a:r>
              <a:rPr lang="vi-VN" sz="2300" b="1" i="0" u="sng" strike="noStrike" cap="none" dirty="0">
                <a:solidFill>
                  <a:srgbClr val="000000"/>
                </a:solidFill>
                <a:latin typeface="Arial"/>
                <a:ea typeface="Arial"/>
                <a:cs typeface="Arial"/>
                <a:sym typeface="Arial"/>
              </a:rPr>
              <a:t>Client</a:t>
            </a:r>
            <a:r>
              <a:rPr lang="en-US" sz="2300" b="1" u="sng" dirty="0"/>
              <a:t>:</a:t>
            </a:r>
            <a:r>
              <a:rPr lang="vi-VN" sz="2300" i="0" strike="noStrike" cap="none" dirty="0">
                <a:solidFill>
                  <a:srgbClr val="000000"/>
                </a:solidFill>
                <a:latin typeface="Arial"/>
                <a:ea typeface="Arial"/>
                <a:cs typeface="Arial"/>
                <a:sym typeface="Arial"/>
              </a:rPr>
              <a:t> sử dụng Facade để tương tác với các subsystem thay vì gọi subsystem trực tiếp</a:t>
            </a:r>
            <a:endParaRPr sz="2300" i="0" strike="noStrike" cap="none" dirty="0">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21049d4e727_1_37"/>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dirty="0">
                <a:solidFill>
                  <a:schemeClr val="dk1"/>
                </a:solidFill>
              </a:rPr>
              <a:t>3. </a:t>
            </a:r>
            <a:r>
              <a:rPr lang="en-US" sz="4000" b="1" dirty="0" err="1">
                <a:solidFill>
                  <a:schemeClr val="dk1"/>
                </a:solidFill>
              </a:rPr>
              <a:t>Ví</a:t>
            </a:r>
            <a:r>
              <a:rPr lang="en-US" sz="4000" b="1" dirty="0">
                <a:solidFill>
                  <a:schemeClr val="dk1"/>
                </a:solidFill>
              </a:rPr>
              <a:t> </a:t>
            </a:r>
            <a:r>
              <a:rPr lang="en-US" sz="4000" b="1" dirty="0" err="1">
                <a:solidFill>
                  <a:schemeClr val="dk1"/>
                </a:solidFill>
              </a:rPr>
              <a:t>dụ</a:t>
            </a:r>
            <a:endParaRPr dirty="0"/>
          </a:p>
        </p:txBody>
      </p:sp>
      <p:sp>
        <p:nvSpPr>
          <p:cNvPr id="4" name="TextBox 3">
            <a:extLst>
              <a:ext uri="{FF2B5EF4-FFF2-40B4-BE49-F238E27FC236}">
                <a16:creationId xmlns:a16="http://schemas.microsoft.com/office/drawing/2014/main" id="{A9F099C9-7B71-7CE2-CEF5-1A83D7AA0F70}"/>
              </a:ext>
            </a:extLst>
          </p:cNvPr>
          <p:cNvSpPr txBox="1"/>
          <p:nvPr/>
        </p:nvSpPr>
        <p:spPr>
          <a:xfrm>
            <a:off x="457200" y="1101013"/>
            <a:ext cx="4973216" cy="446276"/>
          </a:xfrm>
          <a:prstGeom prst="rect">
            <a:avLst/>
          </a:prstGeom>
          <a:noFill/>
        </p:spPr>
        <p:txBody>
          <a:bodyPr wrap="square" rtlCol="0">
            <a:spAutoFit/>
          </a:bodyPr>
          <a:lstStyle/>
          <a:p>
            <a:r>
              <a:rPr lang="en-US" sz="2300" dirty="0"/>
              <a:t>Class diagram</a:t>
            </a:r>
          </a:p>
        </p:txBody>
      </p:sp>
    </p:spTree>
    <p:extLst>
      <p:ext uri="{BB962C8B-B14F-4D97-AF65-F5344CB8AC3E}">
        <p14:creationId xmlns:p14="http://schemas.microsoft.com/office/powerpoint/2010/main" val="36490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1049d4e727_1_6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5. Ưu điểm</a:t>
            </a:r>
            <a:endParaRPr/>
          </a:p>
        </p:txBody>
      </p:sp>
      <p:sp>
        <p:nvSpPr>
          <p:cNvPr id="140" name="Google Shape;140;g21049d4e727_1_66"/>
          <p:cNvSpPr txBox="1"/>
          <p:nvPr/>
        </p:nvSpPr>
        <p:spPr>
          <a:xfrm>
            <a:off x="495300" y="1275385"/>
            <a:ext cx="8153400" cy="493977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1200"/>
              </a:spcBef>
              <a:spcAft>
                <a:spcPts val="0"/>
              </a:spcAft>
              <a:buClr>
                <a:srgbClr val="000000"/>
              </a:buClr>
              <a:buSzPts val="2500"/>
              <a:buFont typeface="Arial"/>
              <a:buChar char="•"/>
            </a:pPr>
            <a:r>
              <a:rPr lang="en-US" sz="2500" dirty="0"/>
              <a:t>G</a:t>
            </a:r>
            <a:r>
              <a:rPr lang="vi-VN" sz="2500" b="0" i="0" u="none" strike="noStrike" cap="none" dirty="0">
                <a:solidFill>
                  <a:srgbClr val="000000"/>
                </a:solidFill>
                <a:latin typeface="Arial"/>
                <a:ea typeface="Arial"/>
                <a:cs typeface="Arial"/>
                <a:sym typeface="Arial"/>
              </a:rPr>
              <a:t>iảm thiểu sự phức tạp cho người sử dụng và tạo ra một cách tiếp cận rõ ràng hơn.</a:t>
            </a:r>
            <a:endParaRPr lang="en-US" sz="25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500"/>
              <a:buFont typeface="Arial"/>
              <a:buChar char="•"/>
            </a:pPr>
            <a:r>
              <a:rPr lang="en-US" sz="2500" dirty="0" err="1"/>
              <a:t>G</a:t>
            </a:r>
            <a:r>
              <a:rPr lang="en-US" sz="2500" b="0" i="0" u="none" strike="noStrike" cap="none" dirty="0" err="1">
                <a:solidFill>
                  <a:srgbClr val="000000"/>
                </a:solidFill>
                <a:latin typeface="Arial"/>
                <a:ea typeface="Arial"/>
                <a:cs typeface="Arial"/>
                <a:sym typeface="Arial"/>
              </a:rPr>
              <a:t>iảm</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sự</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phụ</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thuộc</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của</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các</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thành</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phần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bên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ngoài</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vào</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các</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thành</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phần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bên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trong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của</a:t>
            </a:r>
            <a:r>
              <a:rPr lang="en-US" sz="2500" b="0" i="0" u="none" strike="noStrike" cap="none" dirty="0">
                <a:solidFill>
                  <a:srgbClr val="000000"/>
                </a:solidFill>
                <a:latin typeface="Arial"/>
                <a:ea typeface="Arial"/>
                <a:cs typeface="Arial"/>
                <a:sym typeface="Arial"/>
              </a:rPr>
              <a:t> subsystem</a:t>
            </a:r>
          </a:p>
          <a:p>
            <a:pPr marL="342900" marR="0" lvl="0" indent="-342900" algn="l" rtl="0">
              <a:lnSpc>
                <a:spcPct val="100000"/>
              </a:lnSpc>
              <a:spcBef>
                <a:spcPts val="1200"/>
              </a:spcBef>
              <a:spcAft>
                <a:spcPts val="0"/>
              </a:spcAft>
              <a:buClr>
                <a:srgbClr val="000000"/>
              </a:buClr>
              <a:buSzPts val="2500"/>
              <a:buFont typeface="Arial"/>
              <a:buChar char="•"/>
            </a:pPr>
            <a:r>
              <a:rPr lang="vi-VN" sz="2500" b="0" i="0" u="none" strike="noStrike" cap="none" dirty="0">
                <a:solidFill>
                  <a:srgbClr val="000000"/>
                </a:solidFill>
                <a:latin typeface="Arial"/>
                <a:ea typeface="Arial"/>
                <a:cs typeface="Arial"/>
                <a:sym typeface="Arial"/>
              </a:rPr>
              <a:t>Hệ thống tích hợp thông qua Facade sẽ đơn giản hơn vì chỉ cần tương tác với Facade thay vì hàng loạt đối tượng khác.</a:t>
            </a:r>
            <a:endParaRPr lang="en-US" sz="25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500"/>
              <a:buFont typeface="Arial"/>
              <a:buChar char="•"/>
            </a:pPr>
            <a:r>
              <a:rPr lang="vi-VN" sz="2500" b="0" i="0" u="none" strike="noStrike" cap="none" dirty="0">
                <a:solidFill>
                  <a:srgbClr val="000000"/>
                </a:solidFill>
                <a:latin typeface="Arial"/>
                <a:ea typeface="Arial"/>
                <a:cs typeface="Arial"/>
                <a:sym typeface="Arial"/>
              </a:rPr>
              <a:t>Tính rõ ràng và dễ bảo trì: Bằng cách sử dụng Facade, các thành phần của hệ thống có thể được tổ chức một cách rõ ràng và dễ bảo trì hơn. </a:t>
            </a:r>
            <a:br>
              <a:rPr lang="en-US" sz="2500" b="1" i="0" u="none" strike="noStrike" cap="none" dirty="0">
                <a:solidFill>
                  <a:schemeClr val="dk1"/>
                </a:solidFill>
                <a:latin typeface="Tahoma"/>
                <a:ea typeface="Tahoma"/>
                <a:cs typeface="Tahoma"/>
                <a:sym typeface="Tahoma"/>
              </a:rPr>
            </a:br>
            <a:endParaRPr sz="2500" b="1" i="0" u="none" strike="noStrike" cap="none" dirty="0">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1049d4e727_1_7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6. Nhược điểm</a:t>
            </a:r>
            <a:endParaRPr/>
          </a:p>
        </p:txBody>
      </p:sp>
      <p:sp>
        <p:nvSpPr>
          <p:cNvPr id="146" name="Google Shape;146;g21049d4e727_1_71"/>
          <p:cNvSpPr txBox="1"/>
          <p:nvPr/>
        </p:nvSpPr>
        <p:spPr>
          <a:xfrm>
            <a:off x="723898" y="2209800"/>
            <a:ext cx="8153400" cy="195434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Char char="•"/>
            </a:pPr>
            <a:r>
              <a:rPr lang="en-US" sz="2500" b="0" i="0" u="none" strike="noStrike" cap="none" dirty="0">
                <a:solidFill>
                  <a:srgbClr val="000000"/>
                </a:solidFill>
                <a:latin typeface="Arial"/>
                <a:ea typeface="Arial"/>
                <a:cs typeface="Arial"/>
                <a:sym typeface="Arial"/>
              </a:rPr>
              <a:t>Class Facade </a:t>
            </a:r>
            <a:r>
              <a:rPr lang="en-US" sz="2500" b="0" i="0" u="none" strike="noStrike" cap="none" dirty="0" err="1">
                <a:solidFill>
                  <a:srgbClr val="000000"/>
                </a:solidFill>
                <a:latin typeface="Arial"/>
                <a:ea typeface="Arial"/>
                <a:cs typeface="Arial"/>
                <a:sym typeface="Arial"/>
              </a:rPr>
              <a:t>của</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bạn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có</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thể</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trở</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lên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quá</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lớn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làm</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quá</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nhiều</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nhiệm</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vụ</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với</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nhiều</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hàm</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chức</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năng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trong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nó</a:t>
            </a:r>
            <a:r>
              <a:rPr lang="en-US" sz="2500" b="0" i="0" u="none" strike="noStrike" cap="none" dirty="0">
                <a:solidFill>
                  <a:srgbClr val="000000"/>
                </a:solidFill>
                <a:latin typeface="Arial"/>
                <a:ea typeface="Arial"/>
                <a:cs typeface="Arial"/>
                <a:sym typeface="Arial"/>
              </a:rPr>
              <a:t>.</a:t>
            </a:r>
          </a:p>
          <a:p>
            <a:pPr marL="342900" marR="0" lvl="0" indent="-342900" algn="l" rtl="0">
              <a:lnSpc>
                <a:spcPct val="100000"/>
              </a:lnSpc>
              <a:spcBef>
                <a:spcPts val="0"/>
              </a:spcBef>
              <a:spcAft>
                <a:spcPts val="0"/>
              </a:spcAft>
              <a:buClr>
                <a:srgbClr val="000000"/>
              </a:buClr>
              <a:buSzPts val="2500"/>
              <a:buFont typeface="Arial"/>
              <a:buChar char="•"/>
            </a:pPr>
            <a:endParaRPr lang="en-US" sz="2500" dirty="0"/>
          </a:p>
          <a:p>
            <a:pPr marL="342900" marR="0" lvl="0" indent="-342900" algn="l" rtl="0">
              <a:lnSpc>
                <a:spcPct val="100000"/>
              </a:lnSpc>
              <a:spcBef>
                <a:spcPts val="0"/>
              </a:spcBef>
              <a:spcAft>
                <a:spcPts val="0"/>
              </a:spcAft>
              <a:buClr>
                <a:srgbClr val="000000"/>
              </a:buClr>
              <a:buSzPts val="2500"/>
              <a:buFont typeface="Arial"/>
              <a:buChar char="•"/>
            </a:pPr>
            <a:r>
              <a:rPr lang="vi-VN" sz="2300" b="0" i="0" u="none" strike="noStrike" cap="none" dirty="0">
                <a:solidFill>
                  <a:srgbClr val="000000"/>
                </a:solidFill>
                <a:latin typeface="Arial"/>
                <a:ea typeface="Arial"/>
                <a:cs typeface="Arial"/>
                <a:sym typeface="Arial"/>
              </a:rPr>
              <a:t>Việc sử dụng Facade cho các hệ thống đơn giản, ko quá phức tạp trở nên dư thừa.</a:t>
            </a:r>
            <a:endParaRPr sz="23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935</Words>
  <Application>Microsoft Office PowerPoint</Application>
  <PresentationFormat>On-screen Show (4:3)</PresentationFormat>
  <Paragraphs>64</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Noto Sans Symbols</vt:lpstr>
      <vt:lpstr>Arial</vt:lpstr>
      <vt:lpstr>Tahoma</vt:lpstr>
      <vt:lpstr>Courier New</vt:lpstr>
      <vt:lpstr>Calibri</vt:lpstr>
      <vt:lpstr>VNPT template</vt:lpstr>
      <vt:lpstr>Mẫu Facade</vt:lpstr>
      <vt:lpstr>Nội dung</vt:lpstr>
      <vt:lpstr>1. Tổng quan</vt:lpstr>
      <vt:lpstr>2. Ngữ cảnh/trường hợp sử dụng</vt:lpstr>
      <vt:lpstr>3. Cấu trúc mẫu</vt:lpstr>
      <vt:lpstr>3. Mô tả</vt:lpstr>
      <vt:lpstr>3. Ví dụ</vt:lpstr>
      <vt:lpstr>5. Ưu điểm</vt:lpstr>
      <vt:lpstr>6. Nhược điểm</vt:lpstr>
      <vt:lpstr>6. Nhược điểm</vt:lpstr>
      <vt:lpstr>7. Mối quan hệ với các mẫu khác</vt:lpstr>
      <vt:lpstr>7. Mối quan hệ với các mẫu khác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Adapter Pattern</dc:title>
  <dc:creator>Tran Anh Dung</dc:creator>
  <cp:lastModifiedBy>Nguyen Quan</cp:lastModifiedBy>
  <cp:revision>17</cp:revision>
  <dcterms:created xsi:type="dcterms:W3CDTF">2010-09-29T06:57:02Z</dcterms:created>
  <dcterms:modified xsi:type="dcterms:W3CDTF">2024-04-08T13:42:54Z</dcterms:modified>
</cp:coreProperties>
</file>