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71" r:id="rId9"/>
    <p:sldId id="272" r:id="rId10"/>
    <p:sldId id="273" r:id="rId11"/>
  </p:sldIdLst>
  <p:sldSz cx="9144000" cy="6858000" type="screen4x3"/>
  <p:notesSz cx="9872663" cy="6797675"/>
  <p:embeddedFontLst>
    <p:embeddedFont>
      <p:font typeface="Tahoma" panose="020B0604030504040204" pitchFamily="3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bmycMKqNOrrOODYA7hCOjlhMV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97531fcab_0_17: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2197531fcab_0_17: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97531fcab_0_2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g2197531fcab_0_22: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97531fcab_2_13: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g2197531fcab_2_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97531fcab_0_27: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g2197531fcab_0_27: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7531fcab_1_7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1" name="Google Shape;91;g2197531fcab_1_7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97531fcab_0_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2197531fcab_0_2: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97531fcab_0_11: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g2197531fcab_0_11: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a:solidFill>
                  <a:srgbClr val="222268"/>
                </a:solidFill>
                <a:latin typeface="Arial"/>
                <a:ea typeface="Arial"/>
                <a:cs typeface="Arial"/>
                <a:sym typeface="Arial"/>
              </a:rPr>
              <a:t>Mẫu </a:t>
            </a:r>
            <a:r>
              <a:rPr lang="en-US" sz="4400" b="1">
                <a:solidFill>
                  <a:srgbClr val="222268"/>
                </a:solidFill>
              </a:rPr>
              <a:t>Abstract Factory</a:t>
            </a:r>
            <a:endParaRPr sz="4400" b="1" i="0" u="none" strike="noStrike" cap="none">
              <a:solidFill>
                <a:srgbClr val="222268"/>
              </a:solidFill>
              <a:latin typeface="Arial"/>
              <a:ea typeface="Arial"/>
              <a:cs typeface="Arial"/>
              <a:sym typeface="Arial"/>
            </a:endParaRPr>
          </a:p>
        </p:txBody>
      </p:sp>
      <p:sp>
        <p:nvSpPr>
          <p:cNvPr id="55" name="Google Shape;55;p1"/>
          <p:cNvSpPr txBox="1">
            <a:spLocks noGrp="1"/>
          </p:cNvSpPr>
          <p:nvPr>
            <p:ph type="subTitle" idx="1"/>
          </p:nvPr>
        </p:nvSpPr>
        <p:spPr>
          <a:xfrm>
            <a:off x="3616200" y="4636250"/>
            <a:ext cx="53124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Times New Roman"/>
              <a:buNone/>
            </a:pPr>
            <a:endParaRPr sz="2400" b="1" dirty="0">
              <a:solidFill>
                <a:schemeClr val="dk1"/>
              </a:solidFil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10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197531fcab_0_1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6. Liên quan đến mẫu khác</a:t>
            </a:r>
            <a:endParaRPr sz="4000" b="1">
              <a:solidFill>
                <a:schemeClr val="dk1"/>
              </a:solidFill>
            </a:endParaRPr>
          </a:p>
        </p:txBody>
      </p:sp>
      <p:sp>
        <p:nvSpPr>
          <p:cNvPr id="172" name="Google Shape;172;g2197531fcab_0_17"/>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06400" algn="l" rtl="0">
              <a:spcBef>
                <a:spcPts val="0"/>
              </a:spcBef>
              <a:spcAft>
                <a:spcPts val="0"/>
              </a:spcAft>
              <a:buClr>
                <a:srgbClr val="000000"/>
              </a:buClr>
              <a:buSzPts val="2800"/>
              <a:buChar char="●"/>
            </a:pPr>
            <a:r>
              <a:rPr lang="en-US" sz="2800">
                <a:solidFill>
                  <a:srgbClr val="000000"/>
                </a:solidFill>
              </a:rPr>
              <a:t>Có rất nhiều mẫu có phần cài đặt, ý tưởng có sự liên quan nhất định đến Abstract Factory, chẳng hạn như: Singleton, Factory Method, Builder,...</a:t>
            </a:r>
            <a:endParaRPr sz="1400">
              <a:solidFill>
                <a:srgbClr val="000000"/>
              </a:solidFill>
            </a:endParaRPr>
          </a:p>
          <a:p>
            <a:pPr marL="0" lvl="0" indent="0" algn="just" rtl="0">
              <a:lnSpc>
                <a:spcPct val="150000"/>
              </a:lnSpc>
              <a:spcBef>
                <a:spcPts val="0"/>
              </a:spcBef>
              <a:spcAft>
                <a:spcPts val="0"/>
              </a:spcAft>
              <a:buNone/>
            </a:pPr>
            <a:endParaRPr sz="2400">
              <a:solidFill>
                <a:srgbClr val="1B1B1B"/>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1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1000"/>
                                        <p:tgtEl>
                                          <p:spTgt spid="1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Nội dung</a:t>
            </a:r>
            <a:endParaRPr/>
          </a:p>
        </p:txBody>
      </p:sp>
      <p:sp>
        <p:nvSpPr>
          <p:cNvPr id="62" name="Google Shape;62;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a:latin typeface="Arial"/>
                <a:ea typeface="Arial"/>
                <a:cs typeface="Arial"/>
                <a:sym typeface="Arial"/>
              </a:rPr>
              <a:t>Tổng quan</a:t>
            </a:r>
            <a:endParaRPr sz="24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Tên</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Mô tả ngắn về mẫu</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Phân loại</a:t>
            </a:r>
            <a:endParaRPr sz="200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a:t>Ngữ cảnh/trường hợp sử dụng</a:t>
            </a:r>
            <a:endParaRPr sz="2400"/>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Cấu trúc mẫu và mô tả + </a:t>
            </a:r>
            <a:r>
              <a:rPr lang="en-US" sz="2400"/>
              <a:t>code </a:t>
            </a:r>
            <a:r>
              <a:rPr lang="en-US" sz="2400">
                <a:latin typeface="Arial"/>
                <a:ea typeface="Arial"/>
                <a:cs typeface="Arial"/>
                <a:sym typeface="Arial"/>
              </a:rPr>
              <a:t>ví dụ minh họa</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Ưu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Nhược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Liên quan đến các mẫu khác</a:t>
            </a:r>
            <a:endParaRPr sz="240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10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fade">
                                      <p:cBhvr>
                                        <p:cTn id="12" dur="10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transition="in" filter="fade">
                                      <p:cBhvr>
                                        <p:cTn id="17" dur="10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transition="in" filter="fade">
                                      <p:cBhvr>
                                        <p:cTn id="22" dur="10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transition="in" filter="fade">
                                      <p:cBhvr>
                                        <p:cTn id="27" dur="1000"/>
                                        <p:tgtEl>
                                          <p:spTgt spid="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xEl>
                                              <p:pRg st="5" end="5"/>
                                            </p:txEl>
                                          </p:spTgt>
                                        </p:tgtEl>
                                        <p:attrNameLst>
                                          <p:attrName>style.visibility</p:attrName>
                                        </p:attrNameLst>
                                      </p:cBhvr>
                                      <p:to>
                                        <p:strVal val="visible"/>
                                      </p:to>
                                    </p:set>
                                    <p:animEffect transition="in" filter="fade">
                                      <p:cBhvr>
                                        <p:cTn id="32" dur="1000"/>
                                        <p:tgtEl>
                                          <p:spTgt spid="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xEl>
                                              <p:pRg st="6" end="6"/>
                                            </p:txEl>
                                          </p:spTgt>
                                        </p:tgtEl>
                                        <p:attrNameLst>
                                          <p:attrName>style.visibility</p:attrName>
                                        </p:attrNameLst>
                                      </p:cBhvr>
                                      <p:to>
                                        <p:strVal val="visible"/>
                                      </p:to>
                                    </p:set>
                                    <p:animEffect transition="in" filter="fade">
                                      <p:cBhvr>
                                        <p:cTn id="37" dur="1000"/>
                                        <p:tgtEl>
                                          <p:spTgt spid="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xEl>
                                              <p:pRg st="7" end="7"/>
                                            </p:txEl>
                                          </p:spTgt>
                                        </p:tgtEl>
                                        <p:attrNameLst>
                                          <p:attrName>style.visibility</p:attrName>
                                        </p:attrNameLst>
                                      </p:cBhvr>
                                      <p:to>
                                        <p:strVal val="visible"/>
                                      </p:to>
                                    </p:set>
                                    <p:animEffect transition="in" filter="fade">
                                      <p:cBhvr>
                                        <p:cTn id="42" dur="1000"/>
                                        <p:tgtEl>
                                          <p:spTgt spid="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
                                            <p:txEl>
                                              <p:pRg st="8" end="8"/>
                                            </p:txEl>
                                          </p:spTgt>
                                        </p:tgtEl>
                                        <p:attrNameLst>
                                          <p:attrName>style.visibility</p:attrName>
                                        </p:attrNameLst>
                                      </p:cBhvr>
                                      <p:to>
                                        <p:strVal val="visible"/>
                                      </p:to>
                                    </p:set>
                                    <p:animEffect transition="in" filter="fade">
                                      <p:cBhvr>
                                        <p:cTn id="47" dur="100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1. Tổng quan</a:t>
            </a:r>
            <a:endParaRPr sz="4000" b="1">
              <a:solidFill>
                <a:schemeClr val="dk1"/>
              </a:solidFill>
            </a:endParaRPr>
          </a:p>
        </p:txBody>
      </p:sp>
      <p:sp>
        <p:nvSpPr>
          <p:cNvPr id="68" name="Google Shape;68;p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Tên mẫu:</a:t>
            </a:r>
            <a:endParaRPr sz="2400"/>
          </a:p>
          <a:p>
            <a:pPr marL="457200" lvl="0" indent="-381000" algn="just" rtl="0">
              <a:lnSpc>
                <a:spcPct val="120000"/>
              </a:lnSpc>
              <a:spcBef>
                <a:spcPts val="0"/>
              </a:spcBef>
              <a:spcAft>
                <a:spcPts val="0"/>
              </a:spcAft>
              <a:buSzPts val="2400"/>
              <a:buChar char="-"/>
            </a:pPr>
            <a:r>
              <a:rPr lang="en-US" sz="2400"/>
              <a:t>Abstract Factory</a:t>
            </a:r>
            <a:endParaRPr sz="2400"/>
          </a:p>
          <a:p>
            <a:pPr marL="457200" lvl="0" indent="0" algn="just" rtl="0">
              <a:lnSpc>
                <a:spcPct val="120000"/>
              </a:lnSpc>
              <a:spcBef>
                <a:spcPts val="0"/>
              </a:spcBef>
              <a:spcAft>
                <a:spcPts val="0"/>
              </a:spcAft>
              <a:buNone/>
            </a:pPr>
            <a:endParaRPr sz="2400"/>
          </a:p>
          <a:p>
            <a:pPr marL="0" lvl="0" indent="0" algn="just" rtl="0">
              <a:lnSpc>
                <a:spcPct val="120000"/>
              </a:lnSpc>
              <a:spcBef>
                <a:spcPts val="0"/>
              </a:spcBef>
              <a:spcAft>
                <a:spcPts val="0"/>
              </a:spcAft>
              <a:buNone/>
            </a:pPr>
            <a:endParaRPr sz="2400"/>
          </a:p>
          <a:p>
            <a:pPr marL="457200" lvl="0" indent="-381000" algn="just" rtl="0">
              <a:lnSpc>
                <a:spcPct val="120000"/>
              </a:lnSpc>
              <a:spcBef>
                <a:spcPts val="0"/>
              </a:spcBef>
              <a:spcAft>
                <a:spcPts val="0"/>
              </a:spcAft>
              <a:buSzPts val="2400"/>
              <a:buChar char="●"/>
            </a:pPr>
            <a:r>
              <a:rPr lang="en-US" sz="2400"/>
              <a:t>  Phân loại:</a:t>
            </a:r>
            <a:endParaRPr sz="2400"/>
          </a:p>
          <a:p>
            <a:pPr marL="457200" lvl="0" indent="-381000" algn="just" rtl="0">
              <a:lnSpc>
                <a:spcPct val="120000"/>
              </a:lnSpc>
              <a:spcBef>
                <a:spcPts val="0"/>
              </a:spcBef>
              <a:spcAft>
                <a:spcPts val="0"/>
              </a:spcAft>
              <a:buSzPts val="2400"/>
              <a:buChar char="-"/>
            </a:pPr>
            <a:r>
              <a:rPr lang="en-US" sz="2400"/>
              <a:t>Thuộc phân nhóm</a:t>
            </a:r>
            <a:r>
              <a:rPr lang="en-US" sz="2400">
                <a:solidFill>
                  <a:srgbClr val="0B5394"/>
                </a:solidFill>
              </a:rPr>
              <a:t> </a:t>
            </a:r>
            <a:r>
              <a:rPr lang="en-US" sz="2400">
                <a:solidFill>
                  <a:srgbClr val="0000FF"/>
                </a:solidFill>
              </a:rPr>
              <a:t>Creational Pattern</a:t>
            </a:r>
            <a:endParaRPr sz="2400">
              <a:solidFill>
                <a:srgbClr val="0000FF"/>
              </a:solidFill>
            </a:endParaRPr>
          </a:p>
          <a:p>
            <a:pPr marL="457200" lvl="0" indent="-381000" algn="just" rtl="0">
              <a:lnSpc>
                <a:spcPct val="120000"/>
              </a:lnSpc>
              <a:spcBef>
                <a:spcPts val="0"/>
              </a:spcBef>
              <a:spcAft>
                <a:spcPts val="0"/>
              </a:spcAft>
              <a:buSzPts val="2400"/>
              <a:buChar char="●"/>
            </a:pPr>
            <a:r>
              <a:rPr lang="en-US" sz="2400"/>
              <a:t> Mô tả: </a:t>
            </a:r>
            <a:endParaRPr sz="2400"/>
          </a:p>
          <a:p>
            <a:pPr marL="457200" lvl="0" indent="-381000" algn="just" rtl="0">
              <a:lnSpc>
                <a:spcPct val="120000"/>
              </a:lnSpc>
              <a:spcBef>
                <a:spcPts val="0"/>
              </a:spcBef>
              <a:spcAft>
                <a:spcPts val="0"/>
              </a:spcAft>
              <a:buClr>
                <a:srgbClr val="1B1B1B"/>
              </a:buClr>
              <a:buSzPts val="2400"/>
              <a:buChar char="-"/>
            </a:pPr>
            <a:r>
              <a:rPr lang="en-US" sz="2400">
                <a:solidFill>
                  <a:srgbClr val="1B1B1B"/>
                </a:solidFill>
                <a:highlight>
                  <a:srgbClr val="FFFFFF"/>
                </a:highlight>
              </a:rPr>
              <a:t>Abstract factory là một mẫu thiết kế sáng tạo, cung cấp  một interface cho việc khởi tạo các tập hợp của những object có đặc điểm giống nhau mà không cần chỉ rõ lớp cụ thể của chúng.</a:t>
            </a:r>
            <a:endParaRPr sz="2400">
              <a:solidFill>
                <a:srgbClr val="1B1B1B"/>
              </a:solidFill>
              <a:highlight>
                <a:srgbClr val="FFFFFF"/>
              </a:highlight>
            </a:endParaRPr>
          </a:p>
          <a:p>
            <a:pPr marL="457200" lvl="0" indent="-381000" algn="just" rtl="0">
              <a:lnSpc>
                <a:spcPct val="120000"/>
              </a:lnSpc>
              <a:spcBef>
                <a:spcPts val="0"/>
              </a:spcBef>
              <a:spcAft>
                <a:spcPts val="0"/>
              </a:spcAft>
              <a:buClr>
                <a:srgbClr val="1B1B1B"/>
              </a:buClr>
              <a:buSzPts val="2400"/>
              <a:buChar char="-"/>
            </a:pPr>
            <a:r>
              <a:rPr lang="en-US" sz="2400">
                <a:solidFill>
                  <a:srgbClr val="1B1B1B"/>
                </a:solidFill>
                <a:highlight>
                  <a:srgbClr val="FFFFFF"/>
                </a:highlight>
              </a:rPr>
              <a:t>Tần suất sử dụng cao</a:t>
            </a:r>
            <a:endParaRPr sz="2400">
              <a:solidFill>
                <a:srgbClr val="1B1B1B"/>
              </a:solidFill>
              <a:highlight>
                <a:srgbClr val="FFFFFF"/>
              </a:highlight>
            </a:endParaRPr>
          </a:p>
          <a:p>
            <a:pPr marL="0" lvl="0" indent="0" algn="just" rtl="0">
              <a:lnSpc>
                <a:spcPct val="120000"/>
              </a:lnSpc>
              <a:spcBef>
                <a:spcPts val="0"/>
              </a:spcBef>
              <a:spcAft>
                <a:spcPts val="0"/>
              </a:spcAft>
              <a:buNone/>
            </a:pPr>
            <a:r>
              <a:rPr lang="en-US" sz="2400"/>
              <a:t> </a:t>
            </a:r>
            <a:endParaRPr sz="2400"/>
          </a:p>
        </p:txBody>
      </p:sp>
      <p:pic>
        <p:nvPicPr>
          <p:cNvPr id="69" name="Google Shape;69;p3"/>
          <p:cNvPicPr preferRelativeResize="0"/>
          <p:nvPr/>
        </p:nvPicPr>
        <p:blipFill>
          <a:blip r:embed="rId3">
            <a:alphaModFix/>
          </a:blip>
          <a:stretch>
            <a:fillRect/>
          </a:stretch>
        </p:blipFill>
        <p:spPr>
          <a:xfrm>
            <a:off x="4993475" y="985250"/>
            <a:ext cx="3618124" cy="2262975"/>
          </a:xfrm>
          <a:prstGeom prst="rect">
            <a:avLst/>
          </a:prstGeom>
          <a:noFill/>
          <a:ln>
            <a:noFill/>
          </a:ln>
        </p:spPr>
      </p:pic>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10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fade">
                                      <p:cBhvr>
                                        <p:cTn id="22" dur="10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4" end="4"/>
                                            </p:txEl>
                                          </p:spTgt>
                                        </p:tgtEl>
                                        <p:attrNameLst>
                                          <p:attrName>style.visibility</p:attrName>
                                        </p:attrNameLst>
                                      </p:cBhvr>
                                      <p:to>
                                        <p:strVal val="visible"/>
                                      </p:to>
                                    </p:set>
                                    <p:animEffect transition="in" filter="fade">
                                      <p:cBhvr>
                                        <p:cTn id="27" dur="1000"/>
                                        <p:tgtEl>
                                          <p:spTgt spid="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xEl>
                                              <p:pRg st="5" end="5"/>
                                            </p:txEl>
                                          </p:spTgt>
                                        </p:tgtEl>
                                        <p:attrNameLst>
                                          <p:attrName>style.visibility</p:attrName>
                                        </p:attrNameLst>
                                      </p:cBhvr>
                                      <p:to>
                                        <p:strVal val="visible"/>
                                      </p:to>
                                    </p:set>
                                    <p:animEffect transition="in" filter="fade">
                                      <p:cBhvr>
                                        <p:cTn id="32" dur="1000"/>
                                        <p:tgtEl>
                                          <p:spTgt spid="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xEl>
                                              <p:pRg st="6" end="6"/>
                                            </p:txEl>
                                          </p:spTgt>
                                        </p:tgtEl>
                                        <p:attrNameLst>
                                          <p:attrName>style.visibility</p:attrName>
                                        </p:attrNameLst>
                                      </p:cBhvr>
                                      <p:to>
                                        <p:strVal val="visible"/>
                                      </p:to>
                                    </p:set>
                                    <p:animEffect transition="in" filter="fade">
                                      <p:cBhvr>
                                        <p:cTn id="37" dur="1000"/>
                                        <p:tgtEl>
                                          <p:spTgt spid="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
                                            <p:txEl>
                                              <p:pRg st="7" end="7"/>
                                            </p:txEl>
                                          </p:spTgt>
                                        </p:tgtEl>
                                        <p:attrNameLst>
                                          <p:attrName>style.visibility</p:attrName>
                                        </p:attrNameLst>
                                      </p:cBhvr>
                                      <p:to>
                                        <p:strVal val="visible"/>
                                      </p:to>
                                    </p:set>
                                    <p:animEffect transition="in" filter="fade">
                                      <p:cBhvr>
                                        <p:cTn id="42" dur="1000"/>
                                        <p:tgtEl>
                                          <p:spTgt spid="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8">
                                            <p:txEl>
                                              <p:pRg st="8" end="8"/>
                                            </p:txEl>
                                          </p:spTgt>
                                        </p:tgtEl>
                                        <p:attrNameLst>
                                          <p:attrName>style.visibility</p:attrName>
                                        </p:attrNameLst>
                                      </p:cBhvr>
                                      <p:to>
                                        <p:strVal val="visible"/>
                                      </p:to>
                                    </p:set>
                                    <p:animEffect transition="in" filter="fade">
                                      <p:cBhvr>
                                        <p:cTn id="47" dur="1000"/>
                                        <p:tgtEl>
                                          <p:spTgt spid="6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
                                            <p:txEl>
                                              <p:pRg st="9" end="9"/>
                                            </p:txEl>
                                          </p:spTgt>
                                        </p:tgtEl>
                                        <p:attrNameLst>
                                          <p:attrName>style.visibility</p:attrName>
                                        </p:attrNameLst>
                                      </p:cBhvr>
                                      <p:to>
                                        <p:strVal val="visible"/>
                                      </p:to>
                                    </p:set>
                                    <p:animEffect transition="in" filter="fade">
                                      <p:cBhvr>
                                        <p:cTn id="52" dur="1000"/>
                                        <p:tgtEl>
                                          <p:spTgt spid="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197531fcab_0_2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2. Ngữ cảnh/trường hợp sử dụng</a:t>
            </a:r>
            <a:endParaRPr sz="4000" b="1">
              <a:solidFill>
                <a:schemeClr val="dk1"/>
              </a:solidFill>
            </a:endParaRPr>
          </a:p>
        </p:txBody>
      </p:sp>
      <p:sp>
        <p:nvSpPr>
          <p:cNvPr id="75" name="Google Shape;75;g2197531fcab_0_2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700"/>
              </a:spcBef>
              <a:spcAft>
                <a:spcPts val="0"/>
              </a:spcAft>
              <a:buClr>
                <a:schemeClr val="dk1"/>
              </a:buClr>
              <a:buSzPts val="1100"/>
              <a:buFont typeface="Arial"/>
              <a:buNone/>
            </a:pPr>
            <a:r>
              <a:rPr lang="en-US" sz="2400">
                <a:solidFill>
                  <a:srgbClr val="1B1B1B"/>
                </a:solidFill>
                <a:highlight>
                  <a:srgbClr val="FFFFFF"/>
                </a:highlight>
              </a:rPr>
              <a:t>Sử dụng Abstract Factory khi cần làm việc với các product có tính chất gần giống nhau và liên quan đến nhau và không cần phụ thuộc vào các định nghĩa có sẵn trong class đó:</a:t>
            </a:r>
            <a:endParaRPr sz="2400">
              <a:solidFill>
                <a:srgbClr val="1B1B1B"/>
              </a:solidFill>
              <a:highlight>
                <a:srgbClr val="FFFFFF"/>
              </a:highlight>
            </a:endParaRPr>
          </a:p>
          <a:p>
            <a:pPr marL="457200" lvl="0" indent="-381000" algn="l" rtl="0">
              <a:lnSpc>
                <a:spcPct val="115000"/>
              </a:lnSpc>
              <a:spcBef>
                <a:spcPts val="1400"/>
              </a:spcBef>
              <a:spcAft>
                <a:spcPts val="0"/>
              </a:spcAft>
              <a:buClr>
                <a:srgbClr val="1B1B1B"/>
              </a:buClr>
              <a:buSzPts val="2400"/>
              <a:buChar char="●"/>
            </a:pPr>
            <a:r>
              <a:rPr lang="en-US" sz="2400">
                <a:solidFill>
                  <a:srgbClr val="1B1B1B"/>
                </a:solidFill>
                <a:highlight>
                  <a:srgbClr val="FFFFFF"/>
                </a:highlight>
              </a:rPr>
              <a:t>Phía client sẽ không phụ thuộc vào việc những sản phẩm được tạo ra như thế nào.</a:t>
            </a:r>
            <a:endParaRPr sz="2400">
              <a:solidFill>
                <a:srgbClr val="1B1B1B"/>
              </a:solidFill>
              <a:highlight>
                <a:srgbClr val="FFFFFF"/>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Ứng dụng sẽ được cấu hình với một hoặc nhiều họ sản phẩm.</a:t>
            </a:r>
            <a:endParaRPr sz="2400">
              <a:solidFill>
                <a:srgbClr val="1B1B1B"/>
              </a:solidFill>
              <a:highlight>
                <a:srgbClr val="FFFFFF"/>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Các đối tượng cần phải được tạo ra như một tập hợp để có thể tương thích với nhau.</a:t>
            </a:r>
            <a:endParaRPr sz="2400">
              <a:solidFill>
                <a:srgbClr val="1B1B1B"/>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1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10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1000"/>
                                        <p:tgtEl>
                                          <p:spTgt spid="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xEl>
                                              <p:pRg st="3" end="3"/>
                                            </p:txEl>
                                          </p:spTgt>
                                        </p:tgtEl>
                                        <p:attrNameLst>
                                          <p:attrName>style.visibility</p:attrName>
                                        </p:attrNameLst>
                                      </p:cBhvr>
                                      <p:to>
                                        <p:strVal val="visible"/>
                                      </p:to>
                                    </p:set>
                                    <p:animEffect transition="in" filter="fade">
                                      <p:cBhvr>
                                        <p:cTn id="22" dur="1000"/>
                                        <p:tgtEl>
                                          <p:spTgt spid="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2197531fcab_2_13"/>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a:t>
            </a:r>
            <a:endParaRPr sz="4000" b="1">
              <a:solidFill>
                <a:schemeClr val="dk1"/>
              </a:solidFill>
            </a:endParaRPr>
          </a:p>
        </p:txBody>
      </p:sp>
      <p:sp>
        <p:nvSpPr>
          <p:cNvPr id="81" name="Google Shape;81;g2197531fcab_2_1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Cấu trúc mẫu:</a:t>
            </a:r>
            <a:endParaRPr sz="2400"/>
          </a:p>
          <a:p>
            <a:pPr marL="0" lvl="0" indent="0" algn="just" rtl="0">
              <a:lnSpc>
                <a:spcPct val="120000"/>
              </a:lnSpc>
              <a:spcBef>
                <a:spcPts val="0"/>
              </a:spcBef>
              <a:spcAft>
                <a:spcPts val="0"/>
              </a:spcAft>
              <a:buNone/>
            </a:pPr>
            <a:r>
              <a:rPr lang="en-US" sz="2400"/>
              <a:t> </a:t>
            </a:r>
            <a:endParaRPr sz="2400"/>
          </a:p>
        </p:txBody>
      </p:sp>
      <p:pic>
        <p:nvPicPr>
          <p:cNvPr id="3" name="Picture 2">
            <a:extLst>
              <a:ext uri="{FF2B5EF4-FFF2-40B4-BE49-F238E27FC236}">
                <a16:creationId xmlns:a16="http://schemas.microsoft.com/office/drawing/2014/main" id="{3CCF898B-C41E-E610-023E-F36CC5C37766}"/>
              </a:ext>
            </a:extLst>
          </p:cNvPr>
          <p:cNvPicPr>
            <a:picLocks noChangeAspect="1"/>
          </p:cNvPicPr>
          <p:nvPr/>
        </p:nvPicPr>
        <p:blipFill>
          <a:blip r:embed="rId3"/>
          <a:stretch>
            <a:fillRect/>
          </a:stretch>
        </p:blipFill>
        <p:spPr>
          <a:xfrm>
            <a:off x="437573" y="1799934"/>
            <a:ext cx="8268854" cy="41725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10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197531fcab_0_2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 </a:t>
            </a:r>
            <a:endParaRPr sz="4000" b="1">
              <a:solidFill>
                <a:schemeClr val="dk1"/>
              </a:solidFill>
            </a:endParaRPr>
          </a:p>
        </p:txBody>
      </p:sp>
      <p:sp>
        <p:nvSpPr>
          <p:cNvPr id="88" name="Google Shape;88;g2197531fcab_0_27"/>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Mô tả:</a:t>
            </a:r>
            <a:endParaRPr sz="2400"/>
          </a:p>
          <a:p>
            <a:pPr marL="457200" lvl="0" indent="-381000" algn="just" rtl="0">
              <a:lnSpc>
                <a:spcPct val="120000"/>
              </a:lnSpc>
              <a:spcBef>
                <a:spcPts val="0"/>
              </a:spcBef>
              <a:spcAft>
                <a:spcPts val="0"/>
              </a:spcAft>
              <a:buClr>
                <a:srgbClr val="1B1B1B"/>
              </a:buClr>
              <a:buSzPts val="2400"/>
              <a:buChar char="-"/>
            </a:pPr>
            <a:r>
              <a:rPr lang="en-US" sz="2400">
                <a:solidFill>
                  <a:srgbClr val="1B1B1B"/>
                </a:solidFill>
                <a:highlight>
                  <a:schemeClr val="lt1"/>
                </a:highlight>
              </a:rPr>
              <a:t>AbstractFactory: Khai báo dạng interface hoặc abstract class chứa các phương thức để tạo ra các đối tượng abstract.</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ConcreteFactory: Xây dựng, cài đặt các phương thức tạo các đối tượng cụ thể.</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AbstractProduct: Khai báo dạng interface hoặc abstract class để định nghĩa đối tượng abstract.</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Product: Cài đặt của các đối tượng cụ thể, cài đặt các phương thức được quy định tại AbstractProduct.</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Client: là đối tượng sử dụng AbstractFactory và các AbstractProduct.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10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1000"/>
                                        <p:tgtEl>
                                          <p:spTgt spid="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2" end="2"/>
                                            </p:txEl>
                                          </p:spTgt>
                                        </p:tgtEl>
                                        <p:attrNameLst>
                                          <p:attrName>style.visibility</p:attrName>
                                        </p:attrNameLst>
                                      </p:cBhvr>
                                      <p:to>
                                        <p:strVal val="visible"/>
                                      </p:to>
                                    </p:set>
                                    <p:animEffect transition="in" filter="fade">
                                      <p:cBhvr>
                                        <p:cTn id="17" dur="1000"/>
                                        <p:tgtEl>
                                          <p:spTgt spid="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3" end="3"/>
                                            </p:txEl>
                                          </p:spTgt>
                                        </p:tgtEl>
                                        <p:attrNameLst>
                                          <p:attrName>style.visibility</p:attrName>
                                        </p:attrNameLst>
                                      </p:cBhvr>
                                      <p:to>
                                        <p:strVal val="visible"/>
                                      </p:to>
                                    </p:set>
                                    <p:animEffect transition="in" filter="fade">
                                      <p:cBhvr>
                                        <p:cTn id="22" dur="1000"/>
                                        <p:tgtEl>
                                          <p:spTgt spid="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xEl>
                                              <p:pRg st="4" end="4"/>
                                            </p:txEl>
                                          </p:spTgt>
                                        </p:tgtEl>
                                        <p:attrNameLst>
                                          <p:attrName>style.visibility</p:attrName>
                                        </p:attrNameLst>
                                      </p:cBhvr>
                                      <p:to>
                                        <p:strVal val="visible"/>
                                      </p:to>
                                    </p:set>
                                    <p:animEffect transition="in" filter="fade">
                                      <p:cBhvr>
                                        <p:cTn id="27" dur="1000"/>
                                        <p:tgtEl>
                                          <p:spTgt spid="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
                                            <p:txEl>
                                              <p:pRg st="5" end="5"/>
                                            </p:txEl>
                                          </p:spTgt>
                                        </p:tgtEl>
                                        <p:attrNameLst>
                                          <p:attrName>style.visibility</p:attrName>
                                        </p:attrNameLst>
                                      </p:cBhvr>
                                      <p:to>
                                        <p:strVal val="visible"/>
                                      </p:to>
                                    </p:set>
                                    <p:animEffect transition="in" filter="fade">
                                      <p:cBhvr>
                                        <p:cTn id="32" dur="10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197531fcab_1_7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 </a:t>
            </a:r>
            <a:endParaRPr sz="40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197531fcab_0_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4. Ưu điểm</a:t>
            </a:r>
            <a:endParaRPr sz="4000" b="1">
              <a:solidFill>
                <a:schemeClr val="dk1"/>
              </a:solidFill>
            </a:endParaRPr>
          </a:p>
        </p:txBody>
      </p:sp>
      <p:sp>
        <p:nvSpPr>
          <p:cNvPr id="160" name="Google Shape;160;g2197531fcab_0_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a:t>Ưu điểm:</a:t>
            </a:r>
            <a:endParaRPr sz="2400"/>
          </a:p>
          <a:p>
            <a:pPr marL="457200" lvl="0" indent="-381000" algn="just" rtl="0">
              <a:lnSpc>
                <a:spcPct val="115000"/>
              </a:lnSpc>
              <a:spcBef>
                <a:spcPts val="0"/>
              </a:spcBef>
              <a:spcAft>
                <a:spcPts val="0"/>
              </a:spcAft>
              <a:buSzPts val="2400"/>
              <a:buChar char="-"/>
            </a:pPr>
            <a:r>
              <a:rPr lang="en-US" sz="2400">
                <a:solidFill>
                  <a:srgbClr val="1B1B1B"/>
                </a:solidFill>
                <a:highlight>
                  <a:srgbClr val="FFFFFF"/>
                </a:highlight>
              </a:rPr>
              <a:t>Có thể đảm bảo các đối tượng product nhận được từ factory sẽ tương thích với nhau.</a:t>
            </a:r>
            <a:endParaRPr sz="2400">
              <a:solidFill>
                <a:srgbClr val="1B1B1B"/>
              </a:solidFill>
              <a:highlight>
                <a:srgbClr val="FFFFFF"/>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Tránh được những ràng buộc chặt chẽ giữa concrete products và client code.</a:t>
            </a:r>
            <a:endParaRPr sz="2400">
              <a:solidFill>
                <a:srgbClr val="1B1B1B"/>
              </a:solidFill>
              <a:highlight>
                <a:srgbClr val="FFFFFF"/>
              </a:highlight>
            </a:endParaRPr>
          </a:p>
          <a:p>
            <a:pPr marL="457200" lvl="0" indent="-381000" algn="just" rtl="0">
              <a:lnSpc>
                <a:spcPct val="115000"/>
              </a:lnSpc>
              <a:spcBef>
                <a:spcPts val="0"/>
              </a:spcBef>
              <a:spcAft>
                <a:spcPts val="0"/>
              </a:spcAft>
              <a:buSzPts val="2400"/>
              <a:buChar char="-"/>
            </a:pPr>
            <a:r>
              <a:rPr lang="en-US" sz="2400"/>
              <a:t>Nguyên tắc đơn lẻ: </a:t>
            </a:r>
            <a:r>
              <a:rPr lang="en-US" sz="2400">
                <a:solidFill>
                  <a:srgbClr val="1B1B1B"/>
                </a:solidFill>
                <a:highlight>
                  <a:srgbClr val="FFFFFF"/>
                </a:highlight>
              </a:rPr>
              <a:t>bạn có thể tách code tạo product tới một nơi, giúp code dễ dàng để hỗ trợ</a:t>
            </a:r>
            <a:endParaRPr sz="2400"/>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Nguyên tắc mở/ đóng: có thể khởi tạo những bản mới của product mà không cần phá vỡ client code hiện có.</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10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1000"/>
                                        <p:tgtEl>
                                          <p:spTgt spid="1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2" end="2"/>
                                            </p:txEl>
                                          </p:spTgt>
                                        </p:tgtEl>
                                        <p:attrNameLst>
                                          <p:attrName>style.visibility</p:attrName>
                                        </p:attrNameLst>
                                      </p:cBhvr>
                                      <p:to>
                                        <p:strVal val="visible"/>
                                      </p:to>
                                    </p:set>
                                    <p:animEffect transition="in" filter="fade">
                                      <p:cBhvr>
                                        <p:cTn id="17" dur="1000"/>
                                        <p:tgtEl>
                                          <p:spTgt spid="1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3" end="3"/>
                                            </p:txEl>
                                          </p:spTgt>
                                        </p:tgtEl>
                                        <p:attrNameLst>
                                          <p:attrName>style.visibility</p:attrName>
                                        </p:attrNameLst>
                                      </p:cBhvr>
                                      <p:to>
                                        <p:strVal val="visible"/>
                                      </p:to>
                                    </p:set>
                                    <p:animEffect transition="in" filter="fade">
                                      <p:cBhvr>
                                        <p:cTn id="22" dur="1000"/>
                                        <p:tgtEl>
                                          <p:spTgt spid="1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xEl>
                                              <p:pRg st="4" end="4"/>
                                            </p:txEl>
                                          </p:spTgt>
                                        </p:tgtEl>
                                        <p:attrNameLst>
                                          <p:attrName>style.visibility</p:attrName>
                                        </p:attrNameLst>
                                      </p:cBhvr>
                                      <p:to>
                                        <p:strVal val="visible"/>
                                      </p:to>
                                    </p:set>
                                    <p:animEffect transition="in" filter="fade">
                                      <p:cBhvr>
                                        <p:cTn id="27" dur="1000"/>
                                        <p:tgtEl>
                                          <p:spTgt spid="1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197531fcab_0_1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5. Nhược điểm</a:t>
            </a:r>
            <a:endParaRPr sz="4000" b="1">
              <a:solidFill>
                <a:schemeClr val="dk1"/>
              </a:solidFill>
            </a:endParaRPr>
          </a:p>
        </p:txBody>
      </p:sp>
      <p:sp>
        <p:nvSpPr>
          <p:cNvPr id="166" name="Google Shape;166;g2197531fcab_0_11"/>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a:t>Nhược điểm:</a:t>
            </a:r>
            <a:endParaRPr sz="2400"/>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Code có thể trở nên phức tạp hơn mức bình thường, vì có rất nhiều interfaces và classes được khởi tạo cùng với mẫu.</a:t>
            </a:r>
            <a:endParaRPr sz="2400">
              <a:solidFill>
                <a:srgbClr val="1B1B1B"/>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fade">
                                      <p:cBhvr>
                                        <p:cTn id="7" dur="1000"/>
                                        <p:tgtEl>
                                          <p:spTgt spid="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fade">
                                      <p:cBhvr>
                                        <p:cTn id="12" dur="1000"/>
                                        <p:tgtEl>
                                          <p:spTgt spid="1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504</Words>
  <Application>Microsoft Office PowerPoint</Application>
  <PresentationFormat>On-screen Show (4:3)</PresentationFormat>
  <Paragraphs>51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Noto Sans Symbols</vt:lpstr>
      <vt:lpstr>Arial</vt:lpstr>
      <vt:lpstr>Times New Roman</vt:lpstr>
      <vt:lpstr>Tahoma</vt:lpstr>
      <vt:lpstr>Calibri</vt:lpstr>
      <vt:lpstr>VNPT template</vt:lpstr>
      <vt:lpstr>Mẫu Abstract Factory</vt:lpstr>
      <vt:lpstr>Nội dung</vt:lpstr>
      <vt:lpstr>1. Tổng quan</vt:lpstr>
      <vt:lpstr>2. Ngữ cảnh/trường hợp sử dụng</vt:lpstr>
      <vt:lpstr>3. Cấu trúc mẫu và mô tả + ví dụ</vt:lpstr>
      <vt:lpstr>3. Cấu trúc mẫu và mô tả + ví dụ </vt:lpstr>
      <vt:lpstr>3. Cấu trúc mẫu và mô tả + ví dụ </vt:lpstr>
      <vt:lpstr>4. Ưu điểm</vt:lpstr>
      <vt:lpstr>5. Nhược điểm</vt:lpstr>
      <vt:lpstr>6. Liên quan đến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Abstract Factory</dc:title>
  <dc:creator>Tran Anh Dung</dc:creator>
  <cp:lastModifiedBy>Lê Hồng Sơn</cp:lastModifiedBy>
  <cp:revision>4</cp:revision>
  <dcterms:created xsi:type="dcterms:W3CDTF">2010-09-29T06:57:02Z</dcterms:created>
  <dcterms:modified xsi:type="dcterms:W3CDTF">2024-03-03T18:04:36Z</dcterms:modified>
</cp:coreProperties>
</file>