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17"/>
  </p:notesMasterIdLst>
  <p:sldIdLst>
    <p:sldId id="256" r:id="rId3"/>
    <p:sldId id="257" r:id="rId4"/>
    <p:sldId id="258" r:id="rId5"/>
    <p:sldId id="274" r:id="rId6"/>
    <p:sldId id="259" r:id="rId7"/>
    <p:sldId id="260" r:id="rId8"/>
    <p:sldId id="276" r:id="rId9"/>
    <p:sldId id="267" r:id="rId10"/>
    <p:sldId id="268" r:id="rId11"/>
    <p:sldId id="278" r:id="rId12"/>
    <p:sldId id="279" r:id="rId13"/>
    <p:sldId id="269" r:id="rId14"/>
    <p:sldId id="270" r:id="rId15"/>
    <p:sldId id="273" r:id="rId16"/>
  </p:sldIdLst>
  <p:sldSz cx="9144000" cy="6858000" type="screen4x3"/>
  <p:notesSz cx="9872663" cy="6797675"/>
  <p:embeddedFontLst>
    <p:embeddedFont>
      <p:font typeface="Open Sans" panose="020B0606030504020204" pitchFamily="34" charset="0"/>
      <p:regular r:id="rId18"/>
      <p:bold r:id="rId19"/>
      <p:italic r:id="rId20"/>
      <p:boldItalic r:id="rId21"/>
    </p:embeddedFont>
    <p:embeddedFont>
      <p:font typeface="Tahoma" panose="020B060403050404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CQgmXqFylQVTjoh2W5Hpkmuip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AB1E5-B8DD-4338-85A5-3E8656CDFE11}">
  <a:tblStyle styleId="{5CDAB1E5-B8DD-4338-85A5-3E8656CDFE1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1373"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26" name="Google Shape;126;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27" name="Google Shape;127;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419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46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5" name="Google Shape;215;p1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1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3" name="Google Shape;243;p1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18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2" name="Google Shape;152;p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611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20"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20"/>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5" name="Google Shape;45;p2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3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6" name="Google Shape;5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68" name="Google Shape;68;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3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1" name="Google Shape;81;p3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2" name="Google Shape;82;p3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3" name="Google Shape;83;p3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4" name="Google Shape;84;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9" name="Google Shape;99;p3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0" name="Google Shape;10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21"/>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0"/>
          <p:cNvSpPr>
            <a:spLocks noGrp="1"/>
          </p:cNvSpPr>
          <p:nvPr>
            <p:ph type="pic" idx="2"/>
          </p:nvPr>
        </p:nvSpPr>
        <p:spPr>
          <a:xfrm>
            <a:off x="1792288" y="612775"/>
            <a:ext cx="5486400" cy="4114800"/>
          </a:xfrm>
          <a:prstGeom prst="rect">
            <a:avLst/>
          </a:prstGeom>
          <a:noFill/>
          <a:ln>
            <a:noFill/>
          </a:ln>
        </p:spPr>
      </p:sp>
      <p:sp>
        <p:nvSpPr>
          <p:cNvPr id="106" name="Google Shape;106;p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7" name="Google Shape;10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4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4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4" name="Google Shape;24;p23"/>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23"/>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a:solidFill>
                  <a:schemeClr val="dk1"/>
                </a:solidFill>
                <a:latin typeface="Arial"/>
                <a:ea typeface="Arial"/>
                <a:cs typeface="Arial"/>
                <a:sym typeface="Arial"/>
              </a:defRPr>
            </a:lvl1pPr>
            <a:lvl2pPr marL="0" marR="0" lvl="1" indent="0" algn="l" rtl="0">
              <a:spcBef>
                <a:spcPts val="0"/>
              </a:spcBef>
              <a:spcAft>
                <a:spcPts val="0"/>
              </a:spcAft>
              <a:buNone/>
              <a:defRPr sz="1800" b="0">
                <a:solidFill>
                  <a:schemeClr val="dk1"/>
                </a:solidFill>
                <a:latin typeface="Arial"/>
                <a:ea typeface="Arial"/>
                <a:cs typeface="Arial"/>
                <a:sym typeface="Arial"/>
              </a:defRPr>
            </a:lvl2pPr>
            <a:lvl3pPr marL="0" marR="0" lvl="2" indent="0" algn="l" rtl="0">
              <a:spcBef>
                <a:spcPts val="0"/>
              </a:spcBef>
              <a:spcAft>
                <a:spcPts val="0"/>
              </a:spcAft>
              <a:buNone/>
              <a:defRPr sz="1800" b="0">
                <a:solidFill>
                  <a:schemeClr val="dk1"/>
                </a:solidFill>
                <a:latin typeface="Arial"/>
                <a:ea typeface="Arial"/>
                <a:cs typeface="Arial"/>
                <a:sym typeface="Arial"/>
              </a:defRPr>
            </a:lvl3pPr>
            <a:lvl4pPr marL="0" marR="0" lvl="3" indent="0" algn="l" rtl="0">
              <a:spcBef>
                <a:spcPts val="0"/>
              </a:spcBef>
              <a:spcAft>
                <a:spcPts val="0"/>
              </a:spcAft>
              <a:buNone/>
              <a:defRPr sz="1800" b="0">
                <a:solidFill>
                  <a:schemeClr val="dk1"/>
                </a:solidFill>
                <a:latin typeface="Arial"/>
                <a:ea typeface="Arial"/>
                <a:cs typeface="Arial"/>
                <a:sym typeface="Arial"/>
              </a:defRPr>
            </a:lvl4pPr>
            <a:lvl5pPr marL="0" marR="0" lvl="4" indent="0" algn="l" rtl="0">
              <a:spcBef>
                <a:spcPts val="0"/>
              </a:spcBef>
              <a:spcAft>
                <a:spcPts val="0"/>
              </a:spcAft>
              <a:buNone/>
              <a:defRPr sz="1800" b="0">
                <a:solidFill>
                  <a:schemeClr val="dk1"/>
                </a:solidFill>
                <a:latin typeface="Arial"/>
                <a:ea typeface="Arial"/>
                <a:cs typeface="Arial"/>
                <a:sym typeface="Arial"/>
              </a:defRPr>
            </a:lvl5pPr>
            <a:lvl6pPr marL="0" marR="0" lvl="5" indent="0" algn="l" rtl="0">
              <a:spcBef>
                <a:spcPts val="0"/>
              </a:spcBef>
              <a:spcAft>
                <a:spcPts val="0"/>
              </a:spcAft>
              <a:buNone/>
              <a:defRPr sz="1800" b="0">
                <a:solidFill>
                  <a:schemeClr val="dk1"/>
                </a:solidFill>
                <a:latin typeface="Arial"/>
                <a:ea typeface="Arial"/>
                <a:cs typeface="Arial"/>
                <a:sym typeface="Arial"/>
              </a:defRPr>
            </a:lvl6pPr>
            <a:lvl7pPr marL="0" marR="0" lvl="6" indent="0" algn="l" rtl="0">
              <a:spcBef>
                <a:spcPts val="0"/>
              </a:spcBef>
              <a:spcAft>
                <a:spcPts val="0"/>
              </a:spcAft>
              <a:buNone/>
              <a:defRPr sz="1800" b="0">
                <a:solidFill>
                  <a:schemeClr val="dk1"/>
                </a:solidFill>
                <a:latin typeface="Arial"/>
                <a:ea typeface="Arial"/>
                <a:cs typeface="Arial"/>
                <a:sym typeface="Arial"/>
              </a:defRPr>
            </a:lvl7pPr>
            <a:lvl8pPr marL="0" marR="0" lvl="7" indent="0" algn="l" rtl="0">
              <a:spcBef>
                <a:spcPts val="0"/>
              </a:spcBef>
              <a:spcAft>
                <a:spcPts val="0"/>
              </a:spcAft>
              <a:buNone/>
              <a:defRPr sz="1800" b="0">
                <a:solidFill>
                  <a:schemeClr val="dk1"/>
                </a:solidFill>
                <a:latin typeface="Arial"/>
                <a:ea typeface="Arial"/>
                <a:cs typeface="Arial"/>
                <a:sym typeface="Arial"/>
              </a:defRPr>
            </a:lvl8pPr>
            <a:lvl9pPr marL="0" marR="0" lvl="8" indent="0" algn="l" rtl="0">
              <a:spcBef>
                <a:spcPts val="0"/>
              </a:spcBef>
              <a:spcAft>
                <a:spcPts val="0"/>
              </a:spcAft>
              <a:buNone/>
              <a:defRPr sz="1800" b="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8" name="Google Shape;28;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1" name="Google Shape;31;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2" name="Google Shape;32;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4" name="Google Shape;34;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27"/>
          <p:cNvSpPr>
            <a:spLocks noGrp="1"/>
          </p:cNvSpPr>
          <p:nvPr>
            <p:ph type="pic" idx="2"/>
          </p:nvPr>
        </p:nvSpPr>
        <p:spPr>
          <a:xfrm>
            <a:off x="1792288" y="612775"/>
            <a:ext cx="5486400" cy="4114800"/>
          </a:xfrm>
          <a:prstGeom prst="rect">
            <a:avLst/>
          </a:prstGeom>
          <a:noFill/>
          <a:ln>
            <a:noFill/>
          </a:ln>
        </p:spPr>
      </p:sp>
      <p:sp>
        <p:nvSpPr>
          <p:cNvPr id="39" name="Google Shape;39;p2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2" name="Google Shape;42;p2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19"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1" name="Google Shape;51;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2" name="Google Shape;5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a:solidFill>
                  <a:srgbClr val="888888"/>
                </a:solidFill>
                <a:latin typeface="Tahoma"/>
                <a:ea typeface="Tahoma"/>
                <a:cs typeface="Tahoma"/>
                <a:sym typeface="Tahoma"/>
              </a:defRPr>
            </a:lvl1pPr>
            <a:lvl2pPr marL="0" marR="0" lvl="1" indent="0" algn="r" rtl="0">
              <a:spcBef>
                <a:spcPts val="0"/>
              </a:spcBef>
              <a:spcAft>
                <a:spcPts val="0"/>
              </a:spcAft>
              <a:buNone/>
              <a:defRPr sz="1200" b="1">
                <a:solidFill>
                  <a:srgbClr val="888888"/>
                </a:solidFill>
                <a:latin typeface="Tahoma"/>
                <a:ea typeface="Tahoma"/>
                <a:cs typeface="Tahoma"/>
                <a:sym typeface="Tahoma"/>
              </a:defRPr>
            </a:lvl2pPr>
            <a:lvl3pPr marL="0" marR="0" lvl="2" indent="0" algn="r" rtl="0">
              <a:spcBef>
                <a:spcPts val="0"/>
              </a:spcBef>
              <a:spcAft>
                <a:spcPts val="0"/>
              </a:spcAft>
              <a:buNone/>
              <a:defRPr sz="1200" b="1">
                <a:solidFill>
                  <a:srgbClr val="888888"/>
                </a:solidFill>
                <a:latin typeface="Tahoma"/>
                <a:ea typeface="Tahoma"/>
                <a:cs typeface="Tahoma"/>
                <a:sym typeface="Tahoma"/>
              </a:defRPr>
            </a:lvl3pPr>
            <a:lvl4pPr marL="0" marR="0" lvl="3" indent="0" algn="r" rtl="0">
              <a:spcBef>
                <a:spcPts val="0"/>
              </a:spcBef>
              <a:spcAft>
                <a:spcPts val="0"/>
              </a:spcAft>
              <a:buNone/>
              <a:defRPr sz="1200" b="1">
                <a:solidFill>
                  <a:srgbClr val="888888"/>
                </a:solidFill>
                <a:latin typeface="Tahoma"/>
                <a:ea typeface="Tahoma"/>
                <a:cs typeface="Tahoma"/>
                <a:sym typeface="Tahoma"/>
              </a:defRPr>
            </a:lvl4pPr>
            <a:lvl5pPr marL="0" marR="0" lvl="4" indent="0" algn="r" rtl="0">
              <a:spcBef>
                <a:spcPts val="0"/>
              </a:spcBef>
              <a:spcAft>
                <a:spcPts val="0"/>
              </a:spcAft>
              <a:buNone/>
              <a:defRPr sz="1200" b="1">
                <a:solidFill>
                  <a:srgbClr val="888888"/>
                </a:solidFill>
                <a:latin typeface="Tahoma"/>
                <a:ea typeface="Tahoma"/>
                <a:cs typeface="Tahoma"/>
                <a:sym typeface="Tahoma"/>
              </a:defRPr>
            </a:lvl5pPr>
            <a:lvl6pPr marL="0" marR="0" lvl="5" indent="0" algn="r" rtl="0">
              <a:spcBef>
                <a:spcPts val="0"/>
              </a:spcBef>
              <a:spcAft>
                <a:spcPts val="0"/>
              </a:spcAft>
              <a:buNone/>
              <a:defRPr sz="1200" b="1">
                <a:solidFill>
                  <a:srgbClr val="888888"/>
                </a:solidFill>
                <a:latin typeface="Tahoma"/>
                <a:ea typeface="Tahoma"/>
                <a:cs typeface="Tahoma"/>
                <a:sym typeface="Tahoma"/>
              </a:defRPr>
            </a:lvl6pPr>
            <a:lvl7pPr marL="0" marR="0" lvl="6" indent="0" algn="r" rtl="0">
              <a:spcBef>
                <a:spcPts val="0"/>
              </a:spcBef>
              <a:spcAft>
                <a:spcPts val="0"/>
              </a:spcAft>
              <a:buNone/>
              <a:defRPr sz="1200" b="1">
                <a:solidFill>
                  <a:srgbClr val="888888"/>
                </a:solidFill>
                <a:latin typeface="Tahoma"/>
                <a:ea typeface="Tahoma"/>
                <a:cs typeface="Tahoma"/>
                <a:sym typeface="Tahoma"/>
              </a:defRPr>
            </a:lvl7pPr>
            <a:lvl8pPr marL="0" marR="0" lvl="7" indent="0" algn="r" rtl="0">
              <a:spcBef>
                <a:spcPts val="0"/>
              </a:spcBef>
              <a:spcAft>
                <a:spcPts val="0"/>
              </a:spcAft>
              <a:buNone/>
              <a:defRPr sz="1200" b="1">
                <a:solidFill>
                  <a:srgbClr val="888888"/>
                </a:solidFill>
                <a:latin typeface="Tahoma"/>
                <a:ea typeface="Tahoma"/>
                <a:cs typeface="Tahoma"/>
                <a:sym typeface="Tahoma"/>
              </a:defRPr>
            </a:lvl8pPr>
            <a:lvl9pPr marL="0" marR="0" lvl="8" indent="0" algn="r" rtl="0">
              <a:spcBef>
                <a:spcPts val="0"/>
              </a:spcBef>
              <a:spcAft>
                <a:spcPts val="0"/>
              </a:spcAft>
              <a:buNone/>
              <a:defRPr sz="1200" b="1">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rgbClr val="F2F2F2"/>
                </a:solidFill>
                <a:latin typeface="Arial"/>
                <a:ea typeface="Arial"/>
                <a:cs typeface="Arial"/>
                <a:sym typeface="Arial"/>
              </a:rPr>
              <a:t>Mẫu</a:t>
            </a:r>
            <a:r>
              <a:rPr lang="en-US" sz="4400" b="1" i="0" u="none" strike="noStrike" cap="none" dirty="0">
                <a:solidFill>
                  <a:srgbClr val="F2F2F2"/>
                </a:solidFill>
                <a:latin typeface="Arial"/>
                <a:ea typeface="Arial"/>
                <a:cs typeface="Arial"/>
                <a:sym typeface="Arial"/>
              </a:rPr>
              <a:t> Bridge</a:t>
            </a:r>
            <a:endParaRPr sz="4400" b="1" i="0" u="none" strike="noStrike" cap="none" dirty="0">
              <a:solidFill>
                <a:srgbClr val="F2F2F2"/>
              </a:solidFill>
              <a:latin typeface="Arial"/>
              <a:ea typeface="Arial"/>
              <a:cs typeface="Arial"/>
              <a:sym typeface="Arial"/>
            </a:endParaRPr>
          </a:p>
        </p:txBody>
      </p:sp>
      <p:pic>
        <p:nvPicPr>
          <p:cNvPr id="131" name="Google Shape;131;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a:extLst>
              <a:ext uri="{FF2B5EF4-FFF2-40B4-BE49-F238E27FC236}">
                <a16:creationId xmlns:a16="http://schemas.microsoft.com/office/drawing/2014/main" id="{032A7CF2-1E84-E7B0-BEAE-7DB74A38C0E1}"/>
              </a:ext>
            </a:extLst>
          </p:cNvPr>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a:t>
            </a:r>
            <a:r>
              <a:rPr lang="en-US" sz="3500" b="1" dirty="0" err="1">
                <a:solidFill>
                  <a:schemeClr val="lt1"/>
                </a:solidFill>
              </a:rPr>
              <a:t>Nhược</a:t>
            </a:r>
            <a:r>
              <a:rPr lang="en-US" sz="3500" b="1" dirty="0">
                <a:solidFill>
                  <a:schemeClr val="lt1"/>
                </a:solidFill>
              </a:rPr>
              <a:t>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err="1"/>
              <a:t>Ưu</a:t>
            </a:r>
            <a:r>
              <a:rPr lang="en-US" sz="2300" b="1" dirty="0"/>
              <a:t> </a:t>
            </a:r>
            <a:r>
              <a:rPr lang="en-US" sz="2300" b="1" dirty="0" err="1"/>
              <a:t>điểm</a:t>
            </a:r>
            <a:r>
              <a:rPr lang="en-US" sz="2300" b="1" dirty="0"/>
              <a:t>:</a:t>
            </a:r>
          </a:p>
          <a:p>
            <a:pPr marL="342900" indent="-342900">
              <a:lnSpc>
                <a:spcPct val="90000"/>
              </a:lnSpc>
              <a:spcBef>
                <a:spcPts val="480"/>
              </a:spcBef>
              <a:buSzPts val="2400"/>
              <a:buFont typeface="Arial" panose="020B0604020202020204" pitchFamily="34" charset="0"/>
              <a:buChar char="•"/>
            </a:pPr>
            <a:r>
              <a:rPr lang="vi-VN" sz="2300" b="1" dirty="0"/>
              <a:t>Giảm số lượng những lớp con không cần thiết: </a:t>
            </a:r>
            <a:endParaRPr lang="en-US" sz="2300" b="1" dirty="0"/>
          </a:p>
          <a:p>
            <a:pPr marL="342900" indent="-342900">
              <a:lnSpc>
                <a:spcPct val="90000"/>
              </a:lnSpc>
              <a:spcBef>
                <a:spcPts val="480"/>
              </a:spcBef>
              <a:buSzPct val="50000"/>
              <a:buFont typeface="Courier New" panose="02070309020205020404" pitchFamily="49" charset="0"/>
              <a:buChar char="o"/>
            </a:pPr>
            <a:r>
              <a:rPr lang="en-US" sz="2300" dirty="0"/>
              <a:t>M</a:t>
            </a:r>
            <a:r>
              <a:rPr lang="vi-VN" sz="2300" dirty="0"/>
              <a:t>ột số trường hợp sử dụng tính inheritance sẽ tăng số lượng subclass rất nhiều.</a:t>
            </a:r>
            <a:endParaRPr lang="en-US" sz="2300" dirty="0"/>
          </a:p>
          <a:p>
            <a:pPr marL="342900" indent="-342900">
              <a:lnSpc>
                <a:spcPct val="90000"/>
              </a:lnSpc>
              <a:spcBef>
                <a:spcPts val="480"/>
              </a:spcBef>
              <a:buSzPct val="50000"/>
              <a:buFont typeface="Courier New" panose="02070309020205020404" pitchFamily="49" charset="0"/>
              <a:buChar char="o"/>
            </a:pPr>
            <a:endParaRPr lang="en-US" sz="2300" dirty="0"/>
          </a:p>
          <a:p>
            <a:pPr marL="342900" indent="-342900">
              <a:lnSpc>
                <a:spcPct val="90000"/>
              </a:lnSpc>
              <a:spcBef>
                <a:spcPts val="480"/>
              </a:spcBef>
              <a:buSzPct val="100000"/>
              <a:buFont typeface="Arial" panose="020B0604020202020204" pitchFamily="34" charset="0"/>
              <a:buChar char="•"/>
            </a:pPr>
            <a:r>
              <a:rPr lang="vi-VN" sz="2300" b="1" dirty="0"/>
              <a:t>Giảm thiểu sự phụ thuộc: </a:t>
            </a:r>
            <a:endParaRPr lang="en-US" sz="2300" b="1" dirty="0"/>
          </a:p>
          <a:p>
            <a:pPr marL="342900" indent="-342900">
              <a:lnSpc>
                <a:spcPct val="90000"/>
              </a:lnSpc>
              <a:spcBef>
                <a:spcPts val="480"/>
              </a:spcBef>
              <a:buSzPct val="50000"/>
              <a:buFont typeface="Courier New" panose="02070309020205020404" pitchFamily="49" charset="0"/>
              <a:buChar char="o"/>
            </a:pPr>
            <a:r>
              <a:rPr lang="vi-VN" sz="2300" dirty="0"/>
              <a:t>Mẫu Bridge giảm thiểu sự phụ thuộc giữa abstraction và implementor, giúp đảm bảo rằng sự thay đổi trong một phần không ảnh hưởng đến các phần khác của hệ thống.</a:t>
            </a:r>
          </a:p>
          <a:p>
            <a:pPr marL="342900" indent="-342900">
              <a:lnSpc>
                <a:spcPct val="90000"/>
              </a:lnSpc>
              <a:spcBef>
                <a:spcPts val="480"/>
              </a:spcBef>
              <a:buSzPct val="50000"/>
              <a:buFont typeface="Courier New" panose="02070309020205020404" pitchFamily="49" charset="0"/>
              <a:buChar char="o"/>
            </a:pPr>
            <a:endParaRPr lang="vi-VN" sz="2300" dirty="0"/>
          </a:p>
          <a:p>
            <a:pPr marL="342900" indent="-342900">
              <a:lnSpc>
                <a:spcPct val="90000"/>
              </a:lnSpc>
              <a:spcBef>
                <a:spcPts val="480"/>
              </a:spcBef>
              <a:buSzPct val="100000"/>
              <a:buFont typeface="Arial" panose="020B0604020202020204" pitchFamily="34" charset="0"/>
              <a:buChar char="•"/>
            </a:pPr>
            <a:r>
              <a:rPr lang="vi-VN" sz="2300" b="1" dirty="0"/>
              <a:t>Dễ bảo trì: </a:t>
            </a:r>
            <a:r>
              <a:rPr lang="vi-VN" sz="2300" dirty="0"/>
              <a:t>Vì các thành phần được tách rời và có trách nhiệm rõ ràng, việc bảo trì và sửa đổi trở nên dễ dàng hơn.</a:t>
            </a:r>
            <a:endParaRPr lang="en-US" sz="2300" dirty="0"/>
          </a:p>
          <a:p>
            <a:pPr marL="342900" indent="-342900">
              <a:lnSpc>
                <a:spcPct val="90000"/>
              </a:lnSpc>
              <a:spcBef>
                <a:spcPts val="480"/>
              </a:spcBef>
              <a:buSzPct val="100000"/>
              <a:buFont typeface="Arial" panose="020B0604020202020204" pitchFamily="34" charset="0"/>
              <a:buChar char="•"/>
            </a:pPr>
            <a:endParaRPr lang="en-US" sz="2300" dirty="0"/>
          </a:p>
          <a:p>
            <a:pPr marL="342900" indent="-342900">
              <a:lnSpc>
                <a:spcPct val="90000"/>
              </a:lnSpc>
              <a:spcBef>
                <a:spcPts val="480"/>
              </a:spcBef>
              <a:buSzPct val="100000"/>
              <a:buFont typeface="Arial" panose="020B0604020202020204" pitchFamily="34" charset="0"/>
              <a:buChar char="•"/>
            </a:pPr>
            <a:r>
              <a:rPr lang="vi-VN" sz="2300" b="1" dirty="0"/>
              <a:t>Cho phép ẩn các chi tiết implement từ </a:t>
            </a:r>
            <a:r>
              <a:rPr lang="en-US" sz="2300" b="1" dirty="0" err="1"/>
              <a:t>phía</a:t>
            </a:r>
            <a:r>
              <a:rPr lang="en-US" sz="2300" b="1" dirty="0"/>
              <a:t> </a:t>
            </a:r>
            <a:r>
              <a:rPr lang="vi-VN" sz="2300" b="1" dirty="0"/>
              <a:t>client</a:t>
            </a:r>
            <a:endParaRPr lang="vi-VN" sz="2300" dirty="0"/>
          </a:p>
        </p:txBody>
      </p:sp>
    </p:spTree>
    <p:extLst>
      <p:ext uri="{BB962C8B-B14F-4D97-AF65-F5344CB8AC3E}">
        <p14:creationId xmlns:p14="http://schemas.microsoft.com/office/powerpoint/2010/main" val="3958374016"/>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a:t>
            </a:r>
            <a:r>
              <a:rPr lang="en-US" sz="3500" b="1" dirty="0" err="1">
                <a:solidFill>
                  <a:schemeClr val="lt1"/>
                </a:solidFill>
              </a:rPr>
              <a:t>Nhược</a:t>
            </a:r>
            <a:r>
              <a:rPr lang="en-US" sz="3500" b="1" dirty="0">
                <a:solidFill>
                  <a:schemeClr val="lt1"/>
                </a:solidFill>
              </a:rPr>
              <a:t>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err="1"/>
              <a:t>Nhược</a:t>
            </a:r>
            <a:r>
              <a:rPr lang="en-US" sz="2300" b="1" dirty="0"/>
              <a:t> </a:t>
            </a:r>
            <a:r>
              <a:rPr lang="en-US" sz="2300" b="1" dirty="0" err="1"/>
              <a:t>điểm</a:t>
            </a:r>
            <a:r>
              <a:rPr lang="en-US" sz="2300" b="1" dirty="0"/>
              <a:t>:</a:t>
            </a:r>
          </a:p>
          <a:p>
            <a:pPr marL="342900" indent="-342900">
              <a:lnSpc>
                <a:spcPct val="90000"/>
              </a:lnSpc>
              <a:spcBef>
                <a:spcPts val="480"/>
              </a:spcBef>
              <a:buSzPts val="2400"/>
              <a:buFont typeface="Arial" panose="020B0604020202020204" pitchFamily="34" charset="0"/>
              <a:buChar char="•"/>
            </a:pPr>
            <a:r>
              <a:rPr lang="vi-VN" sz="2300" b="1" dirty="0"/>
              <a:t>Phức tạp hóa: </a:t>
            </a:r>
            <a:r>
              <a:rPr lang="vi-VN" sz="2300" dirty="0"/>
              <a:t>Mẫu Bridge có thể tạo ra thêm các lớp và các tầng trừu tượng, dẫn đến việc tăng sự phức tạp của mã nguồn.</a:t>
            </a:r>
            <a:endParaRPr lang="en-US" sz="2300" dirty="0"/>
          </a:p>
          <a:p>
            <a:pPr>
              <a:lnSpc>
                <a:spcPct val="90000"/>
              </a:lnSpc>
              <a:spcBef>
                <a:spcPts val="480"/>
              </a:spcBef>
              <a:buSzPts val="2400"/>
            </a:pPr>
            <a:endParaRPr lang="en-US" sz="2300" dirty="0"/>
          </a:p>
        </p:txBody>
      </p:sp>
    </p:spTree>
    <p:extLst>
      <p:ext uri="{BB962C8B-B14F-4D97-AF65-F5344CB8AC3E}">
        <p14:creationId xmlns:p14="http://schemas.microsoft.com/office/powerpoint/2010/main" val="3986398240"/>
      </p:ext>
    </p:extLst>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694531" y="192344"/>
            <a:ext cx="8212137" cy="55490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rgbClr val="F2F2F2"/>
                </a:solidFill>
              </a:rPr>
              <a:t>6. Liên </a:t>
            </a:r>
            <a:r>
              <a:rPr lang="en-US" sz="3500" b="1" dirty="0" err="1">
                <a:solidFill>
                  <a:srgbClr val="F2F2F2"/>
                </a:solidFill>
              </a:rPr>
              <a:t>quan</a:t>
            </a:r>
            <a:r>
              <a:rPr lang="en-US" sz="3500" b="1" dirty="0">
                <a:solidFill>
                  <a:srgbClr val="F2F2F2"/>
                </a:solidFill>
              </a:rPr>
              <a:t> </a:t>
            </a:r>
            <a:r>
              <a:rPr lang="en-US" sz="3500" b="1" dirty="0" err="1">
                <a:solidFill>
                  <a:srgbClr val="F2F2F2"/>
                </a:solidFill>
              </a:rPr>
              <a:t>đến</a:t>
            </a:r>
            <a:r>
              <a:rPr lang="en-US" sz="3500" b="1" dirty="0">
                <a:solidFill>
                  <a:srgbClr val="F2F2F2"/>
                </a:solidFill>
              </a:rPr>
              <a:t> </a:t>
            </a:r>
            <a:r>
              <a:rPr lang="en-US" sz="3500" b="1" dirty="0" err="1">
                <a:solidFill>
                  <a:srgbClr val="F2F2F2"/>
                </a:solidFill>
              </a:rPr>
              <a:t>các</a:t>
            </a:r>
            <a:r>
              <a:rPr lang="en-US" sz="3500" b="1" dirty="0">
                <a:solidFill>
                  <a:srgbClr val="F2F2F2"/>
                </a:solidFill>
              </a:rPr>
              <a:t> </a:t>
            </a:r>
            <a:r>
              <a:rPr lang="en-US" sz="3500" b="1" dirty="0" err="1">
                <a:solidFill>
                  <a:srgbClr val="F2F2F2"/>
                </a:solidFill>
              </a:rPr>
              <a:t>mẫu</a:t>
            </a:r>
            <a:r>
              <a:rPr lang="en-US" sz="3500" b="1" dirty="0">
                <a:solidFill>
                  <a:srgbClr val="F2F2F2"/>
                </a:solidFill>
              </a:rPr>
              <a:t> </a:t>
            </a:r>
            <a:r>
              <a:rPr lang="en-US" sz="3500" b="1" dirty="0" err="1">
                <a:solidFill>
                  <a:srgbClr val="F2F2F2"/>
                </a:solidFill>
              </a:rPr>
              <a:t>khác</a:t>
            </a:r>
            <a:endParaRPr sz="3500" b="1" dirty="0">
              <a:solidFill>
                <a:srgbClr val="F2F2F2"/>
              </a:solidFill>
            </a:endParaRPr>
          </a:p>
        </p:txBody>
      </p:sp>
      <p:graphicFrame>
        <p:nvGraphicFramePr>
          <p:cNvPr id="218" name="Google Shape;218;p14"/>
          <p:cNvGraphicFramePr/>
          <p:nvPr>
            <p:extLst>
              <p:ext uri="{D42A27DB-BD31-4B8C-83A1-F6EECF244321}">
                <p14:modId xmlns:p14="http://schemas.microsoft.com/office/powerpoint/2010/main" val="3740663247"/>
              </p:ext>
            </p:extLst>
          </p:nvPr>
        </p:nvGraphicFramePr>
        <p:xfrm>
          <a:off x="457199" y="1447560"/>
          <a:ext cx="8686800" cy="3962880"/>
        </p:xfrm>
        <a:graphic>
          <a:graphicData uri="http://schemas.openxmlformats.org/drawingml/2006/table">
            <a:tbl>
              <a:tblPr firstRow="1" bandRow="1">
                <a:noFill/>
                <a:tableStyleId>{5CDAB1E5-B8DD-4338-85A5-3E8656CDFE11}</a:tableStyleId>
              </a:tblPr>
              <a:tblGrid>
                <a:gridCol w="1208000">
                  <a:extLst>
                    <a:ext uri="{9D8B030D-6E8A-4147-A177-3AD203B41FA5}">
                      <a16:colId xmlns:a16="http://schemas.microsoft.com/office/drawing/2014/main" val="20000"/>
                    </a:ext>
                  </a:extLst>
                </a:gridCol>
                <a:gridCol w="4155497">
                  <a:extLst>
                    <a:ext uri="{9D8B030D-6E8A-4147-A177-3AD203B41FA5}">
                      <a16:colId xmlns:a16="http://schemas.microsoft.com/office/drawing/2014/main" val="20001"/>
                    </a:ext>
                  </a:extLst>
                </a:gridCol>
                <a:gridCol w="3323303">
                  <a:extLst>
                    <a:ext uri="{9D8B030D-6E8A-4147-A177-3AD203B41FA5}">
                      <a16:colId xmlns:a16="http://schemas.microsoft.com/office/drawing/2014/main" val="1023515791"/>
                    </a:ext>
                  </a:extLst>
                </a:gridCol>
              </a:tblGrid>
              <a:tr h="707200">
                <a:tc>
                  <a:txBody>
                    <a:bodyPr/>
                    <a:lstStyle/>
                    <a:p>
                      <a:pPr marL="0" marR="0" lvl="0" indent="0" algn="l" rtl="0">
                        <a:spcBef>
                          <a:spcPts val="0"/>
                        </a:spcBef>
                        <a:spcAft>
                          <a:spcPts val="0"/>
                        </a:spcAft>
                        <a:buNone/>
                      </a:pPr>
                      <a:r>
                        <a:rPr lang="en-US" sz="1800" dirty="0" err="1">
                          <a:solidFill>
                            <a:schemeClr val="tx1"/>
                          </a:solidFill>
                        </a:rPr>
                        <a:t>Mẫu</a:t>
                      </a:r>
                      <a:endParaRPr sz="1800" dirty="0">
                        <a:solidFill>
                          <a:schemeClr val="tx1"/>
                        </a:solidFill>
                      </a:endParaRPr>
                    </a:p>
                  </a:txBody>
                  <a:tcPr marL="55850" marR="55850" marT="62850" marB="62850" anchor="ctr"/>
                </a:tc>
                <a:tc>
                  <a:txBody>
                    <a:bodyPr/>
                    <a:lstStyle/>
                    <a:p>
                      <a:pPr marL="0" marR="0" lvl="0" indent="0" algn="ctr" rtl="0">
                        <a:spcBef>
                          <a:spcPts val="0"/>
                        </a:spcBef>
                        <a:spcAft>
                          <a:spcPts val="0"/>
                        </a:spcAft>
                        <a:buNone/>
                      </a:pPr>
                      <a:r>
                        <a:rPr lang="en-US" sz="1800" dirty="0">
                          <a:solidFill>
                            <a:srgbClr val="0C0C0C"/>
                          </a:solidFill>
                        </a:rPr>
                        <a:t>Adapter</a:t>
                      </a:r>
                      <a:endParaRPr sz="1800" dirty="0">
                        <a:solidFill>
                          <a:srgbClr val="0C0C0C"/>
                        </a:solidFill>
                      </a:endParaRPr>
                    </a:p>
                  </a:txBody>
                  <a:tcPr marL="55850" marR="55850" marT="62850" marB="62850" anchor="ctr"/>
                </a:tc>
                <a:tc>
                  <a:txBody>
                    <a:bodyPr/>
                    <a:lstStyle/>
                    <a:p>
                      <a:pPr marL="0" marR="0" lvl="0" indent="0" algn="ctr" rtl="0">
                        <a:spcBef>
                          <a:spcPts val="0"/>
                        </a:spcBef>
                        <a:spcAft>
                          <a:spcPts val="0"/>
                        </a:spcAft>
                        <a:buNone/>
                      </a:pPr>
                      <a:r>
                        <a:rPr lang="en-US" sz="1800" dirty="0">
                          <a:solidFill>
                            <a:srgbClr val="0C0C0C"/>
                          </a:solidFill>
                        </a:rPr>
                        <a:t>Bridge</a:t>
                      </a:r>
                      <a:endParaRPr sz="1800" dirty="0">
                        <a:solidFill>
                          <a:srgbClr val="0C0C0C"/>
                        </a:solidFill>
                      </a:endParaRPr>
                    </a:p>
                  </a:txBody>
                  <a:tcPr marL="55850" marR="55850" marT="62850" marB="62850" anchor="ctr"/>
                </a:tc>
                <a:extLst>
                  <a:ext uri="{0D108BD9-81ED-4DB2-BD59-A6C34878D82A}">
                    <a16:rowId xmlns:a16="http://schemas.microsoft.com/office/drawing/2014/main" val="10000"/>
                  </a:ext>
                </a:extLst>
              </a:tr>
              <a:tr h="409869">
                <a:tc>
                  <a:txBody>
                    <a:bodyPr/>
                    <a:lstStyle/>
                    <a:p>
                      <a:pPr marL="0" marR="0" lvl="0" indent="0" algn="l" rtl="0">
                        <a:spcBef>
                          <a:spcPts val="0"/>
                        </a:spcBef>
                        <a:spcAft>
                          <a:spcPts val="0"/>
                        </a:spcAft>
                        <a:buNone/>
                      </a:pPr>
                      <a:r>
                        <a:rPr lang="en-US" sz="1600" b="1" dirty="0" err="1"/>
                        <a:t>Giống</a:t>
                      </a:r>
                      <a:r>
                        <a:rPr lang="en-US" sz="1600" b="1" dirty="0"/>
                        <a:t> </a:t>
                      </a:r>
                      <a:r>
                        <a:rPr lang="en-US" sz="1600" b="1" dirty="0" err="1"/>
                        <a:t>nhau</a:t>
                      </a:r>
                      <a:endParaRPr sz="1600" dirty="0"/>
                    </a:p>
                  </a:txBody>
                  <a:tcPr marL="55850" marR="55850" marT="55850" marB="55850" anchor="ctr"/>
                </a:tc>
                <a:tc gridSpan="2">
                  <a:txBody>
                    <a:bodyPr/>
                    <a:lstStyle/>
                    <a:p>
                      <a:pPr marL="0" marR="0" lvl="0" indent="0" algn="l" rtl="0">
                        <a:spcBef>
                          <a:spcPts val="0"/>
                        </a:spcBef>
                        <a:spcAft>
                          <a:spcPts val="0"/>
                        </a:spcAft>
                        <a:buNone/>
                      </a:pPr>
                      <a:r>
                        <a:rPr lang="en-US" sz="1600" dirty="0"/>
                        <a:t> - </a:t>
                      </a:r>
                      <a:r>
                        <a:rPr lang="en-US" sz="1600" dirty="0" err="1"/>
                        <a:t>Đều</a:t>
                      </a:r>
                      <a:r>
                        <a:rPr lang="en-US" sz="1600" dirty="0"/>
                        <a:t> </a:t>
                      </a:r>
                      <a:r>
                        <a:rPr lang="en-US" sz="1600" dirty="0" err="1"/>
                        <a:t>sẽ</a:t>
                      </a:r>
                      <a:r>
                        <a:rPr lang="en-US" sz="1600" dirty="0"/>
                        <a:t> </a:t>
                      </a:r>
                      <a:r>
                        <a:rPr lang="en-US" sz="1600" dirty="0" err="1"/>
                        <a:t>nhờ</a:t>
                      </a:r>
                      <a:r>
                        <a:rPr lang="en-US" sz="1600" dirty="0"/>
                        <a:t> </a:t>
                      </a:r>
                      <a:r>
                        <a:rPr lang="en-US" sz="1600" dirty="0" err="1"/>
                        <a:t>vào</a:t>
                      </a:r>
                      <a:r>
                        <a:rPr lang="en-US" sz="1600" dirty="0"/>
                        <a:t> </a:t>
                      </a:r>
                      <a:r>
                        <a:rPr lang="en-US" sz="1600" dirty="0" err="1"/>
                        <a:t>một</a:t>
                      </a:r>
                      <a:r>
                        <a:rPr lang="en-US" sz="1600" dirty="0"/>
                        <a:t> </a:t>
                      </a:r>
                      <a:r>
                        <a:rPr lang="en-US" sz="1600" dirty="0" err="1"/>
                        <a:t>lớp</a:t>
                      </a:r>
                      <a:r>
                        <a:rPr lang="en-US" sz="1600" dirty="0"/>
                        <a:t> </a:t>
                      </a:r>
                      <a:r>
                        <a:rPr lang="en-US" sz="1600" dirty="0" err="1"/>
                        <a:t>khác</a:t>
                      </a:r>
                      <a:r>
                        <a:rPr lang="en-US" sz="1600" dirty="0"/>
                        <a:t> </a:t>
                      </a:r>
                      <a:r>
                        <a:rPr lang="en-US" sz="1600" dirty="0" err="1"/>
                        <a:t>để</a:t>
                      </a:r>
                      <a:r>
                        <a:rPr lang="en-US" sz="1600" dirty="0"/>
                        <a:t> </a:t>
                      </a:r>
                      <a:r>
                        <a:rPr lang="en-US" sz="1600" dirty="0" err="1"/>
                        <a:t>thực</a:t>
                      </a:r>
                      <a:r>
                        <a:rPr lang="en-US" sz="1600" dirty="0"/>
                        <a:t> </a:t>
                      </a:r>
                      <a:r>
                        <a:rPr lang="en-US" sz="1600" dirty="0" err="1"/>
                        <a:t>hiện</a:t>
                      </a:r>
                      <a:r>
                        <a:rPr lang="en-US" sz="1600" dirty="0"/>
                        <a:t> </a:t>
                      </a:r>
                      <a:r>
                        <a:rPr lang="en-US" sz="1600" dirty="0" err="1"/>
                        <a:t>một</a:t>
                      </a:r>
                      <a:r>
                        <a:rPr lang="en-US" sz="1600" dirty="0"/>
                        <a:t> </a:t>
                      </a:r>
                      <a:r>
                        <a:rPr lang="en-US" sz="1600" dirty="0" err="1"/>
                        <a:t>số</a:t>
                      </a:r>
                      <a:r>
                        <a:rPr lang="en-US" sz="1600" dirty="0"/>
                        <a:t> </a:t>
                      </a:r>
                      <a:r>
                        <a:rPr lang="en-US" sz="1600" dirty="0" err="1"/>
                        <a:t>xử</a:t>
                      </a:r>
                      <a:r>
                        <a:rPr lang="en-US" sz="1600" dirty="0"/>
                        <a:t> </a:t>
                      </a:r>
                      <a:r>
                        <a:rPr lang="en-US" sz="1600" dirty="0" err="1"/>
                        <a:t>lý</a:t>
                      </a:r>
                      <a:r>
                        <a:rPr lang="en-US" sz="1600" dirty="0"/>
                        <a:t> </a:t>
                      </a:r>
                      <a:r>
                        <a:rPr lang="en-US" sz="1600" dirty="0" err="1"/>
                        <a:t>nào</a:t>
                      </a:r>
                      <a:r>
                        <a:rPr lang="en-US" sz="1600" dirty="0"/>
                        <a:t> </a:t>
                      </a:r>
                      <a:r>
                        <a:rPr lang="en-US" sz="1600" dirty="0" err="1"/>
                        <a:t>đó</a:t>
                      </a:r>
                      <a:endParaRPr sz="1600" dirty="0"/>
                    </a:p>
                  </a:txBody>
                  <a:tcPr marL="55850" marR="55850" marT="55850" marB="55850" anchor="ctr"/>
                </a:tc>
                <a:tc hMerge="1">
                  <a:txBody>
                    <a:bodyPr/>
                    <a:lstStyle/>
                    <a:p>
                      <a:endParaRPr lang="en-US"/>
                    </a:p>
                  </a:txBody>
                  <a:tcPr/>
                </a:tc>
                <a:extLst>
                  <a:ext uri="{0D108BD9-81ED-4DB2-BD59-A6C34878D82A}">
                    <a16:rowId xmlns:a16="http://schemas.microsoft.com/office/drawing/2014/main" val="10001"/>
                  </a:ext>
                </a:extLst>
              </a:tr>
              <a:tr h="1216700">
                <a:tc>
                  <a:txBody>
                    <a:bodyPr/>
                    <a:lstStyle/>
                    <a:p>
                      <a:pPr marL="0" marR="0" lvl="0" indent="0" algn="l" rtl="0">
                        <a:spcBef>
                          <a:spcPts val="0"/>
                        </a:spcBef>
                        <a:spcAft>
                          <a:spcPts val="0"/>
                        </a:spcAft>
                        <a:buNone/>
                      </a:pPr>
                      <a:r>
                        <a:rPr lang="en-US" sz="1600" b="1" dirty="0" err="1"/>
                        <a:t>Chức</a:t>
                      </a:r>
                      <a:r>
                        <a:rPr lang="en-US" sz="1600" b="1" dirty="0"/>
                        <a:t> </a:t>
                      </a:r>
                      <a:r>
                        <a:rPr lang="en-US" sz="1600" b="1" dirty="0" err="1"/>
                        <a:t>năng</a:t>
                      </a:r>
                      <a:endParaRPr sz="1600" dirty="0"/>
                    </a:p>
                  </a:txBody>
                  <a:tcPr marL="55850" marR="55850" marT="55850" marB="55850" anchor="ctr"/>
                </a:tc>
                <a:tc>
                  <a:txBody>
                    <a:bodyPr/>
                    <a:lstStyle/>
                    <a:p>
                      <a:pPr marL="0" marR="0" lvl="0" indent="0" algn="l" rtl="0">
                        <a:spcBef>
                          <a:spcPts val="0"/>
                        </a:spcBef>
                        <a:spcAft>
                          <a:spcPts val="0"/>
                        </a:spcAft>
                        <a:buNone/>
                      </a:pPr>
                      <a:r>
                        <a:rPr lang="vi-VN" sz="1600" dirty="0"/>
                        <a:t>Adapter được dùng để biến đổi một class/ interface sang một dạng khác, giúp các lớp không tương thích hoạt động cùng nhau mà bình thường là không thể</a:t>
                      </a:r>
                      <a:endParaRPr dirty="0"/>
                    </a:p>
                  </a:txBody>
                  <a:tcPr marL="55850" marR="55850" marT="55850" marB="55850" anchor="ctr"/>
                </a:tc>
                <a:tc>
                  <a:txBody>
                    <a:bodyPr/>
                    <a:lstStyle/>
                    <a:p>
                      <a:pPr marL="0" marR="0" lvl="0" indent="0" algn="l" rtl="0">
                        <a:spcBef>
                          <a:spcPts val="0"/>
                        </a:spcBef>
                        <a:spcAft>
                          <a:spcPts val="0"/>
                        </a:spcAft>
                        <a:buNone/>
                      </a:pPr>
                      <a:r>
                        <a:rPr lang="vi-VN" sz="1600" dirty="0"/>
                        <a:t>Bridge được sử dụng để tách thành phần trừu tượng (abstraction) và thành phần thực thi (implementation) riêng biệt.</a:t>
                      </a:r>
                      <a:r>
                        <a:rPr lang="en-US" sz="1600" dirty="0"/>
                        <a:t>.</a:t>
                      </a:r>
                      <a:endParaRPr dirty="0"/>
                    </a:p>
                  </a:txBody>
                  <a:tcPr marL="55850" marR="55850" marT="55850" marB="55850" anchor="ctr"/>
                </a:tc>
                <a:extLst>
                  <a:ext uri="{0D108BD9-81ED-4DB2-BD59-A6C34878D82A}">
                    <a16:rowId xmlns:a16="http://schemas.microsoft.com/office/drawing/2014/main" val="10002"/>
                  </a:ext>
                </a:extLst>
              </a:tr>
              <a:tr h="1439600">
                <a:tc>
                  <a:txBody>
                    <a:bodyPr/>
                    <a:lstStyle/>
                    <a:p>
                      <a:pPr marL="0" marR="0" lvl="0" indent="0" algn="l" rtl="0">
                        <a:spcBef>
                          <a:spcPts val="0"/>
                        </a:spcBef>
                        <a:spcAft>
                          <a:spcPts val="0"/>
                        </a:spcAft>
                        <a:buNone/>
                      </a:pPr>
                      <a:r>
                        <a:rPr lang="en-US" sz="1600" b="1" dirty="0" err="1"/>
                        <a:t>Thời</a:t>
                      </a:r>
                      <a:r>
                        <a:rPr lang="en-US" sz="1600" b="1" dirty="0"/>
                        <a:t> </a:t>
                      </a:r>
                      <a:r>
                        <a:rPr lang="en-US" sz="1600" b="1" dirty="0" err="1"/>
                        <a:t>điểm</a:t>
                      </a:r>
                      <a:r>
                        <a:rPr lang="en-US" sz="1600" b="1" dirty="0"/>
                        <a:t> </a:t>
                      </a:r>
                      <a:r>
                        <a:rPr lang="en-US" sz="1600" b="1" dirty="0" err="1"/>
                        <a:t>triển</a:t>
                      </a:r>
                      <a:r>
                        <a:rPr lang="en-US" sz="1600" b="1" dirty="0"/>
                        <a:t> </a:t>
                      </a:r>
                      <a:r>
                        <a:rPr lang="en-US" sz="1600" b="1" dirty="0" err="1"/>
                        <a:t>khai</a:t>
                      </a:r>
                      <a:endParaRPr sz="1600" dirty="0"/>
                    </a:p>
                  </a:txBody>
                  <a:tcPr marL="55850" marR="55850" marT="55850" marB="55850" anchor="ctr"/>
                </a:tc>
                <a:tc>
                  <a:txBody>
                    <a:bodyPr/>
                    <a:lstStyle/>
                    <a:p>
                      <a:pPr marL="0" marR="0" lvl="0" indent="0" algn="l" rtl="0">
                        <a:spcBef>
                          <a:spcPts val="0"/>
                        </a:spcBef>
                        <a:spcAft>
                          <a:spcPts val="0"/>
                        </a:spcAft>
                        <a:buNone/>
                      </a:pPr>
                      <a:r>
                        <a:rPr lang="vi-VN" sz="1600" dirty="0"/>
                        <a:t>Adapter thường được sử dụng với một </a:t>
                      </a:r>
                      <a:r>
                        <a:rPr lang="en-US" sz="1600" dirty="0" err="1"/>
                        <a:t>hệ</a:t>
                      </a:r>
                      <a:r>
                        <a:rPr lang="en-US" sz="1600" dirty="0"/>
                        <a:t> </a:t>
                      </a:r>
                      <a:r>
                        <a:rPr lang="en-US" sz="1600" dirty="0" err="1"/>
                        <a:t>thống</a:t>
                      </a:r>
                      <a:r>
                        <a:rPr lang="vi-VN" sz="1600" dirty="0"/>
                        <a:t> có </a:t>
                      </a:r>
                      <a:r>
                        <a:rPr lang="en-US" sz="1600" dirty="0" err="1"/>
                        <a:t>sẵn</a:t>
                      </a:r>
                      <a:r>
                        <a:rPr lang="en-US" sz="1600" dirty="0"/>
                        <a:t> </a:t>
                      </a:r>
                      <a:r>
                        <a:rPr lang="vi-VN" sz="1600" dirty="0"/>
                        <a:t>để làm cho một số lớp không tương thích khác hoạt động </a:t>
                      </a:r>
                      <a:r>
                        <a:rPr lang="en-US" sz="1600" dirty="0" err="1"/>
                        <a:t>được</a:t>
                      </a:r>
                      <a:r>
                        <a:rPr lang="en-US" sz="1600" dirty="0"/>
                        <a:t> </a:t>
                      </a:r>
                      <a:r>
                        <a:rPr lang="vi-VN" sz="1600" dirty="0"/>
                        <a:t>với nhau.</a:t>
                      </a:r>
                      <a:endParaRPr dirty="0"/>
                    </a:p>
                  </a:txBody>
                  <a:tcPr marL="55850" marR="55850" marT="55850" marB="55850" anchor="ctr"/>
                </a:tc>
                <a:tc>
                  <a:txBody>
                    <a:bodyPr/>
                    <a:lstStyle/>
                    <a:p>
                      <a:pPr marL="0" marR="0" lvl="0" indent="0" algn="l" rtl="0">
                        <a:spcBef>
                          <a:spcPts val="0"/>
                        </a:spcBef>
                        <a:spcAft>
                          <a:spcPts val="0"/>
                        </a:spcAft>
                        <a:buNone/>
                      </a:pPr>
                      <a:r>
                        <a:rPr lang="vi-VN" sz="1600" dirty="0"/>
                        <a:t>Bridge nên được thiết kế trước khi phát triển hệ thống để Abstraction và Implementation có thể thực hiện một cách độc lập.</a:t>
                      </a:r>
                      <a:r>
                        <a:rPr lang="en-US" sz="1600" dirty="0"/>
                        <a:t>.</a:t>
                      </a:r>
                      <a:endParaRPr dirty="0"/>
                    </a:p>
                  </a:txBody>
                  <a:tcPr marL="55850" marR="55850" marT="55850" marB="5585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457200" y="181895"/>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latin typeface="Arial"/>
                <a:ea typeface="Arial"/>
                <a:cs typeface="Arial"/>
                <a:sym typeface="Arial"/>
              </a:rPr>
              <a:t>6. Liên </a:t>
            </a:r>
            <a:r>
              <a:rPr lang="en-US" sz="3500" b="1" dirty="0" err="1">
                <a:solidFill>
                  <a:schemeClr val="lt1"/>
                </a:solidFill>
                <a:latin typeface="Arial"/>
                <a:ea typeface="Arial"/>
                <a:cs typeface="Arial"/>
                <a:sym typeface="Arial"/>
              </a:rPr>
              <a:t>quan</a:t>
            </a:r>
            <a:r>
              <a:rPr lang="en-US" sz="3500" b="1" dirty="0">
                <a:solidFill>
                  <a:schemeClr val="lt1"/>
                </a:solidFill>
                <a:latin typeface="Arial"/>
                <a:ea typeface="Arial"/>
                <a:cs typeface="Arial"/>
                <a:sym typeface="Arial"/>
              </a:rPr>
              <a:t> </a:t>
            </a:r>
            <a:r>
              <a:rPr lang="en-US" sz="3500" b="1" dirty="0" err="1">
                <a:solidFill>
                  <a:schemeClr val="lt1"/>
                </a:solidFill>
                <a:latin typeface="Arial"/>
                <a:ea typeface="Arial"/>
                <a:cs typeface="Arial"/>
                <a:sym typeface="Arial"/>
              </a:rPr>
              <a:t>đến</a:t>
            </a:r>
            <a:r>
              <a:rPr lang="en-US" sz="3500" b="1" dirty="0">
                <a:solidFill>
                  <a:schemeClr val="lt1"/>
                </a:solidFill>
                <a:latin typeface="Arial"/>
                <a:ea typeface="Arial"/>
                <a:cs typeface="Arial"/>
                <a:sym typeface="Arial"/>
              </a:rPr>
              <a:t> </a:t>
            </a:r>
            <a:r>
              <a:rPr lang="en-US" sz="3500" b="1" dirty="0" err="1">
                <a:solidFill>
                  <a:schemeClr val="lt1"/>
                </a:solidFill>
                <a:latin typeface="Arial"/>
                <a:ea typeface="Arial"/>
                <a:cs typeface="Arial"/>
                <a:sym typeface="Arial"/>
              </a:rPr>
              <a:t>các</a:t>
            </a:r>
            <a:r>
              <a:rPr lang="en-US" sz="3500" b="1" dirty="0">
                <a:solidFill>
                  <a:schemeClr val="lt1"/>
                </a:solidFill>
                <a:latin typeface="Arial"/>
                <a:ea typeface="Arial"/>
                <a:cs typeface="Arial"/>
                <a:sym typeface="Arial"/>
              </a:rPr>
              <a:t> </a:t>
            </a:r>
            <a:r>
              <a:rPr lang="en-US" sz="3500" b="1" dirty="0" err="1">
                <a:solidFill>
                  <a:schemeClr val="lt1"/>
                </a:solidFill>
                <a:latin typeface="Arial"/>
                <a:ea typeface="Arial"/>
                <a:cs typeface="Arial"/>
                <a:sym typeface="Arial"/>
              </a:rPr>
              <a:t>mẫu</a:t>
            </a:r>
            <a:r>
              <a:rPr lang="en-US" sz="3500" b="1" dirty="0">
                <a:solidFill>
                  <a:schemeClr val="lt1"/>
                </a:solidFill>
                <a:latin typeface="Arial"/>
                <a:ea typeface="Arial"/>
                <a:cs typeface="Arial"/>
                <a:sym typeface="Arial"/>
              </a:rPr>
              <a:t> </a:t>
            </a:r>
            <a:r>
              <a:rPr lang="en-US" sz="3500" b="1" dirty="0" err="1">
                <a:solidFill>
                  <a:schemeClr val="lt1"/>
                </a:solidFill>
                <a:latin typeface="Arial"/>
                <a:ea typeface="Arial"/>
                <a:cs typeface="Arial"/>
                <a:sym typeface="Arial"/>
              </a:rPr>
              <a:t>khác</a:t>
            </a:r>
            <a:endParaRPr sz="3500" b="1" dirty="0">
              <a:solidFill>
                <a:schemeClr val="lt1"/>
              </a:solidFill>
            </a:endParaRPr>
          </a:p>
        </p:txBody>
      </p:sp>
      <p:sp>
        <p:nvSpPr>
          <p:cNvPr id="224" name="Google Shape;224;p15"/>
          <p:cNvSpPr txBox="1">
            <a:spLocks noGrp="1"/>
          </p:cNvSpPr>
          <p:nvPr>
            <p:ph type="body" idx="1"/>
          </p:nvPr>
        </p:nvSpPr>
        <p:spPr>
          <a:xfrm>
            <a:off x="457200" y="1220991"/>
            <a:ext cx="8458200" cy="792163"/>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1B1B1B"/>
              </a:buClr>
              <a:buSzPct val="100000"/>
            </a:pPr>
            <a:r>
              <a:rPr lang="vi-VN" sz="2300" b="1" dirty="0">
                <a:solidFill>
                  <a:srgbClr val="1B1B1B"/>
                </a:solidFill>
                <a:latin typeface="Open Sans"/>
                <a:ea typeface="Open Sans"/>
                <a:cs typeface="Open Sans"/>
                <a:sym typeface="Open Sans"/>
              </a:rPr>
              <a:t>Abstract Factory: </a:t>
            </a:r>
            <a:r>
              <a:rPr lang="vi-VN" sz="2300" b="0" dirty="0">
                <a:solidFill>
                  <a:srgbClr val="1B1B1B"/>
                </a:solidFill>
                <a:latin typeface="Open Sans"/>
                <a:ea typeface="Open Sans"/>
                <a:cs typeface="Open Sans"/>
                <a:sym typeface="Open Sans"/>
              </a:rPr>
              <a:t>có thể sử dụng cùng với Bridge. Việc ghép nối này rất hữu ích khi một số trừu tượng được xác định bởi Bridge chỉ có thể hoạt động với các triển khai cụ thể. Trong trường hợp này, Abstract Factory có thể đóng gói các quan hệ này và ẩn sự phức tạp khỏi Client.</a:t>
            </a:r>
            <a:endParaRPr lang="en-US" sz="2300" b="0" dirty="0">
              <a:solidFill>
                <a:srgbClr val="1B1B1B"/>
              </a:solidFill>
              <a:latin typeface="Open Sans"/>
              <a:ea typeface="Open Sans"/>
              <a:cs typeface="Open Sans"/>
              <a:sym typeface="Open Sans"/>
            </a:endParaRPr>
          </a:p>
          <a:p>
            <a:pPr marL="342900" lvl="0" indent="-342900" algn="l" rtl="0">
              <a:spcBef>
                <a:spcPts val="0"/>
              </a:spcBef>
              <a:spcAft>
                <a:spcPts val="0"/>
              </a:spcAft>
              <a:buClr>
                <a:srgbClr val="1B1B1B"/>
              </a:buClr>
              <a:buSzPts val="1800"/>
              <a:buFont typeface="Arial"/>
              <a:buChar char="•"/>
            </a:pPr>
            <a:endParaRPr lang="vi-VN" sz="2300" b="0" dirty="0">
              <a:solidFill>
                <a:srgbClr val="1B1B1B"/>
              </a:solidFill>
              <a:latin typeface="Open Sans"/>
              <a:ea typeface="Open Sans"/>
              <a:cs typeface="Open Sans"/>
              <a:sym typeface="Open Sans"/>
            </a:endParaRPr>
          </a:p>
          <a:p>
            <a:pPr marL="342900" lvl="0" indent="-342900" algn="l" rtl="0">
              <a:spcBef>
                <a:spcPts val="0"/>
              </a:spcBef>
              <a:spcAft>
                <a:spcPts val="0"/>
              </a:spcAft>
              <a:buClr>
                <a:srgbClr val="1B1B1B"/>
              </a:buClr>
              <a:buSzPct val="100000"/>
              <a:buFont typeface="Arial"/>
              <a:buChar char="•"/>
            </a:pPr>
            <a:r>
              <a:rPr lang="vi-VN" sz="2300" b="1" dirty="0">
                <a:solidFill>
                  <a:srgbClr val="1B1B1B"/>
                </a:solidFill>
                <a:latin typeface="Open Sans"/>
                <a:ea typeface="Open Sans"/>
                <a:cs typeface="Open Sans"/>
                <a:sym typeface="Open Sans"/>
              </a:rPr>
              <a:t>Builder: </a:t>
            </a:r>
            <a:r>
              <a:rPr lang="vi-VN" sz="2300" b="0" dirty="0">
                <a:solidFill>
                  <a:srgbClr val="1B1B1B"/>
                </a:solidFill>
                <a:latin typeface="Open Sans"/>
                <a:ea typeface="Open Sans"/>
                <a:cs typeface="Open Sans"/>
                <a:sym typeface="Open Sans"/>
              </a:rPr>
              <a:t>có thể kết hợp với Bridge. Director class có thể giữ vai trò là Abstraction, trong khi các Builder class khác giữ vai trò Implementation</a:t>
            </a:r>
            <a:endParaRPr sz="23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8"/>
          <p:cNvSpPr txBox="1"/>
          <p:nvPr/>
        </p:nvSpPr>
        <p:spPr>
          <a:xfrm>
            <a:off x="457200" y="2590800"/>
            <a:ext cx="86868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700" b="1">
                <a:solidFill>
                  <a:schemeClr val="lt1"/>
                </a:solidFill>
                <a:latin typeface="Arial"/>
                <a:ea typeface="Arial"/>
                <a:cs typeface="Arial"/>
                <a:sym typeface="Arial"/>
              </a:rPr>
              <a:t>THANKS YOU</a:t>
            </a:r>
            <a:endParaRPr/>
          </a:p>
          <a:p>
            <a:pPr marL="0" marR="0" lvl="0" indent="0" algn="ctr" rtl="0">
              <a:spcBef>
                <a:spcPts val="0"/>
              </a:spcBef>
              <a:spcAft>
                <a:spcPts val="0"/>
              </a:spcAft>
              <a:buNone/>
            </a:pPr>
            <a:r>
              <a:rPr lang="en-US" sz="4700" b="1">
                <a:solidFill>
                  <a:schemeClr val="lt1"/>
                </a:solidFill>
                <a:latin typeface="Arial"/>
                <a:ea typeface="Arial"/>
                <a:cs typeface="Arial"/>
                <a:sym typeface="Arial"/>
              </a:rPr>
              <a:t>FOR YOUR ATTENTION</a:t>
            </a:r>
            <a:endParaRPr sz="4700" b="1">
              <a:solidFill>
                <a:schemeClr val="lt1"/>
              </a:solidFill>
              <a:latin typeface="Arial"/>
              <a:ea typeface="Arial"/>
              <a:cs typeface="Arial"/>
              <a:sym typeface="Arial"/>
            </a:endParaRPr>
          </a:p>
        </p:txBody>
      </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lt1"/>
                </a:solidFill>
              </a:rPr>
              <a:t>Nội dung</a:t>
            </a:r>
            <a:endParaRPr/>
          </a:p>
        </p:txBody>
      </p:sp>
      <p:sp>
        <p:nvSpPr>
          <p:cNvPr id="137" name="Google Shape;137;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Phân</a:t>
            </a:r>
            <a:r>
              <a:rPr lang="en-US" sz="2000" dirty="0">
                <a:latin typeface="Arial"/>
                <a:ea typeface="Arial"/>
                <a:cs typeface="Arial"/>
                <a:sym typeface="Arial"/>
              </a:rPr>
              <a:t>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r>
              <a:rPr lang="en-US" sz="2400" dirty="0">
                <a:latin typeface="Arial"/>
                <a:ea typeface="Arial"/>
                <a:cs typeface="Arial"/>
                <a:sym typeface="Arial"/>
              </a:rPr>
              <a:t> +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r>
              <a:rPr lang="en-US" sz="2400" dirty="0">
                <a:latin typeface="Arial"/>
                <a:ea typeface="Arial"/>
                <a:cs typeface="Arial"/>
                <a:sym typeface="Arial"/>
              </a:rPr>
              <a:t> </a:t>
            </a:r>
            <a:r>
              <a:rPr lang="en-US" sz="2400" dirty="0" err="1">
                <a:latin typeface="Arial"/>
                <a:ea typeface="Arial"/>
                <a:cs typeface="Arial"/>
                <a:sym typeface="Arial"/>
              </a:rPr>
              <a:t>cho</a:t>
            </a:r>
            <a:r>
              <a:rPr lang="en-US" sz="2400" dirty="0">
                <a:latin typeface="Arial"/>
                <a:ea typeface="Arial"/>
                <a:cs typeface="Arial"/>
                <a:sym typeface="Arial"/>
              </a:rPr>
              <a:t>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trên</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r>
              <a:rPr lang="en-US" sz="2400" dirty="0">
                <a:latin typeface="Arial"/>
                <a:ea typeface="Arial"/>
                <a:cs typeface="Arial"/>
                <a:sym typeface="Arial"/>
              </a:rPr>
              <a:t> &amp; </a:t>
            </a:r>
            <a:r>
              <a:rPr lang="en-US" sz="2400" dirty="0" err="1">
                <a:latin typeface="Arial"/>
                <a:ea typeface="Arial"/>
                <a:cs typeface="Arial"/>
                <a:sym typeface="Arial"/>
              </a:rPr>
              <a:t>Nhược</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a:latin typeface="Arial"/>
                <a:ea typeface="Arial"/>
                <a:cs typeface="Arial"/>
                <a:sym typeface="Arial"/>
              </a:rPr>
              <a:t>Liên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10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10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10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10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1000"/>
                                        <p:tgtEl>
                                          <p:spTgt spid="1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Effect transition="in" filter="fade">
                                      <p:cBhvr>
                                        <p:cTn id="32" dur="1000"/>
                                        <p:tgtEl>
                                          <p:spTgt spid="1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xEl>
                                              <p:pRg st="6" end="6"/>
                                            </p:txEl>
                                          </p:spTgt>
                                        </p:tgtEl>
                                        <p:attrNameLst>
                                          <p:attrName>style.visibility</p:attrName>
                                        </p:attrNameLst>
                                      </p:cBhvr>
                                      <p:to>
                                        <p:strVal val="visible"/>
                                      </p:to>
                                    </p:set>
                                    <p:animEffect transition="in" filter="fade">
                                      <p:cBhvr>
                                        <p:cTn id="37" dur="1000"/>
                                        <p:tgtEl>
                                          <p:spTgt spid="1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7">
                                            <p:txEl>
                                              <p:pRg st="7" end="7"/>
                                            </p:txEl>
                                          </p:spTgt>
                                        </p:tgtEl>
                                        <p:attrNameLst>
                                          <p:attrName>style.visibility</p:attrName>
                                        </p:attrNameLst>
                                      </p:cBhvr>
                                      <p:to>
                                        <p:strVal val="visible"/>
                                      </p:to>
                                    </p:set>
                                    <p:animEffect transition="in" filter="fade">
                                      <p:cBhvr>
                                        <p:cTn id="42" dur="1000"/>
                                        <p:tgtEl>
                                          <p:spTgt spid="1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7">
                                            <p:txEl>
                                              <p:pRg st="8" end="8"/>
                                            </p:txEl>
                                          </p:spTgt>
                                        </p:tgtEl>
                                        <p:attrNameLst>
                                          <p:attrName>style.visibility</p:attrName>
                                        </p:attrNameLst>
                                      </p:cBhvr>
                                      <p:to>
                                        <p:strVal val="visible"/>
                                      </p:to>
                                    </p:set>
                                    <p:animEffect transition="in" filter="fade">
                                      <p:cBhvr>
                                        <p:cTn id="47" dur="1000"/>
                                        <p:tgtEl>
                                          <p:spTgt spid="1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1. </a:t>
            </a:r>
            <a:r>
              <a:rPr lang="en-US" sz="3500" b="1" dirty="0" err="1">
                <a:solidFill>
                  <a:schemeClr val="lt1"/>
                </a:solidFill>
              </a:rPr>
              <a:t>Tổng</a:t>
            </a:r>
            <a:r>
              <a:rPr lang="en-US" sz="3500" b="1" dirty="0">
                <a:solidFill>
                  <a:schemeClr val="lt1"/>
                </a:solidFill>
              </a:rPr>
              <a:t> </a:t>
            </a:r>
            <a:r>
              <a:rPr lang="en-US" sz="3500" b="1" dirty="0" err="1">
                <a:solidFill>
                  <a:schemeClr val="lt1"/>
                </a:solidFill>
              </a:rPr>
              <a:t>quan</a:t>
            </a:r>
            <a:endParaRPr sz="3500" b="1" dirty="0">
              <a:solidFill>
                <a:schemeClr val="lt1"/>
              </a:solidFill>
            </a:endParaRPr>
          </a:p>
        </p:txBody>
      </p:sp>
      <p:sp>
        <p:nvSpPr>
          <p:cNvPr id="143" name="Google Shape;143;p3"/>
          <p:cNvSpPr txBox="1">
            <a:spLocks noGrp="1"/>
          </p:cNvSpPr>
          <p:nvPr>
            <p:ph type="body" idx="2"/>
          </p:nvPr>
        </p:nvSpPr>
        <p:spPr>
          <a:xfrm>
            <a:off x="342900" y="1140542"/>
            <a:ext cx="8458200" cy="525780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Wingdings" panose="05000000000000000000" pitchFamily="2" charset="2"/>
              <a:buChar char="v"/>
            </a:pPr>
            <a:r>
              <a:rPr lang="en-US" sz="2300" b="1" dirty="0" err="1"/>
              <a:t>Mô</a:t>
            </a:r>
            <a:r>
              <a:rPr lang="en-US" sz="2300" b="1" dirty="0"/>
              <a:t> </a:t>
            </a:r>
            <a:r>
              <a:rPr lang="en-US" sz="2300" b="1" dirty="0" err="1"/>
              <a:t>tả</a:t>
            </a:r>
            <a:r>
              <a:rPr lang="en-US" sz="2300" b="1" dirty="0"/>
              <a:t>:</a:t>
            </a:r>
          </a:p>
          <a:p>
            <a:pPr marL="342900" indent="-342900">
              <a:lnSpc>
                <a:spcPct val="90000"/>
              </a:lnSpc>
              <a:spcBef>
                <a:spcPts val="0"/>
              </a:spcBef>
              <a:buSzPts val="2400"/>
            </a:pPr>
            <a:r>
              <a:rPr lang="en-US" sz="2300" dirty="0"/>
              <a:t>Bridge </a:t>
            </a:r>
            <a:r>
              <a:rPr lang="vi-VN" sz="2300" dirty="0"/>
              <a:t>là một mẫu thiết kế cho phép tách một lớp </a:t>
            </a:r>
            <a:r>
              <a:rPr lang="en-US" sz="2300" dirty="0" err="1"/>
              <a:t>lớn</a:t>
            </a:r>
            <a:r>
              <a:rPr lang="en-US" sz="2300" dirty="0"/>
              <a:t> </a:t>
            </a:r>
            <a:r>
              <a:rPr lang="vi-VN" sz="2300" dirty="0"/>
              <a:t>hoặc một tập hợp lớp có quan hệ gần gũi với nhau thành hai hệ thống phân cấp lớp riêng biệt là - abstraction(trừu tượng) và implementation(triển khai) </a:t>
            </a:r>
            <a:endParaRPr lang="en-US" sz="2300" dirty="0"/>
          </a:p>
          <a:p>
            <a:pPr marL="342900" indent="-342900">
              <a:lnSpc>
                <a:spcPct val="90000"/>
              </a:lnSpc>
              <a:spcBef>
                <a:spcPts val="0"/>
              </a:spcBef>
              <a:buSzPts val="2400"/>
            </a:pPr>
            <a:r>
              <a:rPr lang="en-US" sz="2300" dirty="0" err="1"/>
              <a:t>Điều</a:t>
            </a:r>
            <a:r>
              <a:rPr lang="en-US" sz="2300" dirty="0"/>
              <a:t> </a:t>
            </a:r>
            <a:r>
              <a:rPr lang="en-US" sz="2300" dirty="0" err="1"/>
              <a:t>này</a:t>
            </a:r>
            <a:r>
              <a:rPr lang="en-US" sz="2300" dirty="0"/>
              <a:t> </a:t>
            </a:r>
            <a:r>
              <a:rPr lang="en-US" sz="2300" dirty="0" err="1"/>
              <a:t>cung</a:t>
            </a:r>
            <a:r>
              <a:rPr lang="en-US" sz="2300" dirty="0"/>
              <a:t> </a:t>
            </a:r>
            <a:r>
              <a:rPr lang="en-US" sz="2300" dirty="0" err="1"/>
              <a:t>cấp</a:t>
            </a:r>
            <a:r>
              <a:rPr lang="en-US" sz="2300" dirty="0"/>
              <a:t> </a:t>
            </a:r>
            <a:r>
              <a:rPr lang="en-US" sz="2300" dirty="0" err="1"/>
              <a:t>sự</a:t>
            </a:r>
            <a:r>
              <a:rPr lang="en-US" sz="2300" dirty="0"/>
              <a:t> </a:t>
            </a:r>
            <a:r>
              <a:rPr lang="en-US" sz="2300" dirty="0" err="1"/>
              <a:t>linh</a:t>
            </a:r>
            <a:r>
              <a:rPr lang="en-US" sz="2300" dirty="0"/>
              <a:t> </a:t>
            </a:r>
            <a:r>
              <a:rPr lang="en-US" sz="2300" dirty="0" err="1"/>
              <a:t>hoạt</a:t>
            </a:r>
            <a:r>
              <a:rPr lang="en-US" sz="2300" dirty="0"/>
              <a:t> </a:t>
            </a:r>
            <a:r>
              <a:rPr lang="en-US" sz="2300" dirty="0" err="1"/>
              <a:t>cho</a:t>
            </a:r>
            <a:r>
              <a:rPr lang="en-US" sz="2300" dirty="0"/>
              <a:t> </a:t>
            </a:r>
            <a:r>
              <a:rPr lang="en-US" sz="2300" dirty="0" err="1"/>
              <a:t>cả</a:t>
            </a:r>
            <a:r>
              <a:rPr lang="en-US" sz="2300" dirty="0"/>
              <a:t> </a:t>
            </a:r>
            <a:r>
              <a:rPr lang="en-US" sz="2300" dirty="0" err="1"/>
              <a:t>hai</a:t>
            </a:r>
            <a:r>
              <a:rPr lang="en-US" sz="2300" dirty="0"/>
              <a:t> </a:t>
            </a:r>
            <a:r>
              <a:rPr lang="en-US" sz="2300" dirty="0" err="1"/>
              <a:t>thành</a:t>
            </a:r>
            <a:r>
              <a:rPr lang="en-US" sz="2300" dirty="0"/>
              <a:t> </a:t>
            </a:r>
            <a:r>
              <a:rPr lang="en-US" sz="2300" dirty="0" err="1"/>
              <a:t>phần</a:t>
            </a:r>
            <a:r>
              <a:rPr lang="en-US" sz="2300" dirty="0"/>
              <a:t>, </a:t>
            </a:r>
            <a:r>
              <a:rPr lang="en-US" sz="2300" dirty="0" err="1"/>
              <a:t>cho</a:t>
            </a:r>
            <a:r>
              <a:rPr lang="en-US" sz="2300" dirty="0"/>
              <a:t> </a:t>
            </a:r>
            <a:r>
              <a:rPr lang="en-US" sz="2300" dirty="0" err="1"/>
              <a:t>phép</a:t>
            </a:r>
            <a:r>
              <a:rPr lang="en-US" sz="2300" dirty="0"/>
              <a:t> </a:t>
            </a:r>
            <a:r>
              <a:rPr lang="en-US" sz="2300" dirty="0" err="1"/>
              <a:t>chúng</a:t>
            </a:r>
            <a:r>
              <a:rPr lang="en-US" sz="2300" dirty="0"/>
              <a:t> </a:t>
            </a:r>
            <a:r>
              <a:rPr lang="en-US" sz="2300" dirty="0" err="1"/>
              <a:t>thay</a:t>
            </a:r>
            <a:r>
              <a:rPr lang="en-US" sz="2300" dirty="0"/>
              <a:t> </a:t>
            </a:r>
            <a:r>
              <a:rPr lang="en-US" sz="2300" dirty="0" err="1"/>
              <a:t>đổi</a:t>
            </a:r>
            <a:r>
              <a:rPr lang="en-US" sz="2300" dirty="0"/>
              <a:t> </a:t>
            </a:r>
            <a:r>
              <a:rPr lang="en-US" sz="2300" dirty="0" err="1"/>
              <a:t>độc</a:t>
            </a:r>
            <a:r>
              <a:rPr lang="en-US" sz="2300" dirty="0"/>
              <a:t> </a:t>
            </a:r>
            <a:r>
              <a:rPr lang="en-US" sz="2300" dirty="0" err="1"/>
              <a:t>lập</a:t>
            </a:r>
            <a:r>
              <a:rPr lang="en-US" sz="2300" dirty="0"/>
              <a:t>.</a:t>
            </a:r>
          </a:p>
          <a:p>
            <a:pPr marL="342900" indent="-342900">
              <a:lnSpc>
                <a:spcPct val="90000"/>
              </a:lnSpc>
              <a:spcBef>
                <a:spcPts val="0"/>
              </a:spcBef>
              <a:buSzPts val="2400"/>
            </a:pPr>
            <a:endParaRPr lang="en-US" sz="2300" dirty="0"/>
          </a:p>
          <a:p>
            <a:pPr marL="342900" indent="-342900">
              <a:lnSpc>
                <a:spcPct val="90000"/>
              </a:lnSpc>
              <a:spcBef>
                <a:spcPts val="0"/>
              </a:spcBef>
              <a:buSzPts val="2400"/>
            </a:pPr>
            <a:r>
              <a:rPr lang="en-US" sz="2300" b="1" dirty="0" err="1"/>
              <a:t>Phân</a:t>
            </a:r>
            <a:r>
              <a:rPr lang="en-US" sz="2300" b="1" dirty="0"/>
              <a:t> </a:t>
            </a:r>
            <a:r>
              <a:rPr lang="en-US" sz="2300" b="1" dirty="0" err="1"/>
              <a:t>loại</a:t>
            </a:r>
            <a:r>
              <a:rPr lang="en-US" sz="2300" b="1" dirty="0"/>
              <a:t>: </a:t>
            </a:r>
            <a:r>
              <a:rPr lang="en-US" sz="2300" dirty="0"/>
              <a:t>Decorator Pattern </a:t>
            </a:r>
            <a:r>
              <a:rPr lang="en-US" sz="2300" dirty="0" err="1"/>
              <a:t>thuộc</a:t>
            </a:r>
            <a:r>
              <a:rPr lang="en-US" sz="2300" dirty="0"/>
              <a:t> </a:t>
            </a:r>
            <a:r>
              <a:rPr lang="en-US" sz="2300" b="1" dirty="0"/>
              <a:t>Structural pattern</a:t>
            </a:r>
          </a:p>
        </p:txBody>
      </p:sp>
      <p:pic>
        <p:nvPicPr>
          <p:cNvPr id="4" name="Picture 3">
            <a:extLst>
              <a:ext uri="{FF2B5EF4-FFF2-40B4-BE49-F238E27FC236}">
                <a16:creationId xmlns:a16="http://schemas.microsoft.com/office/drawing/2014/main" id="{64223DD0-63B9-D0E8-ED73-799824334FE5}"/>
              </a:ext>
            </a:extLst>
          </p:cNvPr>
          <p:cNvPicPr>
            <a:picLocks noChangeAspect="1"/>
          </p:cNvPicPr>
          <p:nvPr/>
        </p:nvPicPr>
        <p:blipFill>
          <a:blip r:embed="rId3"/>
          <a:stretch>
            <a:fillRect/>
          </a:stretch>
        </p:blipFill>
        <p:spPr>
          <a:xfrm>
            <a:off x="5029981" y="4194769"/>
            <a:ext cx="4114019" cy="26632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2. </a:t>
            </a:r>
            <a:r>
              <a:rPr lang="en-US" sz="3500" b="1" dirty="0" err="1">
                <a:solidFill>
                  <a:schemeClr val="lt1"/>
                </a:solidFill>
              </a:rPr>
              <a:t>Ngữ</a:t>
            </a:r>
            <a:r>
              <a:rPr lang="en-US" sz="3500" b="1" dirty="0">
                <a:solidFill>
                  <a:schemeClr val="lt1"/>
                </a:solidFill>
              </a:rPr>
              <a:t> </a:t>
            </a:r>
            <a:r>
              <a:rPr lang="en-US" sz="3500" b="1" dirty="0" err="1">
                <a:solidFill>
                  <a:schemeClr val="lt1"/>
                </a:solidFill>
              </a:rPr>
              <a:t>cảnh</a:t>
            </a:r>
            <a:r>
              <a:rPr lang="en-US" sz="3500" b="1" dirty="0">
                <a:solidFill>
                  <a:schemeClr val="lt1"/>
                </a:solidFill>
              </a:rPr>
              <a:t>/</a:t>
            </a:r>
            <a:r>
              <a:rPr lang="en-US" sz="3500" b="1" dirty="0" err="1">
                <a:solidFill>
                  <a:schemeClr val="lt1"/>
                </a:solidFill>
              </a:rPr>
              <a:t>trường</a:t>
            </a:r>
            <a:r>
              <a:rPr lang="en-US" sz="3500" b="1" dirty="0">
                <a:solidFill>
                  <a:schemeClr val="lt1"/>
                </a:solidFill>
              </a:rPr>
              <a:t> </a:t>
            </a:r>
            <a:r>
              <a:rPr lang="en-US" sz="3500" b="1" dirty="0" err="1">
                <a:solidFill>
                  <a:schemeClr val="lt1"/>
                </a:solidFill>
              </a:rPr>
              <a:t>hợp</a:t>
            </a:r>
            <a:r>
              <a:rPr lang="en-US" sz="3500" b="1" dirty="0">
                <a:solidFill>
                  <a:schemeClr val="lt1"/>
                </a:solidFill>
              </a:rPr>
              <a:t> </a:t>
            </a:r>
            <a:r>
              <a:rPr lang="en-US" sz="3500" b="1" dirty="0" err="1">
                <a:solidFill>
                  <a:schemeClr val="lt1"/>
                </a:solidFill>
              </a:rPr>
              <a:t>sử</a:t>
            </a:r>
            <a:r>
              <a:rPr lang="en-US" sz="3500" b="1" dirty="0">
                <a:solidFill>
                  <a:schemeClr val="lt1"/>
                </a:solidFill>
              </a:rPr>
              <a:t> </a:t>
            </a:r>
            <a:r>
              <a:rPr lang="en-US" sz="3500" b="1" dirty="0" err="1">
                <a:solidFill>
                  <a:schemeClr val="lt1"/>
                </a:solidFill>
              </a:rPr>
              <a:t>dụng</a:t>
            </a:r>
            <a:endParaRPr sz="3500" b="1" dirty="0">
              <a:solidFill>
                <a:schemeClr val="lt1"/>
              </a:solidFill>
            </a:endParaRPr>
          </a:p>
        </p:txBody>
      </p:sp>
      <p:pic>
        <p:nvPicPr>
          <p:cNvPr id="22" name="Picture 21">
            <a:extLst>
              <a:ext uri="{FF2B5EF4-FFF2-40B4-BE49-F238E27FC236}">
                <a16:creationId xmlns:a16="http://schemas.microsoft.com/office/drawing/2014/main" id="{9A3E897D-6382-1EF6-712D-FB1C64528D54}"/>
              </a:ext>
            </a:extLst>
          </p:cNvPr>
          <p:cNvPicPr>
            <a:picLocks noChangeAspect="1"/>
          </p:cNvPicPr>
          <p:nvPr/>
        </p:nvPicPr>
        <p:blipFill>
          <a:blip r:embed="rId3"/>
          <a:stretch>
            <a:fillRect/>
          </a:stretch>
        </p:blipFill>
        <p:spPr>
          <a:xfrm>
            <a:off x="2080865" y="1354892"/>
            <a:ext cx="4982270" cy="1133633"/>
          </a:xfrm>
          <a:prstGeom prst="rect">
            <a:avLst/>
          </a:prstGeom>
          <a:ln>
            <a:solidFill>
              <a:schemeClr val="tx1"/>
            </a:solidFill>
          </a:ln>
        </p:spPr>
      </p:pic>
      <p:pic>
        <p:nvPicPr>
          <p:cNvPr id="24" name="Picture 23">
            <a:extLst>
              <a:ext uri="{FF2B5EF4-FFF2-40B4-BE49-F238E27FC236}">
                <a16:creationId xmlns:a16="http://schemas.microsoft.com/office/drawing/2014/main" id="{1057B014-16EF-E810-C967-04019183D9F9}"/>
              </a:ext>
            </a:extLst>
          </p:cNvPr>
          <p:cNvPicPr>
            <a:picLocks noChangeAspect="1"/>
          </p:cNvPicPr>
          <p:nvPr/>
        </p:nvPicPr>
        <p:blipFill>
          <a:blip r:embed="rId4"/>
          <a:stretch>
            <a:fillRect/>
          </a:stretch>
        </p:blipFill>
        <p:spPr>
          <a:xfrm>
            <a:off x="4572000" y="3256699"/>
            <a:ext cx="4572000" cy="2467318"/>
          </a:xfrm>
          <a:prstGeom prst="rect">
            <a:avLst/>
          </a:prstGeom>
          <a:ln>
            <a:solidFill>
              <a:schemeClr val="tx1"/>
            </a:solidFill>
          </a:ln>
        </p:spPr>
      </p:pic>
      <p:pic>
        <p:nvPicPr>
          <p:cNvPr id="26" name="Picture 25">
            <a:extLst>
              <a:ext uri="{FF2B5EF4-FFF2-40B4-BE49-F238E27FC236}">
                <a16:creationId xmlns:a16="http://schemas.microsoft.com/office/drawing/2014/main" id="{28BE08EF-AF9E-FE5E-D1C7-732426CBF066}"/>
              </a:ext>
            </a:extLst>
          </p:cNvPr>
          <p:cNvPicPr>
            <a:picLocks noChangeAspect="1"/>
          </p:cNvPicPr>
          <p:nvPr/>
        </p:nvPicPr>
        <p:blipFill>
          <a:blip r:embed="rId5"/>
          <a:stretch>
            <a:fillRect/>
          </a:stretch>
        </p:blipFill>
        <p:spPr>
          <a:xfrm>
            <a:off x="0" y="3256699"/>
            <a:ext cx="4572000" cy="2467319"/>
          </a:xfrm>
          <a:prstGeom prst="rect">
            <a:avLst/>
          </a:prstGeom>
          <a:ln>
            <a:solidFill>
              <a:schemeClr val="tx1"/>
            </a:solidFill>
          </a:ln>
        </p:spPr>
      </p:pic>
      <p:grpSp>
        <p:nvGrpSpPr>
          <p:cNvPr id="17" name="Group 16">
            <a:extLst>
              <a:ext uri="{FF2B5EF4-FFF2-40B4-BE49-F238E27FC236}">
                <a16:creationId xmlns:a16="http://schemas.microsoft.com/office/drawing/2014/main" id="{6A0B8E10-E12A-B464-159E-0C159D00F4AC}"/>
              </a:ext>
            </a:extLst>
          </p:cNvPr>
          <p:cNvGrpSpPr/>
          <p:nvPr/>
        </p:nvGrpSpPr>
        <p:grpSpPr>
          <a:xfrm rot="5400000">
            <a:off x="2268357" y="2639567"/>
            <a:ext cx="952582" cy="466090"/>
            <a:chOff x="4093861" y="5190872"/>
            <a:chExt cx="952582" cy="466090"/>
          </a:xfrm>
        </p:grpSpPr>
        <p:sp>
          <p:nvSpPr>
            <p:cNvPr id="18" name="Arrow: Down 17">
              <a:extLst>
                <a:ext uri="{FF2B5EF4-FFF2-40B4-BE49-F238E27FC236}">
                  <a16:creationId xmlns:a16="http://schemas.microsoft.com/office/drawing/2014/main" id="{503EF927-174F-A644-65DF-936EE7BD3288}"/>
                </a:ext>
              </a:extLst>
            </p:cNvPr>
            <p:cNvSpPr/>
            <p:nvPr/>
          </p:nvSpPr>
          <p:spPr>
            <a:xfrm rot="16200000">
              <a:off x="4388908" y="4999428"/>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Shape 18">
              <a:extLst>
                <a:ext uri="{FF2B5EF4-FFF2-40B4-BE49-F238E27FC236}">
                  <a16:creationId xmlns:a16="http://schemas.microsoft.com/office/drawing/2014/main" id="{73ADF350-1E57-CE83-8BFB-D2DD3AA783D0}"/>
                </a:ext>
              </a:extLst>
            </p:cNvPr>
            <p:cNvSpPr/>
            <p:nvPr/>
          </p:nvSpPr>
          <p:spPr>
            <a:xfrm rot="13733786">
              <a:off x="4215223" y="5282427"/>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CD069FEC-9061-AE10-E374-3EBB365AC388}"/>
              </a:ext>
            </a:extLst>
          </p:cNvPr>
          <p:cNvGrpSpPr/>
          <p:nvPr/>
        </p:nvGrpSpPr>
        <p:grpSpPr>
          <a:xfrm rot="5400000">
            <a:off x="6190232" y="2651387"/>
            <a:ext cx="952581" cy="442451"/>
            <a:chOff x="4093860" y="2478957"/>
            <a:chExt cx="952581" cy="442451"/>
          </a:xfrm>
        </p:grpSpPr>
        <p:sp>
          <p:nvSpPr>
            <p:cNvPr id="15" name="Arrow: Down 14">
              <a:extLst>
                <a:ext uri="{FF2B5EF4-FFF2-40B4-BE49-F238E27FC236}">
                  <a16:creationId xmlns:a16="http://schemas.microsoft.com/office/drawing/2014/main" id="{472FFB1E-BD02-3AA5-29CB-922B7FAB9F77}"/>
                </a:ext>
              </a:extLst>
            </p:cNvPr>
            <p:cNvSpPr/>
            <p:nvPr/>
          </p:nvSpPr>
          <p:spPr>
            <a:xfrm rot="16200000">
              <a:off x="4388907" y="2223893"/>
              <a:ext cx="362487" cy="952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ross 15">
              <a:extLst>
                <a:ext uri="{FF2B5EF4-FFF2-40B4-BE49-F238E27FC236}">
                  <a16:creationId xmlns:a16="http://schemas.microsoft.com/office/drawing/2014/main" id="{2F2DA1E2-5329-45CC-3E52-828F0C5C6466}"/>
                </a:ext>
              </a:extLst>
            </p:cNvPr>
            <p:cNvSpPr/>
            <p:nvPr/>
          </p:nvSpPr>
          <p:spPr>
            <a:xfrm rot="18859182">
              <a:off x="4348925" y="2480727"/>
              <a:ext cx="442451" cy="438912"/>
            </a:xfrm>
            <a:prstGeom prst="plus">
              <a:avLst>
                <a:gd name="adj" fmla="val 39808"/>
              </a:avLst>
            </a:prstGeom>
            <a:solidFill>
              <a:srgbClr val="FF0000"/>
            </a:solidFill>
            <a:ln w="127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00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152400"/>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2. </a:t>
            </a:r>
            <a:r>
              <a:rPr lang="en-US" sz="3900" b="1" dirty="0" err="1">
                <a:solidFill>
                  <a:schemeClr val="lt1"/>
                </a:solidFill>
              </a:rPr>
              <a:t>Ngữ</a:t>
            </a:r>
            <a:r>
              <a:rPr lang="en-US" sz="3900" b="1" dirty="0">
                <a:solidFill>
                  <a:schemeClr val="lt1"/>
                </a:solidFill>
              </a:rPr>
              <a:t> </a:t>
            </a:r>
            <a:r>
              <a:rPr lang="en-US" sz="3900" b="1" dirty="0" err="1">
                <a:solidFill>
                  <a:schemeClr val="lt1"/>
                </a:solidFill>
              </a:rPr>
              <a:t>cảnh</a:t>
            </a:r>
            <a:r>
              <a:rPr lang="en-US" sz="3900" b="1" dirty="0">
                <a:solidFill>
                  <a:schemeClr val="lt1"/>
                </a:solidFill>
              </a:rPr>
              <a:t>/</a:t>
            </a:r>
            <a:r>
              <a:rPr lang="en-US" sz="3900" b="1" dirty="0" err="1">
                <a:solidFill>
                  <a:schemeClr val="lt1"/>
                </a:solidFill>
              </a:rPr>
              <a:t>trường</a:t>
            </a:r>
            <a:r>
              <a:rPr lang="en-US" sz="3900" b="1" dirty="0">
                <a:solidFill>
                  <a:schemeClr val="lt1"/>
                </a:solidFill>
              </a:rPr>
              <a:t> </a:t>
            </a:r>
            <a:r>
              <a:rPr lang="en-US" sz="3900" b="1" dirty="0" err="1">
                <a:solidFill>
                  <a:schemeClr val="lt1"/>
                </a:solidFill>
              </a:rPr>
              <a:t>hợp</a:t>
            </a:r>
            <a:r>
              <a:rPr lang="en-US" sz="3900" b="1" dirty="0">
                <a:solidFill>
                  <a:schemeClr val="lt1"/>
                </a:solidFill>
              </a:rPr>
              <a:t> </a:t>
            </a:r>
            <a:r>
              <a:rPr lang="en-US" sz="3900" b="1" dirty="0" err="1">
                <a:solidFill>
                  <a:schemeClr val="lt1"/>
                </a:solidFill>
              </a:rPr>
              <a:t>sử</a:t>
            </a:r>
            <a:r>
              <a:rPr lang="en-US" sz="3900" b="1" dirty="0">
                <a:solidFill>
                  <a:schemeClr val="lt1"/>
                </a:solidFill>
              </a:rPr>
              <a:t> </a:t>
            </a:r>
            <a:r>
              <a:rPr lang="en-US" sz="3900" b="1" dirty="0" err="1">
                <a:solidFill>
                  <a:schemeClr val="lt1"/>
                </a:solidFill>
              </a:rPr>
              <a:t>dụng</a:t>
            </a:r>
            <a:br>
              <a:rPr lang="en-US"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33400" y="914400"/>
            <a:ext cx="8458200" cy="55257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None/>
            </a:pPr>
            <a:endParaRPr sz="2400" dirty="0"/>
          </a:p>
          <a:p>
            <a:pPr marL="342900" indent="-342900">
              <a:lnSpc>
                <a:spcPct val="90000"/>
              </a:lnSpc>
              <a:spcBef>
                <a:spcPts val="480"/>
              </a:spcBef>
              <a:buSzPts val="2400"/>
            </a:pPr>
            <a:r>
              <a:rPr lang="vi-VN" sz="2300" b="1" dirty="0"/>
              <a:t>Khi có nhiều biến thể hoặc triển khai của một tính năng hoặc giao diện: </a:t>
            </a:r>
            <a:r>
              <a:rPr lang="vi-VN" sz="2300" dirty="0"/>
              <a:t>Khi bạn</a:t>
            </a:r>
            <a:r>
              <a:rPr lang="en-US" sz="2300" dirty="0"/>
              <a:t> </a:t>
            </a:r>
            <a:r>
              <a:rPr lang="vi-VN" sz="2300" dirty="0"/>
              <a:t>có một tính năng cần thực hiện theo nhiều cách khác nhau, và các cách này có thể thay đổi độc lập với nhau, có thể sử dụng mẫu Bridge.</a:t>
            </a:r>
            <a:endParaRPr lang="en-US" sz="2300" dirty="0"/>
          </a:p>
          <a:p>
            <a:pPr marL="0" indent="0">
              <a:lnSpc>
                <a:spcPct val="90000"/>
              </a:lnSpc>
              <a:spcBef>
                <a:spcPts val="480"/>
              </a:spcBef>
              <a:buSzPts val="2400"/>
              <a:buNone/>
            </a:pPr>
            <a:endParaRPr lang="vi-VN" sz="2300" dirty="0"/>
          </a:p>
          <a:p>
            <a:pPr marL="342900" indent="-342900">
              <a:lnSpc>
                <a:spcPct val="90000"/>
              </a:lnSpc>
              <a:spcBef>
                <a:spcPts val="480"/>
              </a:spcBef>
              <a:buSzPts val="2400"/>
            </a:pPr>
            <a:r>
              <a:rPr lang="vi-VN" sz="2300" b="1" dirty="0"/>
              <a:t>Khi muốn giảm thiểu sự phức tạp và ràng buộc trong thiết kế</a:t>
            </a:r>
            <a:r>
              <a:rPr lang="vi-VN" sz="2300" dirty="0"/>
              <a:t>: Mẫu Bridge giúp giảm thiểu sự phức tạp bằng cách tách rời các thành phần của hệ thống và giữ cho chúng độc lập.</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en-US" sz="2300" b="1" i="0" dirty="0">
                <a:solidFill>
                  <a:srgbClr val="1B1B1B"/>
                </a:solidFill>
                <a:effectLst/>
                <a:latin typeface="Open Sans" panose="020B0606030504020204" pitchFamily="34" charset="0"/>
              </a:rPr>
              <a:t>Sử </a:t>
            </a:r>
            <a:r>
              <a:rPr lang="en-US" sz="2300" b="1" i="0" dirty="0" err="1">
                <a:solidFill>
                  <a:srgbClr val="1B1B1B"/>
                </a:solidFill>
                <a:effectLst/>
                <a:latin typeface="Open Sans" panose="020B0606030504020204" pitchFamily="34" charset="0"/>
              </a:rPr>
              <a:t>dụng</a:t>
            </a:r>
            <a:r>
              <a:rPr lang="en-US" sz="2300" b="1" i="0" dirty="0">
                <a:solidFill>
                  <a:srgbClr val="1B1B1B"/>
                </a:solidFill>
                <a:effectLst/>
                <a:latin typeface="Open Sans" panose="020B0606030504020204" pitchFamily="34" charset="0"/>
              </a:rPr>
              <a:t> Bridge </a:t>
            </a:r>
            <a:r>
              <a:rPr lang="en-US" sz="2300" b="1" i="0" dirty="0" err="1">
                <a:solidFill>
                  <a:srgbClr val="1B1B1B"/>
                </a:solidFill>
                <a:effectLst/>
                <a:latin typeface="Open Sans" panose="020B0606030504020204" pitchFamily="34" charset="0"/>
              </a:rPr>
              <a:t>nếu</a:t>
            </a:r>
            <a:r>
              <a:rPr lang="en-US" sz="2300" b="1" i="0" dirty="0">
                <a:solidFill>
                  <a:srgbClr val="1B1B1B"/>
                </a:solidFill>
                <a:effectLst/>
                <a:latin typeface="Open Sans" panose="020B0606030504020204" pitchFamily="34" charset="0"/>
              </a:rPr>
              <a:t> </a:t>
            </a:r>
            <a:r>
              <a:rPr lang="en-US" sz="2300" b="1" i="0" dirty="0" err="1">
                <a:solidFill>
                  <a:srgbClr val="1B1B1B"/>
                </a:solidFill>
                <a:effectLst/>
                <a:latin typeface="Open Sans" panose="020B0606030504020204" pitchFamily="34" charset="0"/>
              </a:rPr>
              <a:t>bạn</a:t>
            </a:r>
            <a:r>
              <a:rPr lang="en-US" sz="2300" b="1" i="0" dirty="0">
                <a:solidFill>
                  <a:srgbClr val="1B1B1B"/>
                </a:solidFill>
                <a:effectLst/>
                <a:latin typeface="Open Sans" panose="020B0606030504020204" pitchFamily="34" charset="0"/>
              </a:rPr>
              <a:t> </a:t>
            </a:r>
            <a:r>
              <a:rPr lang="en-US" sz="2300" b="1" i="0" dirty="0" err="1">
                <a:solidFill>
                  <a:srgbClr val="1B1B1B"/>
                </a:solidFill>
                <a:effectLst/>
                <a:latin typeface="Open Sans" panose="020B0606030504020204" pitchFamily="34" charset="0"/>
              </a:rPr>
              <a:t>cần</a:t>
            </a:r>
            <a:r>
              <a:rPr lang="en-US" sz="2300" b="1" i="0" dirty="0">
                <a:solidFill>
                  <a:srgbClr val="1B1B1B"/>
                </a:solidFill>
                <a:effectLst/>
                <a:latin typeface="Open Sans" panose="020B0606030504020204" pitchFamily="34" charset="0"/>
              </a:rPr>
              <a:t> </a:t>
            </a:r>
            <a:r>
              <a:rPr lang="en-US" sz="2300" b="1" i="0" dirty="0" err="1">
                <a:solidFill>
                  <a:srgbClr val="1B1B1B"/>
                </a:solidFill>
                <a:effectLst/>
                <a:latin typeface="Open Sans" panose="020B0606030504020204" pitchFamily="34" charset="0"/>
              </a:rPr>
              <a:t>chuyển</a:t>
            </a:r>
            <a:r>
              <a:rPr lang="en-US" sz="2300" b="1" i="0" dirty="0">
                <a:solidFill>
                  <a:srgbClr val="1B1B1B"/>
                </a:solidFill>
                <a:effectLst/>
                <a:latin typeface="Open Sans" panose="020B0606030504020204" pitchFamily="34" charset="0"/>
              </a:rPr>
              <a:t> </a:t>
            </a:r>
            <a:r>
              <a:rPr lang="en-US" sz="2300" b="1" i="0" dirty="0" err="1">
                <a:solidFill>
                  <a:srgbClr val="1B1B1B"/>
                </a:solidFill>
                <a:effectLst/>
                <a:latin typeface="Open Sans" panose="020B0606030504020204" pitchFamily="34" charset="0"/>
              </a:rPr>
              <a:t>đổi</a:t>
            </a:r>
            <a:r>
              <a:rPr lang="en-US" sz="2300" b="1" i="0" dirty="0">
                <a:solidFill>
                  <a:srgbClr val="1B1B1B"/>
                </a:solidFill>
                <a:effectLst/>
                <a:latin typeface="Open Sans" panose="020B0606030504020204" pitchFamily="34" charset="0"/>
              </a:rPr>
              <a:t> </a:t>
            </a:r>
            <a:r>
              <a:rPr lang="en-US" sz="2300" b="1" i="0" dirty="0" err="1">
                <a:solidFill>
                  <a:srgbClr val="1B1B1B"/>
                </a:solidFill>
                <a:effectLst/>
                <a:latin typeface="Open Sans" panose="020B0606030504020204" pitchFamily="34" charset="0"/>
              </a:rPr>
              <a:t>các</a:t>
            </a:r>
            <a:r>
              <a:rPr lang="en-US" sz="2300" b="1" i="0" dirty="0">
                <a:solidFill>
                  <a:srgbClr val="1B1B1B"/>
                </a:solidFill>
                <a:effectLst/>
                <a:latin typeface="Open Sans" panose="020B0606030504020204" pitchFamily="34" charset="0"/>
              </a:rPr>
              <a:t> implementation </a:t>
            </a:r>
            <a:r>
              <a:rPr lang="en-US" sz="2300" b="1" i="0" dirty="0" err="1">
                <a:solidFill>
                  <a:srgbClr val="1B1B1B"/>
                </a:solidFill>
                <a:effectLst/>
                <a:latin typeface="Open Sans" panose="020B0606030504020204" pitchFamily="34" charset="0"/>
              </a:rPr>
              <a:t>trong</a:t>
            </a:r>
            <a:r>
              <a:rPr lang="en-US" sz="2300" b="1" i="0" dirty="0">
                <a:solidFill>
                  <a:srgbClr val="1B1B1B"/>
                </a:solidFill>
                <a:effectLst/>
                <a:latin typeface="Open Sans" panose="020B0606030504020204" pitchFamily="34" charset="0"/>
              </a:rPr>
              <a:t> </a:t>
            </a:r>
            <a:r>
              <a:rPr lang="en-US" sz="2300" b="1" i="0" dirty="0" err="1">
                <a:solidFill>
                  <a:srgbClr val="1B1B1B"/>
                </a:solidFill>
                <a:effectLst/>
                <a:latin typeface="Open Sans" panose="020B0606030504020204" pitchFamily="34" charset="0"/>
              </a:rPr>
              <a:t>thời</a:t>
            </a:r>
            <a:r>
              <a:rPr lang="en-US" sz="2300" b="1" i="0" dirty="0">
                <a:solidFill>
                  <a:srgbClr val="1B1B1B"/>
                </a:solidFill>
                <a:effectLst/>
                <a:latin typeface="Open Sans" panose="020B0606030504020204" pitchFamily="34" charset="0"/>
              </a:rPr>
              <a:t> </a:t>
            </a:r>
            <a:r>
              <a:rPr lang="en-US" sz="2300" b="1" i="0" dirty="0" err="1">
                <a:solidFill>
                  <a:srgbClr val="1B1B1B"/>
                </a:solidFill>
                <a:effectLst/>
                <a:latin typeface="Open Sans" panose="020B0606030504020204" pitchFamily="34" charset="0"/>
              </a:rPr>
              <a:t>gian</a:t>
            </a:r>
            <a:r>
              <a:rPr lang="en-US" sz="2300" b="1" i="0" dirty="0">
                <a:solidFill>
                  <a:srgbClr val="1B1B1B"/>
                </a:solidFill>
                <a:effectLst/>
                <a:latin typeface="Open Sans" panose="020B0606030504020204" pitchFamily="34" charset="0"/>
              </a:rPr>
              <a:t> </a:t>
            </a:r>
            <a:r>
              <a:rPr lang="en-US" sz="2300" b="1" i="0" dirty="0" err="1">
                <a:solidFill>
                  <a:srgbClr val="1B1B1B"/>
                </a:solidFill>
                <a:effectLst/>
                <a:latin typeface="Open Sans" panose="020B0606030504020204" pitchFamily="34" charset="0"/>
              </a:rPr>
              <a:t>chạy</a:t>
            </a:r>
            <a:r>
              <a:rPr lang="en-US" sz="2300" b="1" i="0" dirty="0">
                <a:solidFill>
                  <a:srgbClr val="1B1B1B"/>
                </a:solidFill>
                <a:effectLst/>
                <a:latin typeface="Open Sans" panose="020B0606030504020204" pitchFamily="34" charset="0"/>
              </a:rPr>
              <a:t>: </a:t>
            </a:r>
            <a:r>
              <a:rPr lang="vi-VN" sz="2300" i="0" dirty="0">
                <a:solidFill>
                  <a:srgbClr val="1B1B1B"/>
                </a:solidFill>
                <a:effectLst/>
                <a:latin typeface="Open Sans" panose="020B0606030504020204" pitchFamily="34" charset="0"/>
              </a:rPr>
              <a:t>Bridge cho phép bạn thay thế đối tượng implementation bên trong phần abstraction. </a:t>
            </a:r>
            <a:endParaRPr lang="vi-VN" sz="2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533400" y="198438"/>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3. </a:t>
            </a:r>
            <a:r>
              <a:rPr lang="en-US" sz="3500" b="1" dirty="0" err="1">
                <a:solidFill>
                  <a:schemeClr val="lt1"/>
                </a:solidFill>
              </a:rPr>
              <a:t>Cấu</a:t>
            </a:r>
            <a:r>
              <a:rPr lang="en-US" sz="3500" b="1" dirty="0">
                <a:solidFill>
                  <a:schemeClr val="lt1"/>
                </a:solidFill>
              </a:rPr>
              <a:t> </a:t>
            </a:r>
            <a:r>
              <a:rPr lang="en-US" sz="3500" b="1" dirty="0" err="1">
                <a:solidFill>
                  <a:schemeClr val="lt1"/>
                </a:solidFill>
              </a:rPr>
              <a:t>trúc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và</a:t>
            </a:r>
            <a:r>
              <a:rPr lang="en-US" sz="3500" b="1" dirty="0">
                <a:solidFill>
                  <a:schemeClr val="lt1"/>
                </a:solidFill>
              </a:rPr>
              <a:t> </a:t>
            </a:r>
            <a:r>
              <a:rPr lang="en-US" sz="3500" b="1" dirty="0" err="1">
                <a:solidFill>
                  <a:schemeClr val="lt1"/>
                </a:solidFill>
              </a:rPr>
              <a:t>mô</a:t>
            </a:r>
            <a:r>
              <a:rPr lang="en-US" sz="3500" b="1" dirty="0">
                <a:solidFill>
                  <a:schemeClr val="lt1"/>
                </a:solidFill>
              </a:rPr>
              <a:t> </a:t>
            </a:r>
            <a:r>
              <a:rPr lang="en-US" sz="3500" b="1" dirty="0" err="1">
                <a:solidFill>
                  <a:schemeClr val="lt1"/>
                </a:solidFill>
              </a:rPr>
              <a:t>tả</a:t>
            </a:r>
            <a:endParaRPr sz="3500" b="1" dirty="0">
              <a:solidFill>
                <a:schemeClr val="lt1"/>
              </a:solidFill>
            </a:endParaRPr>
          </a:p>
        </p:txBody>
      </p:sp>
      <p:pic>
        <p:nvPicPr>
          <p:cNvPr id="3" name="Picture 2">
            <a:extLst>
              <a:ext uri="{FF2B5EF4-FFF2-40B4-BE49-F238E27FC236}">
                <a16:creationId xmlns:a16="http://schemas.microsoft.com/office/drawing/2014/main" id="{D5F24AF6-AA97-7847-2D96-C07D9D06FF05}"/>
              </a:ext>
            </a:extLst>
          </p:cNvPr>
          <p:cNvPicPr>
            <a:picLocks noChangeAspect="1"/>
          </p:cNvPicPr>
          <p:nvPr/>
        </p:nvPicPr>
        <p:blipFill>
          <a:blip r:embed="rId3"/>
          <a:stretch>
            <a:fillRect/>
          </a:stretch>
        </p:blipFill>
        <p:spPr>
          <a:xfrm>
            <a:off x="1290179" y="1334083"/>
            <a:ext cx="6563641" cy="48584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250723"/>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3. </a:t>
            </a:r>
            <a:r>
              <a:rPr lang="en-US" sz="3900" b="1" dirty="0" err="1">
                <a:solidFill>
                  <a:schemeClr val="lt1"/>
                </a:solidFill>
              </a:rPr>
              <a:t>Cấu</a:t>
            </a:r>
            <a:r>
              <a:rPr lang="en-US" sz="3900" b="1" dirty="0">
                <a:solidFill>
                  <a:schemeClr val="lt1"/>
                </a:solidFill>
              </a:rPr>
              <a:t> </a:t>
            </a:r>
            <a:r>
              <a:rPr lang="en-US" sz="3900" b="1" dirty="0" err="1">
                <a:solidFill>
                  <a:schemeClr val="lt1"/>
                </a:solidFill>
              </a:rPr>
              <a:t>trúc</a:t>
            </a:r>
            <a:r>
              <a:rPr lang="en-US" sz="3900" b="1" dirty="0">
                <a:solidFill>
                  <a:schemeClr val="lt1"/>
                </a:solidFill>
              </a:rPr>
              <a:t> </a:t>
            </a:r>
            <a:r>
              <a:rPr lang="en-US" sz="3900" b="1" dirty="0" err="1">
                <a:solidFill>
                  <a:schemeClr val="lt1"/>
                </a:solidFill>
              </a:rPr>
              <a:t>mẫu</a:t>
            </a:r>
            <a:r>
              <a:rPr lang="en-US" sz="3900" b="1" dirty="0">
                <a:solidFill>
                  <a:schemeClr val="lt1"/>
                </a:solidFill>
              </a:rPr>
              <a:t> </a:t>
            </a:r>
            <a:r>
              <a:rPr lang="en-US" sz="3900" b="1" dirty="0" err="1">
                <a:solidFill>
                  <a:schemeClr val="lt1"/>
                </a:solidFill>
              </a:rPr>
              <a:t>và</a:t>
            </a:r>
            <a:r>
              <a:rPr lang="en-US" sz="3900" b="1" dirty="0">
                <a:solidFill>
                  <a:schemeClr val="lt1"/>
                </a:solidFill>
              </a:rPr>
              <a:t> </a:t>
            </a:r>
            <a:r>
              <a:rPr lang="en-US" sz="3900" b="1" dirty="0" err="1">
                <a:solidFill>
                  <a:schemeClr val="lt1"/>
                </a:solidFill>
              </a:rPr>
              <a:t>mô</a:t>
            </a:r>
            <a:r>
              <a:rPr lang="en-US" sz="3900" b="1" dirty="0">
                <a:solidFill>
                  <a:schemeClr val="lt1"/>
                </a:solidFill>
              </a:rPr>
              <a:t> </a:t>
            </a:r>
            <a:r>
              <a:rPr lang="en-US" sz="3900" b="1" dirty="0" err="1">
                <a:solidFill>
                  <a:schemeClr val="lt1"/>
                </a:solidFill>
              </a:rPr>
              <a:t>tả</a:t>
            </a:r>
            <a:br>
              <a:rPr lang="en-US" sz="3900"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33400" y="914400"/>
            <a:ext cx="8458200" cy="552572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480"/>
              </a:spcBef>
              <a:spcAft>
                <a:spcPts val="0"/>
              </a:spcAft>
              <a:buClr>
                <a:schemeClr val="dk1"/>
              </a:buClr>
              <a:buSzPts val="2400"/>
              <a:buFont typeface="Wingdings" panose="05000000000000000000" pitchFamily="2" charset="2"/>
              <a:buChar char="v"/>
            </a:pPr>
            <a:r>
              <a:rPr lang="en-US" sz="2300" b="1" dirty="0" err="1"/>
              <a:t>Các</a:t>
            </a:r>
            <a:r>
              <a:rPr lang="en-US" sz="2300" b="1" dirty="0"/>
              <a:t> </a:t>
            </a:r>
            <a:r>
              <a:rPr lang="en-US" sz="2300" b="1" dirty="0" err="1"/>
              <a:t>thành</a:t>
            </a:r>
            <a:r>
              <a:rPr lang="en-US" sz="2300" b="1" dirty="0"/>
              <a:t> </a:t>
            </a:r>
            <a:r>
              <a:rPr lang="en-US" sz="2300" b="1" dirty="0" err="1"/>
              <a:t>phần</a:t>
            </a:r>
            <a:r>
              <a:rPr lang="en-US" sz="2300" b="1" dirty="0"/>
              <a:t>:</a:t>
            </a:r>
          </a:p>
          <a:p>
            <a:pPr marL="342900" indent="-342900">
              <a:lnSpc>
                <a:spcPct val="90000"/>
              </a:lnSpc>
              <a:spcBef>
                <a:spcPts val="480"/>
              </a:spcBef>
              <a:buSzPts val="2400"/>
            </a:pPr>
            <a:r>
              <a:rPr lang="vi-VN" sz="2300" b="1" dirty="0"/>
              <a:t>Abstraction: </a:t>
            </a:r>
            <a:r>
              <a:rPr lang="vi-VN" sz="2300" dirty="0"/>
              <a:t>định nghĩa giao diện của lớp trừu tượng, quản lý việc tham chiếu đến đối tượng hiện thực cụ thể (Implementation).</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b="1" dirty="0"/>
              <a:t>Refined Abstraction: </a:t>
            </a:r>
            <a:r>
              <a:rPr lang="vi-VN" sz="2300" dirty="0"/>
              <a:t>kế thừa Abstraction</a:t>
            </a:r>
            <a:r>
              <a:rPr lang="en-US" sz="2300" dirty="0"/>
              <a:t>,</a:t>
            </a:r>
            <a:r>
              <a:rPr lang="vi-VN" sz="2300" dirty="0"/>
              <a:t> nó là các lớp con hoặc các giao diện mở rộng các chức năng cơ bản của Abstraction.</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b="1" dirty="0"/>
              <a:t>Implementation: </a:t>
            </a:r>
            <a:r>
              <a:rPr lang="vi-VN" sz="2300" dirty="0"/>
              <a:t>định nghĩa giao diện cho các lớp hiện thực. Thông thường nó là interface định ra các tác vụ nào đó của Abstraction</a:t>
            </a:r>
            <a:r>
              <a:rPr lang="vi-VN" sz="2300" b="1" dirty="0"/>
              <a:t>.</a:t>
            </a:r>
            <a:endParaRPr lang="en-US" sz="2300" b="1" dirty="0"/>
          </a:p>
          <a:p>
            <a:pPr marL="342900" indent="-342900">
              <a:lnSpc>
                <a:spcPct val="90000"/>
              </a:lnSpc>
              <a:spcBef>
                <a:spcPts val="480"/>
              </a:spcBef>
              <a:buSzPts val="2400"/>
            </a:pPr>
            <a:endParaRPr lang="vi-VN" sz="2300" b="1" dirty="0"/>
          </a:p>
          <a:p>
            <a:pPr marL="342900" indent="-342900">
              <a:lnSpc>
                <a:spcPct val="90000"/>
              </a:lnSpc>
              <a:spcBef>
                <a:spcPts val="480"/>
              </a:spcBef>
              <a:buSzPts val="2400"/>
            </a:pPr>
            <a:r>
              <a:rPr lang="vi-VN" sz="2300" b="1" dirty="0"/>
              <a:t>Concrete</a:t>
            </a:r>
            <a:r>
              <a:rPr lang="en-US" sz="2300" b="1" dirty="0"/>
              <a:t> </a:t>
            </a:r>
            <a:r>
              <a:rPr lang="vi-VN" sz="2300" b="1" dirty="0"/>
              <a:t>Implementation: </a:t>
            </a:r>
            <a:r>
              <a:rPr lang="vi-VN" sz="2300" dirty="0"/>
              <a:t>kế thừa</a:t>
            </a:r>
            <a:r>
              <a:rPr lang="en-US" sz="2300" dirty="0"/>
              <a:t> interface</a:t>
            </a:r>
            <a:r>
              <a:rPr lang="vi-VN" sz="2300" dirty="0"/>
              <a:t> Implementation và định nghĩa chi tiết hàm thực thi.</a:t>
            </a:r>
            <a:endParaRPr lang="en-US" sz="2300" dirty="0"/>
          </a:p>
        </p:txBody>
      </p:sp>
    </p:spTree>
    <p:extLst>
      <p:ext uri="{BB962C8B-B14F-4D97-AF65-F5344CB8AC3E}">
        <p14:creationId xmlns:p14="http://schemas.microsoft.com/office/powerpoint/2010/main" val="344104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4191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4. </a:t>
            </a:r>
            <a:r>
              <a:rPr lang="en-US" sz="3500" b="1" dirty="0" err="1">
                <a:solidFill>
                  <a:schemeClr val="lt1"/>
                </a:solidFill>
              </a:rPr>
              <a:t>Các</a:t>
            </a:r>
            <a:r>
              <a:rPr lang="en-US" sz="3500" b="1" dirty="0">
                <a:solidFill>
                  <a:schemeClr val="lt1"/>
                </a:solidFill>
              </a:rPr>
              <a:t> </a:t>
            </a:r>
            <a:r>
              <a:rPr lang="en-US" sz="3500" b="1" dirty="0" err="1">
                <a:solidFill>
                  <a:schemeClr val="lt1"/>
                </a:solidFill>
              </a:rPr>
              <a:t>bước</a:t>
            </a:r>
            <a:r>
              <a:rPr lang="en-US" sz="3500" b="1" dirty="0">
                <a:solidFill>
                  <a:schemeClr val="lt1"/>
                </a:solidFill>
              </a:rPr>
              <a:t> </a:t>
            </a:r>
            <a:r>
              <a:rPr lang="en-US" sz="3500" b="1" dirty="0" err="1">
                <a:solidFill>
                  <a:schemeClr val="lt1"/>
                </a:solidFill>
              </a:rPr>
              <a:t>hiện</a:t>
            </a:r>
            <a:r>
              <a:rPr lang="en-US" sz="3500" b="1" dirty="0">
                <a:solidFill>
                  <a:schemeClr val="lt1"/>
                </a:solidFill>
              </a:rPr>
              <a:t> </a:t>
            </a:r>
            <a:r>
              <a:rPr lang="en-US" sz="3500" b="1" dirty="0" err="1">
                <a:solidFill>
                  <a:schemeClr val="lt1"/>
                </a:solidFill>
              </a:rPr>
              <a:t>thực</a:t>
            </a:r>
            <a:r>
              <a:rPr lang="en-US" sz="3500" b="1" dirty="0">
                <a:solidFill>
                  <a:schemeClr val="lt1"/>
                </a:solidFill>
              </a:rPr>
              <a:t> </a:t>
            </a:r>
            <a:r>
              <a:rPr lang="en-US" sz="3500" b="1" dirty="0" err="1">
                <a:solidFill>
                  <a:schemeClr val="lt1"/>
                </a:solidFill>
              </a:rPr>
              <a:t>mẫu</a:t>
            </a:r>
            <a:r>
              <a:rPr lang="en-US" sz="3500" b="1" dirty="0">
                <a:solidFill>
                  <a:schemeClr val="lt1"/>
                </a:solidFill>
              </a:rPr>
              <a:t> - </a:t>
            </a:r>
            <a:r>
              <a:rPr lang="en-US" sz="3500" b="1" dirty="0" err="1">
                <a:solidFill>
                  <a:schemeClr val="lt1"/>
                </a:solidFill>
              </a:rPr>
              <a:t>Ví</a:t>
            </a:r>
            <a:r>
              <a:rPr lang="en-US" sz="3500" b="1" dirty="0">
                <a:solidFill>
                  <a:schemeClr val="lt1"/>
                </a:solidFill>
              </a:rPr>
              <a:t> </a:t>
            </a:r>
            <a:r>
              <a:rPr lang="en-US" sz="3500" b="1" dirty="0" err="1">
                <a:solidFill>
                  <a:schemeClr val="lt1"/>
                </a:solidFill>
              </a:rPr>
              <a:t>dụ</a:t>
            </a:r>
            <a:endParaRPr sz="3500" dirty="0"/>
          </a:p>
        </p:txBody>
      </p:sp>
      <p:sp>
        <p:nvSpPr>
          <p:cNvPr id="205" name="Google Shape;205;p12"/>
          <p:cNvSpPr txBox="1">
            <a:spLocks noGrp="1"/>
          </p:cNvSpPr>
          <p:nvPr>
            <p:ph type="body" idx="1"/>
          </p:nvPr>
        </p:nvSpPr>
        <p:spPr>
          <a:xfrm>
            <a:off x="533400" y="1066800"/>
            <a:ext cx="8458200" cy="741045"/>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en-US" sz="2400" dirty="0">
                <a:latin typeface="Arial"/>
                <a:ea typeface="Arial"/>
                <a:cs typeface="Arial"/>
                <a:sym typeface="Arial"/>
              </a:rPr>
              <a:t>Class diagram</a:t>
            </a:r>
            <a:endParaRPr sz="2400" b="1" dirty="0">
              <a:latin typeface="Arial"/>
              <a:ea typeface="Arial"/>
              <a:cs typeface="Arial"/>
              <a:sym typeface="Arial"/>
            </a:endParaRPr>
          </a:p>
        </p:txBody>
      </p:sp>
      <p:pic>
        <p:nvPicPr>
          <p:cNvPr id="4" name="Picture 3">
            <a:extLst>
              <a:ext uri="{FF2B5EF4-FFF2-40B4-BE49-F238E27FC236}">
                <a16:creationId xmlns:a16="http://schemas.microsoft.com/office/drawing/2014/main" id="{8003BCA4-82EE-131A-E8D4-94CF643796FB}"/>
              </a:ext>
            </a:extLst>
          </p:cNvPr>
          <p:cNvPicPr>
            <a:picLocks noChangeAspect="1"/>
          </p:cNvPicPr>
          <p:nvPr/>
        </p:nvPicPr>
        <p:blipFill>
          <a:blip r:embed="rId3"/>
          <a:stretch>
            <a:fillRect/>
          </a:stretch>
        </p:blipFill>
        <p:spPr>
          <a:xfrm>
            <a:off x="0" y="1807845"/>
            <a:ext cx="9144000" cy="38093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a:t>
            </a:r>
            <a:r>
              <a:rPr lang="en-US" sz="3500" b="1" dirty="0" err="1">
                <a:solidFill>
                  <a:schemeClr val="lt1"/>
                </a:solidFill>
              </a:rPr>
              <a:t>Nhược</a:t>
            </a:r>
            <a:r>
              <a:rPr lang="en-US" sz="3500" b="1" dirty="0">
                <a:solidFill>
                  <a:schemeClr val="lt1"/>
                </a:solidFill>
              </a:rPr>
              <a:t>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err="1"/>
              <a:t>Ưu</a:t>
            </a:r>
            <a:r>
              <a:rPr lang="en-US" sz="2300" b="1" dirty="0"/>
              <a:t> </a:t>
            </a:r>
            <a:r>
              <a:rPr lang="en-US" sz="2300" b="1" dirty="0" err="1"/>
              <a:t>điểm</a:t>
            </a:r>
            <a:r>
              <a:rPr lang="en-US" sz="2300" b="1" dirty="0"/>
              <a:t>:</a:t>
            </a:r>
          </a:p>
          <a:p>
            <a:pPr marL="342900" indent="-342900">
              <a:lnSpc>
                <a:spcPct val="90000"/>
              </a:lnSpc>
              <a:spcBef>
                <a:spcPts val="480"/>
              </a:spcBef>
              <a:buSzPts val="2400"/>
              <a:buFont typeface="Arial" panose="020B0604020202020204" pitchFamily="34" charset="0"/>
              <a:buChar char="•"/>
            </a:pPr>
            <a:r>
              <a:rPr lang="vi-VN" sz="2300" b="1" dirty="0"/>
              <a:t>Giảm sự phục thuộc giữa abstraction và implementation (loose coupling): </a:t>
            </a:r>
            <a:endParaRPr lang="en-US" sz="2300" b="1" dirty="0"/>
          </a:p>
          <a:p>
            <a:pPr marL="342900" indent="-342900">
              <a:lnSpc>
                <a:spcPct val="90000"/>
              </a:lnSpc>
              <a:spcBef>
                <a:spcPts val="480"/>
              </a:spcBef>
              <a:buSzPct val="50000"/>
              <a:buFont typeface="Courier New" panose="02070309020205020404" pitchFamily="49" charset="0"/>
              <a:buChar char="o"/>
            </a:pPr>
            <a:r>
              <a:rPr lang="vi-VN" sz="2300" dirty="0"/>
              <a:t>tính kế thừa trong OOP thường gắn chặt abstraction và implementation lúc build chương trình. Bridge Pattern có thể được dùng để cắt đứt sự phụ thuộc này và cho phép chúng ta chọn implementation phù hợp lúc runtime.</a:t>
            </a:r>
            <a:endParaRPr lang="en-US" sz="2300" dirty="0"/>
          </a:p>
          <a:p>
            <a:pPr marL="342900" indent="-342900">
              <a:lnSpc>
                <a:spcPct val="90000"/>
              </a:lnSpc>
              <a:spcBef>
                <a:spcPts val="480"/>
              </a:spcBef>
              <a:buSzPct val="50000"/>
              <a:buFont typeface="Courier New" panose="02070309020205020404" pitchFamily="49" charset="0"/>
              <a:buChar char="o"/>
            </a:pPr>
            <a:endParaRPr lang="vi-VN" sz="2300" dirty="0"/>
          </a:p>
          <a:p>
            <a:pPr marL="342900" indent="-342900">
              <a:lnSpc>
                <a:spcPct val="90000"/>
              </a:lnSpc>
              <a:spcBef>
                <a:spcPts val="480"/>
              </a:spcBef>
              <a:buSzPts val="2400"/>
              <a:buFont typeface="Arial" panose="020B0604020202020204" pitchFamily="34" charset="0"/>
              <a:buChar char="•"/>
            </a:pPr>
            <a:r>
              <a:rPr lang="vi-VN" sz="2300" b="1" dirty="0"/>
              <a:t>Tính tái sử dụng: </a:t>
            </a:r>
            <a:endParaRPr lang="en-US" sz="2300" b="1" dirty="0"/>
          </a:p>
          <a:p>
            <a:pPr marL="342900" indent="-342900">
              <a:lnSpc>
                <a:spcPct val="90000"/>
              </a:lnSpc>
              <a:spcBef>
                <a:spcPts val="480"/>
              </a:spcBef>
              <a:buSzPct val="50000"/>
              <a:buFont typeface="Courier New" panose="02070309020205020404" pitchFamily="49" charset="0"/>
              <a:buChar char="o"/>
            </a:pPr>
            <a:r>
              <a:rPr lang="vi-VN" sz="2300" dirty="0"/>
              <a:t>Nhờ tách rời các thành phần, bạn có thể tái sử dụng các phần của mã nguồn dễ dàng hơn, giảm thiểu việc lặp lại mã và tăng hiệu suất phát triển..</a:t>
            </a:r>
            <a:endParaRPr lang="en-US" sz="2300" dirty="0"/>
          </a:p>
          <a:p>
            <a:pPr marL="342900" indent="-342900">
              <a:lnSpc>
                <a:spcPct val="90000"/>
              </a:lnSpc>
              <a:spcBef>
                <a:spcPts val="480"/>
              </a:spcBef>
              <a:buSzPts val="2400"/>
            </a:pPr>
            <a:endParaRPr lang="vi-VN" sz="2300" b="1" dirty="0"/>
          </a:p>
        </p:txBody>
      </p:sp>
    </p:spTree>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934</Words>
  <Application>Microsoft Office PowerPoint</Application>
  <PresentationFormat>On-screen Show (4:3)</PresentationFormat>
  <Paragraphs>81</Paragraphs>
  <Slides>14</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Times New Roman</vt:lpstr>
      <vt:lpstr>Noto Sans Symbols</vt:lpstr>
      <vt:lpstr>Wingdings</vt:lpstr>
      <vt:lpstr>Arial</vt:lpstr>
      <vt:lpstr>Courier New</vt:lpstr>
      <vt:lpstr>Tahoma</vt:lpstr>
      <vt:lpstr>Open Sans</vt:lpstr>
      <vt:lpstr>Calibri</vt:lpstr>
      <vt:lpstr>VNPT template</vt:lpstr>
      <vt:lpstr>Custom Design</vt:lpstr>
      <vt:lpstr>Mẫu Bridge</vt:lpstr>
      <vt:lpstr>Nội dung</vt:lpstr>
      <vt:lpstr>1. Tổng quan</vt:lpstr>
      <vt:lpstr>2. Ngữ cảnh/trường hợp sử dụng</vt:lpstr>
      <vt:lpstr>2. Ngữ cảnh/trường hợp sử dụng  </vt:lpstr>
      <vt:lpstr>3. Cấu trúc mẫu và mô tả</vt:lpstr>
      <vt:lpstr>3. Cấu trúc mẫu và mô tả  </vt:lpstr>
      <vt:lpstr>4. Các bước hiện thực mẫu - Ví dụ</vt:lpstr>
      <vt:lpstr>5. Ưu điểm &amp; Nhược điểm</vt:lpstr>
      <vt:lpstr>5. Ưu điểm &amp; Nhược điểm</vt:lpstr>
      <vt:lpstr>5. Ưu điểm &amp; Nhược điểm</vt:lpstr>
      <vt:lpstr>6. Liên quan đến các mẫu khác</vt:lpstr>
      <vt:lpstr>6. Liên quan đến các mẫu khác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Decorator</dc:title>
  <dc:creator>Tran Anh Dung</dc:creator>
  <cp:lastModifiedBy>Nguyen Quan</cp:lastModifiedBy>
  <cp:revision>3</cp:revision>
  <dcterms:created xsi:type="dcterms:W3CDTF">2010-09-29T06:57:02Z</dcterms:created>
  <dcterms:modified xsi:type="dcterms:W3CDTF">2024-04-01T16:30:58Z</dcterms:modified>
</cp:coreProperties>
</file>