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20"/>
  </p:notesMasterIdLst>
  <p:sldIdLst>
    <p:sldId id="256" r:id="rId3"/>
    <p:sldId id="257" r:id="rId4"/>
    <p:sldId id="258" r:id="rId5"/>
    <p:sldId id="274" r:id="rId6"/>
    <p:sldId id="259" r:id="rId7"/>
    <p:sldId id="260" r:id="rId8"/>
    <p:sldId id="276" r:id="rId9"/>
    <p:sldId id="277" r:id="rId10"/>
    <p:sldId id="267" r:id="rId11"/>
    <p:sldId id="268" r:id="rId12"/>
    <p:sldId id="278" r:id="rId13"/>
    <p:sldId id="279" r:id="rId14"/>
    <p:sldId id="269" r:id="rId15"/>
    <p:sldId id="270" r:id="rId16"/>
    <p:sldId id="271" r:id="rId17"/>
    <p:sldId id="272" r:id="rId18"/>
    <p:sldId id="273" r:id="rId19"/>
  </p:sldIdLst>
  <p:sldSz cx="9144000" cy="6858000" type="screen4x3"/>
  <p:notesSz cx="9872663" cy="6797675"/>
  <p:embeddedFontLst>
    <p:embeddedFont>
      <p:font typeface="Open Sans" panose="020B0606030504020204" pitchFamily="34"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CQgmXqFylQVTjoh2W5Hpkmuip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AB1E5-B8DD-4338-85A5-3E8656CDFE11}">
  <a:tblStyle styleId="{5CDAB1E5-B8DD-4338-85A5-3E8656CDFE1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1373"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7" name="Google Shape;127;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19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60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5" name="Google Shape;215;p1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6" name="Google Shape;236;p1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1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18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1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72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2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2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0"/>
          <p:cNvSpPr>
            <a:spLocks noGrp="1"/>
          </p:cNvSpPr>
          <p:nvPr>
            <p:ph type="pic" idx="2"/>
          </p:nvPr>
        </p:nvSpPr>
        <p:spPr>
          <a:xfrm>
            <a:off x="1792288" y="612775"/>
            <a:ext cx="5486400" cy="4114800"/>
          </a:xfrm>
          <a:prstGeom prst="rect">
            <a:avLst/>
          </a:prstGeom>
          <a:noFill/>
          <a:ln>
            <a:noFill/>
          </a:ln>
        </p:spPr>
      </p:sp>
      <p:sp>
        <p:nvSpPr>
          <p:cNvPr id="106" name="Google Shape;106;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4" name="Google Shape;24;p23"/>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23"/>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 name="Google Shape;34;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7"/>
          <p:cNvSpPr>
            <a:spLocks noGrp="1"/>
          </p:cNvSpPr>
          <p:nvPr>
            <p:ph type="pic" idx="2"/>
          </p:nvPr>
        </p:nvSpPr>
        <p:spPr>
          <a:xfrm>
            <a:off x="1792288" y="612775"/>
            <a:ext cx="5486400" cy="4114800"/>
          </a:xfrm>
          <a:prstGeom prst="rect">
            <a:avLst/>
          </a:prstGeom>
          <a:noFill/>
          <a:ln>
            <a:noFill/>
          </a:ln>
        </p:spPr>
      </p:sp>
      <p:sp>
        <p:nvSpPr>
          <p:cNvPr id="39" name="Google Shape;39;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a:solidFill>
                  <a:srgbClr val="888888"/>
                </a:solidFill>
                <a:latin typeface="Tahoma"/>
                <a:ea typeface="Tahoma"/>
                <a:cs typeface="Tahoma"/>
                <a:sym typeface="Tahoma"/>
              </a:defRPr>
            </a:lvl1pPr>
            <a:lvl2pPr marL="0" marR="0" lvl="1" indent="0" algn="r" rtl="0">
              <a:spcBef>
                <a:spcPts val="0"/>
              </a:spcBef>
              <a:spcAft>
                <a:spcPts val="0"/>
              </a:spcAft>
              <a:buNone/>
              <a:defRPr sz="1200" b="1">
                <a:solidFill>
                  <a:srgbClr val="888888"/>
                </a:solidFill>
                <a:latin typeface="Tahoma"/>
                <a:ea typeface="Tahoma"/>
                <a:cs typeface="Tahoma"/>
                <a:sym typeface="Tahoma"/>
              </a:defRPr>
            </a:lvl2pPr>
            <a:lvl3pPr marL="0" marR="0" lvl="2" indent="0" algn="r" rtl="0">
              <a:spcBef>
                <a:spcPts val="0"/>
              </a:spcBef>
              <a:spcAft>
                <a:spcPts val="0"/>
              </a:spcAft>
              <a:buNone/>
              <a:defRPr sz="1200" b="1">
                <a:solidFill>
                  <a:srgbClr val="888888"/>
                </a:solidFill>
                <a:latin typeface="Tahoma"/>
                <a:ea typeface="Tahoma"/>
                <a:cs typeface="Tahoma"/>
                <a:sym typeface="Tahoma"/>
              </a:defRPr>
            </a:lvl3pPr>
            <a:lvl4pPr marL="0" marR="0" lvl="3" indent="0" algn="r" rtl="0">
              <a:spcBef>
                <a:spcPts val="0"/>
              </a:spcBef>
              <a:spcAft>
                <a:spcPts val="0"/>
              </a:spcAft>
              <a:buNone/>
              <a:defRPr sz="1200" b="1">
                <a:solidFill>
                  <a:srgbClr val="888888"/>
                </a:solidFill>
                <a:latin typeface="Tahoma"/>
                <a:ea typeface="Tahoma"/>
                <a:cs typeface="Tahoma"/>
                <a:sym typeface="Tahoma"/>
              </a:defRPr>
            </a:lvl4pPr>
            <a:lvl5pPr marL="0" marR="0" lvl="4" indent="0" algn="r" rtl="0">
              <a:spcBef>
                <a:spcPts val="0"/>
              </a:spcBef>
              <a:spcAft>
                <a:spcPts val="0"/>
              </a:spcAft>
              <a:buNone/>
              <a:defRPr sz="1200" b="1">
                <a:solidFill>
                  <a:srgbClr val="888888"/>
                </a:solidFill>
                <a:latin typeface="Tahoma"/>
                <a:ea typeface="Tahoma"/>
                <a:cs typeface="Tahoma"/>
                <a:sym typeface="Tahoma"/>
              </a:defRPr>
            </a:lvl5pPr>
            <a:lvl6pPr marL="0" marR="0" lvl="5" indent="0" algn="r" rtl="0">
              <a:spcBef>
                <a:spcPts val="0"/>
              </a:spcBef>
              <a:spcAft>
                <a:spcPts val="0"/>
              </a:spcAft>
              <a:buNone/>
              <a:defRPr sz="1200" b="1">
                <a:solidFill>
                  <a:srgbClr val="888888"/>
                </a:solidFill>
                <a:latin typeface="Tahoma"/>
                <a:ea typeface="Tahoma"/>
                <a:cs typeface="Tahoma"/>
                <a:sym typeface="Tahoma"/>
              </a:defRPr>
            </a:lvl6pPr>
            <a:lvl7pPr marL="0" marR="0" lvl="6" indent="0" algn="r" rtl="0">
              <a:spcBef>
                <a:spcPts val="0"/>
              </a:spcBef>
              <a:spcAft>
                <a:spcPts val="0"/>
              </a:spcAft>
              <a:buNone/>
              <a:defRPr sz="1200" b="1">
                <a:solidFill>
                  <a:srgbClr val="888888"/>
                </a:solidFill>
                <a:latin typeface="Tahoma"/>
                <a:ea typeface="Tahoma"/>
                <a:cs typeface="Tahoma"/>
                <a:sym typeface="Tahoma"/>
              </a:defRPr>
            </a:lvl7pPr>
            <a:lvl8pPr marL="0" marR="0" lvl="7" indent="0" algn="r" rtl="0">
              <a:spcBef>
                <a:spcPts val="0"/>
              </a:spcBef>
              <a:spcAft>
                <a:spcPts val="0"/>
              </a:spcAft>
              <a:buNone/>
              <a:defRPr sz="1200" b="1">
                <a:solidFill>
                  <a:srgbClr val="888888"/>
                </a:solidFill>
                <a:latin typeface="Tahoma"/>
                <a:ea typeface="Tahoma"/>
                <a:cs typeface="Tahoma"/>
                <a:sym typeface="Tahoma"/>
              </a:defRPr>
            </a:lvl8pPr>
            <a:lvl9pPr marL="0" marR="0" lvl="8" indent="0" algn="r" rtl="0">
              <a:spcBef>
                <a:spcPts val="0"/>
              </a:spcBef>
              <a:spcAft>
                <a:spcPts val="0"/>
              </a:spcAft>
              <a:buNone/>
              <a:defRPr sz="1200" b="1">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F2F2F2"/>
                </a:solidFill>
                <a:latin typeface="Arial"/>
                <a:ea typeface="Arial"/>
                <a:cs typeface="Arial"/>
                <a:sym typeface="Arial"/>
              </a:rPr>
              <a:t>Mẫu</a:t>
            </a:r>
            <a:r>
              <a:rPr lang="en-US" sz="4400" b="1" i="0" u="none" strike="noStrike" cap="none" dirty="0">
                <a:solidFill>
                  <a:srgbClr val="F2F2F2"/>
                </a:solidFill>
                <a:latin typeface="Arial"/>
                <a:ea typeface="Arial"/>
                <a:cs typeface="Arial"/>
                <a:sym typeface="Arial"/>
              </a:rPr>
              <a:t> Decorator(Wrapper)</a:t>
            </a:r>
            <a:endParaRPr sz="4400" b="1" i="0" u="none" strike="noStrike" cap="none" dirty="0">
              <a:solidFill>
                <a:srgbClr val="F2F2F2"/>
              </a:solidFill>
              <a:latin typeface="Arial"/>
              <a:ea typeface="Arial"/>
              <a:cs typeface="Arial"/>
              <a:sym typeface="Arial"/>
            </a:endParaRPr>
          </a:p>
        </p:txBody>
      </p:sp>
      <p:pic>
        <p:nvPicPr>
          <p:cNvPr id="131" name="Google Shape;131;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032A7CF2-1E84-E7B0-BEAE-7DB74A38C0E1}"/>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a:t>
            </a:r>
            <a:r>
              <a:rPr lang="en-US" sz="3500" b="1" dirty="0" err="1">
                <a:solidFill>
                  <a:schemeClr val="lt1"/>
                </a:solidFill>
              </a:rPr>
              <a:t>Nhược</a:t>
            </a:r>
            <a:r>
              <a:rPr lang="en-US" sz="3500" b="1" dirty="0">
                <a:solidFill>
                  <a:schemeClr val="lt1"/>
                </a:solidFill>
              </a:rPr>
              <a:t>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Mở rộng tính năng một cách linh hoạt: </a:t>
            </a:r>
            <a:endParaRPr lang="en-US" sz="2300" b="1" dirty="0"/>
          </a:p>
          <a:p>
            <a:pPr marL="342900" indent="-342900" algn="just">
              <a:lnSpc>
                <a:spcPct val="90000"/>
              </a:lnSpc>
              <a:spcBef>
                <a:spcPts val="480"/>
              </a:spcBef>
              <a:buSzPts val="2400"/>
            </a:pPr>
            <a:r>
              <a:rPr lang="en-US" sz="2300" dirty="0"/>
              <a:t>	C</a:t>
            </a:r>
            <a:r>
              <a:rPr lang="vi-VN" sz="2300" dirty="0"/>
              <a:t>ho phép</a:t>
            </a:r>
            <a:r>
              <a:rPr lang="en-US" sz="2300" dirty="0"/>
              <a:t> </a:t>
            </a:r>
            <a:r>
              <a:rPr lang="vi-VN" sz="2300" dirty="0"/>
              <a:t>mở rộng chức năng của một đối tượng mà không làm thay đổi cấu trúc của nó, có thể thêm hoặc loại bỏ tính năng một cách linh hoạt.</a:t>
            </a:r>
            <a:endParaRPr lang="en-US" sz="2300" dirty="0"/>
          </a:p>
          <a:p>
            <a:pPr marL="342900" indent="-342900" algn="just">
              <a:lnSpc>
                <a:spcPct val="90000"/>
              </a:lnSpc>
              <a:spcBef>
                <a:spcPts val="480"/>
              </a:spcBef>
              <a:buSzPts val="2400"/>
            </a:pPr>
            <a:endParaRPr lang="vi-VN" sz="2300" b="1" dirty="0"/>
          </a:p>
          <a:p>
            <a:pPr marL="342900" indent="-342900">
              <a:lnSpc>
                <a:spcPct val="90000"/>
              </a:lnSpc>
              <a:spcBef>
                <a:spcPts val="480"/>
              </a:spcBef>
              <a:buSzPts val="2400"/>
              <a:buFont typeface="Arial" panose="020B0604020202020204" pitchFamily="34" charset="0"/>
              <a:buChar char="•"/>
            </a:pPr>
            <a:r>
              <a:rPr lang="vi-VN" sz="2300" b="1" dirty="0"/>
              <a:t>Tái sử dụng code: </a:t>
            </a:r>
            <a:endParaRPr lang="en-US" sz="2300" b="1" dirty="0"/>
          </a:p>
          <a:p>
            <a:pPr marL="342900" indent="-342900">
              <a:lnSpc>
                <a:spcPct val="90000"/>
              </a:lnSpc>
              <a:spcBef>
                <a:spcPts val="480"/>
              </a:spcBef>
              <a:buSzPts val="2400"/>
            </a:pPr>
            <a:r>
              <a:rPr lang="en-US" sz="2300" b="1" dirty="0"/>
              <a:t>	</a:t>
            </a:r>
            <a:r>
              <a:rPr lang="vi-VN" sz="2300" dirty="0"/>
              <a:t>Bằng cách sử dụng các Decorator khác nhau,</a:t>
            </a:r>
            <a:r>
              <a:rPr lang="en-US" sz="2300" dirty="0"/>
              <a:t> </a:t>
            </a:r>
            <a:r>
              <a:rPr lang="vi-VN" sz="2300" dirty="0"/>
              <a:t>có thể tạo ra nhiều biến thể của một đối tượng mà không cần phải viết lại code</a:t>
            </a:r>
            <a:r>
              <a:rPr lang="en-US" sz="2300" dirty="0"/>
              <a:t> v</a:t>
            </a:r>
            <a:r>
              <a:rPr lang="vi-VN" sz="2300" dirty="0"/>
              <a:t>à không ảnh hưởng đến các đối tượng khác.</a:t>
            </a:r>
            <a:endParaRPr lang="en-US" sz="2300" dirty="0"/>
          </a:p>
          <a:p>
            <a:pPr marL="342900" indent="-342900">
              <a:lnSpc>
                <a:spcPct val="90000"/>
              </a:lnSpc>
              <a:spcBef>
                <a:spcPts val="480"/>
              </a:spcBef>
              <a:buSzPts val="2400"/>
            </a:pPr>
            <a:endParaRPr lang="vi-VN" sz="2300" b="1" dirty="0"/>
          </a:p>
          <a:p>
            <a:pPr marL="342900" indent="-342900">
              <a:lnSpc>
                <a:spcPct val="90000"/>
              </a:lnSpc>
              <a:spcBef>
                <a:spcPts val="480"/>
              </a:spcBef>
              <a:buSzPts val="2400"/>
              <a:buFont typeface="Arial" panose="020B0604020202020204" pitchFamily="34" charset="0"/>
              <a:buChar char="•"/>
            </a:pPr>
            <a:r>
              <a:rPr lang="en-US" sz="2300" b="1" i="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Tránh</a:t>
            </a:r>
            <a:r>
              <a:rPr lang="en-US"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vi-VN"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được các vấn đề liên quan đến đa kế thừa và</a:t>
            </a:r>
            <a:r>
              <a:rPr lang="en-US"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vi-VN"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mối quan hệ phụ thuộc</a:t>
            </a:r>
            <a:r>
              <a:rPr lang="en-US"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p>
          <a:p>
            <a:pPr marL="342900" indent="-342900">
              <a:lnSpc>
                <a:spcPct val="90000"/>
              </a:lnSpc>
              <a:spcBef>
                <a:spcPts val="480"/>
              </a:spcBef>
              <a:buSzPts val="2400"/>
            </a:pPr>
            <a:r>
              <a:rPr lang="en-US"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	Decorator </a:t>
            </a:r>
            <a:r>
              <a:rPr lang="vi-VN"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sử dụng composition (sự kết hợp) thay vì inheritanc</a:t>
            </a:r>
            <a:r>
              <a:rPr lang="en-US"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e</a:t>
            </a:r>
            <a:endParaRPr lang="vi-VN" sz="2300" b="1" dirty="0"/>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a:t>
            </a:r>
            <a:r>
              <a:rPr lang="en-US" sz="3500" b="1" dirty="0" err="1">
                <a:solidFill>
                  <a:schemeClr val="lt1"/>
                </a:solidFill>
              </a:rPr>
              <a:t>Nhược</a:t>
            </a:r>
            <a:r>
              <a:rPr lang="en-US" sz="3500" b="1" dirty="0">
                <a:solidFill>
                  <a:schemeClr val="lt1"/>
                </a:solidFill>
              </a:rPr>
              <a:t>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en-US" sz="2300" b="1" dirty="0" err="1"/>
              <a:t>Đảm</a:t>
            </a:r>
            <a:r>
              <a:rPr lang="en-US" sz="2300" b="1" dirty="0"/>
              <a:t> </a:t>
            </a:r>
            <a:r>
              <a:rPr lang="en-US" sz="2300" b="1" dirty="0" err="1"/>
              <a:t>bảo</a:t>
            </a:r>
            <a:r>
              <a:rPr lang="en-US" sz="2300" b="1" dirty="0"/>
              <a:t> </a:t>
            </a:r>
            <a:r>
              <a:rPr lang="en-US" sz="2300" b="1" dirty="0" err="1"/>
              <a:t>nguyên</a:t>
            </a:r>
            <a:r>
              <a:rPr lang="en-US" sz="2300" b="1" dirty="0"/>
              <a:t> </a:t>
            </a:r>
            <a:r>
              <a:rPr lang="en-US" sz="2300" b="1" dirty="0" err="1"/>
              <a:t>tắc</a:t>
            </a:r>
            <a:r>
              <a:rPr lang="en-US" sz="2300" b="1" dirty="0"/>
              <a:t> open/close:</a:t>
            </a:r>
          </a:p>
          <a:p>
            <a:pPr lvl="8" algn="just">
              <a:lnSpc>
                <a:spcPct val="90000"/>
              </a:lnSpc>
              <a:spcBef>
                <a:spcPts val="480"/>
              </a:spcBef>
              <a:buSzPts val="2400"/>
            </a:pPr>
            <a:r>
              <a:rPr lang="en-US" sz="2300" dirty="0" err="1"/>
              <a:t>Dễ</a:t>
            </a:r>
            <a:r>
              <a:rPr lang="en-US" sz="2300" dirty="0"/>
              <a:t> </a:t>
            </a:r>
            <a:r>
              <a:rPr lang="en-US" sz="2300" dirty="0" err="1"/>
              <a:t>dàng</a:t>
            </a:r>
            <a:r>
              <a:rPr lang="en-US" sz="2300" dirty="0"/>
              <a:t> </a:t>
            </a:r>
            <a:r>
              <a:rPr lang="en-US" sz="2300" dirty="0" err="1"/>
              <a:t>thêm</a:t>
            </a:r>
            <a:r>
              <a:rPr lang="en-US" sz="2300" dirty="0"/>
              <a:t> </a:t>
            </a:r>
            <a:r>
              <a:rPr lang="en-US" sz="2300" dirty="0" err="1"/>
              <a:t>hoặc</a:t>
            </a:r>
            <a:r>
              <a:rPr lang="en-US" sz="2300" dirty="0"/>
              <a:t> </a:t>
            </a:r>
            <a:r>
              <a:rPr lang="en-US" sz="2300" dirty="0" err="1"/>
              <a:t>loại</a:t>
            </a:r>
            <a:r>
              <a:rPr lang="en-US" sz="2300" dirty="0"/>
              <a:t> </a:t>
            </a:r>
            <a:r>
              <a:rPr lang="en-US" sz="2300" dirty="0" err="1"/>
              <a:t>bỏ</a:t>
            </a:r>
            <a:r>
              <a:rPr lang="en-US" sz="2300" dirty="0"/>
              <a:t> </a:t>
            </a:r>
            <a:r>
              <a:rPr lang="en-US" sz="2300" dirty="0" err="1"/>
              <a:t>các</a:t>
            </a:r>
            <a:r>
              <a:rPr lang="en-US" sz="2300" dirty="0"/>
              <a:t> </a:t>
            </a:r>
            <a:r>
              <a:rPr lang="en-US" sz="2300" dirty="0" err="1"/>
              <a:t>chức</a:t>
            </a:r>
            <a:r>
              <a:rPr lang="en-US" sz="2300" dirty="0"/>
              <a:t> </a:t>
            </a:r>
            <a:r>
              <a:rPr lang="en-US" sz="2300" dirty="0" err="1"/>
              <a:t>năng</a:t>
            </a:r>
            <a:r>
              <a:rPr lang="en-US" sz="2300" dirty="0"/>
              <a:t> </a:t>
            </a:r>
            <a:r>
              <a:rPr lang="en-US" sz="2300" dirty="0" err="1"/>
              <a:t>của</a:t>
            </a:r>
            <a:r>
              <a:rPr lang="en-US" sz="2300" dirty="0"/>
              <a:t> </a:t>
            </a:r>
            <a:r>
              <a:rPr lang="en-US" sz="2300" dirty="0" err="1"/>
              <a:t>đối</a:t>
            </a:r>
            <a:r>
              <a:rPr lang="en-US" sz="2300" dirty="0"/>
              <a:t> </a:t>
            </a:r>
            <a:r>
              <a:rPr lang="en-US" sz="2300" dirty="0" err="1"/>
              <a:t>tượng</a:t>
            </a:r>
            <a:r>
              <a:rPr lang="en-US" sz="2300" dirty="0"/>
              <a:t> </a:t>
            </a:r>
            <a:r>
              <a:rPr lang="en-US" sz="2300" dirty="0" err="1"/>
              <a:t>thông</a:t>
            </a:r>
            <a:r>
              <a:rPr lang="en-US" sz="2300" dirty="0"/>
              <a:t> qua </a:t>
            </a:r>
            <a:r>
              <a:rPr lang="en-US" sz="2300" dirty="0" err="1"/>
              <a:t>việc</a:t>
            </a:r>
            <a:r>
              <a:rPr lang="en-US" sz="2300" dirty="0"/>
              <a:t> </a:t>
            </a:r>
            <a:r>
              <a:rPr lang="en-US" sz="2300" dirty="0" err="1"/>
              <a:t>thêm</a:t>
            </a:r>
            <a:r>
              <a:rPr lang="en-US" sz="2300" dirty="0"/>
              <a:t> </a:t>
            </a:r>
            <a:r>
              <a:rPr lang="en-US" sz="2300" dirty="0" err="1"/>
              <a:t>bớt</a:t>
            </a:r>
            <a:r>
              <a:rPr lang="en-US" sz="2300" dirty="0"/>
              <a:t> decorator, </a:t>
            </a:r>
            <a:r>
              <a:rPr lang="en-US" sz="2300" dirty="0" err="1"/>
              <a:t>mở</a:t>
            </a:r>
            <a:r>
              <a:rPr lang="en-US" sz="2300" dirty="0"/>
              <a:t> </a:t>
            </a:r>
            <a:r>
              <a:rPr lang="en-US" sz="2300" dirty="0" err="1"/>
              <a:t>rộng</a:t>
            </a:r>
            <a:r>
              <a:rPr lang="en-US" sz="2300" dirty="0"/>
              <a:t> </a:t>
            </a:r>
            <a:r>
              <a:rPr lang="en-US" sz="2300" dirty="0" err="1"/>
              <a:t>các</a:t>
            </a:r>
            <a:r>
              <a:rPr lang="en-US" sz="2300" dirty="0"/>
              <a:t> </a:t>
            </a:r>
            <a:r>
              <a:rPr lang="en-US" sz="2300" dirty="0" err="1"/>
              <a:t>chức</a:t>
            </a:r>
            <a:r>
              <a:rPr lang="en-US" sz="2300" dirty="0"/>
              <a:t> </a:t>
            </a:r>
            <a:r>
              <a:rPr lang="en-US" sz="2300" dirty="0" err="1"/>
              <a:t>năng</a:t>
            </a:r>
            <a:r>
              <a:rPr lang="en-US" sz="2300" dirty="0"/>
              <a:t> </a:t>
            </a:r>
            <a:r>
              <a:rPr lang="en-US" sz="2300" dirty="0" err="1"/>
              <a:t>bằng</a:t>
            </a:r>
            <a:r>
              <a:rPr lang="en-US" sz="2300" dirty="0"/>
              <a:t> </a:t>
            </a:r>
            <a:r>
              <a:rPr lang="en-US" sz="2300" dirty="0" err="1"/>
              <a:t>việc</a:t>
            </a:r>
            <a:r>
              <a:rPr lang="en-US" sz="2300" dirty="0"/>
              <a:t> </a:t>
            </a:r>
            <a:r>
              <a:rPr lang="en-US" sz="2300" dirty="0" err="1"/>
              <a:t>viết</a:t>
            </a:r>
            <a:r>
              <a:rPr lang="en-US" sz="2300" dirty="0"/>
              <a:t> them decorator </a:t>
            </a:r>
            <a:r>
              <a:rPr lang="en-US" sz="2300" dirty="0" err="1"/>
              <a:t>mà</a:t>
            </a:r>
            <a:r>
              <a:rPr lang="en-US" sz="2300" dirty="0"/>
              <a:t> </a:t>
            </a:r>
            <a:r>
              <a:rPr lang="en-US" sz="2300" dirty="0" err="1"/>
              <a:t>không</a:t>
            </a:r>
            <a:r>
              <a:rPr lang="en-US" sz="2300" dirty="0"/>
              <a:t> </a:t>
            </a:r>
            <a:r>
              <a:rPr lang="en-US" sz="2300" dirty="0" err="1"/>
              <a:t>cần</a:t>
            </a:r>
            <a:r>
              <a:rPr lang="en-US" sz="2300" dirty="0"/>
              <a:t> </a:t>
            </a:r>
            <a:r>
              <a:rPr lang="en-US" sz="2300" dirty="0" err="1"/>
              <a:t>thay</a:t>
            </a:r>
            <a:r>
              <a:rPr lang="en-US" sz="2300" dirty="0"/>
              <a:t> </a:t>
            </a:r>
            <a:r>
              <a:rPr lang="en-US" sz="2300" dirty="0" err="1"/>
              <a:t>đổi</a:t>
            </a:r>
            <a:r>
              <a:rPr lang="en-US" sz="2300" dirty="0"/>
              <a:t> code </a:t>
            </a:r>
            <a:r>
              <a:rPr lang="en-US" sz="2300" dirty="0" err="1"/>
              <a:t>hiện</a:t>
            </a:r>
            <a:r>
              <a:rPr lang="en-US" sz="2300" dirty="0"/>
              <a:t> </a:t>
            </a:r>
            <a:r>
              <a:rPr lang="en-US" sz="2300" dirty="0" err="1"/>
              <a:t>có</a:t>
            </a:r>
            <a:endParaRPr lang="vi-VN" sz="2300" dirty="0"/>
          </a:p>
        </p:txBody>
      </p:sp>
    </p:spTree>
    <p:extLst>
      <p:ext uri="{BB962C8B-B14F-4D97-AF65-F5344CB8AC3E}">
        <p14:creationId xmlns:p14="http://schemas.microsoft.com/office/powerpoint/2010/main" val="3958374016"/>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a:t>
            </a:r>
            <a:r>
              <a:rPr lang="en-US" sz="3500" b="1" dirty="0" err="1">
                <a:solidFill>
                  <a:schemeClr val="lt1"/>
                </a:solidFill>
              </a:rPr>
              <a:t>Nhược</a:t>
            </a:r>
            <a:r>
              <a:rPr lang="en-US" sz="3500" b="1" dirty="0">
                <a:solidFill>
                  <a:schemeClr val="lt1"/>
                </a:solidFill>
              </a:rPr>
              <a:t>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Nhược</a:t>
            </a:r>
            <a:r>
              <a:rPr lang="en-US" sz="2300" b="1" dirty="0"/>
              <a:t>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Tăng độ phức tạp: </a:t>
            </a:r>
            <a:r>
              <a:rPr lang="vi-VN" sz="2300" dirty="0"/>
              <a:t>Sử dụng quá nhiều Decorator có thể làm tăng độ phức tạp của mã, đặc biệt khi có quá nhiều biến thể hoặc sự kết hợp phức tạp.</a:t>
            </a:r>
          </a:p>
          <a:p>
            <a:pPr marL="342900" indent="-342900">
              <a:lnSpc>
                <a:spcPct val="90000"/>
              </a:lnSpc>
              <a:spcBef>
                <a:spcPts val="480"/>
              </a:spcBef>
              <a:buSzPts val="2400"/>
              <a:buFont typeface="Arial" panose="020B0604020202020204" pitchFamily="34" charset="0"/>
              <a:buChar char="•"/>
            </a:pPr>
            <a:endParaRPr lang="vi-VN" sz="2300" dirty="0"/>
          </a:p>
          <a:p>
            <a:pPr marL="342900" indent="-342900">
              <a:lnSpc>
                <a:spcPct val="90000"/>
              </a:lnSpc>
              <a:spcBef>
                <a:spcPts val="480"/>
              </a:spcBef>
              <a:buSzPts val="2400"/>
              <a:buFont typeface="Arial" panose="020B0604020202020204" pitchFamily="34" charset="0"/>
              <a:buChar char="•"/>
            </a:pPr>
            <a:r>
              <a:rPr lang="vi-VN" sz="2300" b="1" dirty="0"/>
              <a:t>Tiềm ẩn rủi ro về hiệu suất: </a:t>
            </a:r>
            <a:r>
              <a:rPr lang="vi-VN" sz="2300" dirty="0"/>
              <a:t>Việc sử dụng nhiều Decorator có thể gây ra các vấn đề về hiệu suất, đặc biệt khi các tính năng được gọi lặp lại nhiều lần hoặc có nhiều lớp lõng lẻo.</a:t>
            </a:r>
          </a:p>
          <a:p>
            <a:pPr marL="342900" indent="-342900">
              <a:lnSpc>
                <a:spcPct val="90000"/>
              </a:lnSpc>
              <a:spcBef>
                <a:spcPts val="480"/>
              </a:spcBef>
              <a:buSzPts val="2400"/>
              <a:buFont typeface="Arial" panose="020B0604020202020204" pitchFamily="34" charset="0"/>
              <a:buChar char="•"/>
            </a:pPr>
            <a:endParaRPr lang="vi-VN" sz="2300" b="1" dirty="0"/>
          </a:p>
          <a:p>
            <a:pPr marL="342900" indent="-342900">
              <a:lnSpc>
                <a:spcPct val="90000"/>
              </a:lnSpc>
              <a:spcBef>
                <a:spcPts val="480"/>
              </a:spcBef>
              <a:buSzPts val="2400"/>
              <a:buFont typeface="Arial" panose="020B0604020202020204" pitchFamily="34" charset="0"/>
              <a:buChar char="•"/>
            </a:pPr>
            <a:r>
              <a:rPr lang="vi-VN" sz="2300" b="1" dirty="0"/>
              <a:t>Khó hiểu đối với người mới: </a:t>
            </a:r>
            <a:r>
              <a:rPr lang="vi-VN" sz="2300" dirty="0"/>
              <a:t>Đối với những người mới vào dự án, việc hiểu và duy trì mã sử dụng mẫu Decorator có thể khó khăn hơn so với các mẫu khác.</a:t>
            </a:r>
            <a:endParaRPr lang="en-US" sz="2300" dirty="0"/>
          </a:p>
          <a:p>
            <a:pPr marL="342900" indent="-342900">
              <a:lnSpc>
                <a:spcPct val="90000"/>
              </a:lnSpc>
              <a:spcBef>
                <a:spcPts val="480"/>
              </a:spcBef>
              <a:buSzPts val="2400"/>
              <a:buFont typeface="Arial" panose="020B0604020202020204" pitchFamily="34" charset="0"/>
              <a:buChar char="•"/>
            </a:pPr>
            <a:endParaRPr lang="en-US" sz="2300" dirty="0"/>
          </a:p>
          <a:p>
            <a:pPr marL="342900" indent="-342900">
              <a:lnSpc>
                <a:spcPct val="90000"/>
              </a:lnSpc>
              <a:spcBef>
                <a:spcPts val="480"/>
              </a:spcBef>
              <a:buSzPts val="2400"/>
              <a:buFont typeface="Arial" panose="020B0604020202020204" pitchFamily="34" charset="0"/>
              <a:buChar char="•"/>
            </a:pPr>
            <a:r>
              <a:rPr lang="vi-VN" sz="2300" b="1" dirty="0"/>
              <a:t>Khó để xóa một wrapper cụ thể khỏi stack</a:t>
            </a:r>
            <a:endParaRPr lang="en-US" sz="2300" b="1" dirty="0"/>
          </a:p>
        </p:txBody>
      </p:sp>
    </p:spTree>
    <p:extLst>
      <p:ext uri="{BB962C8B-B14F-4D97-AF65-F5344CB8AC3E}">
        <p14:creationId xmlns:p14="http://schemas.microsoft.com/office/powerpoint/2010/main" val="3986398240"/>
      </p:ext>
    </p:extLst>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694531" y="192344"/>
            <a:ext cx="8212137" cy="55490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rgbClr val="F2F2F2"/>
                </a:solidFill>
              </a:rPr>
              <a:t>6. Liên </a:t>
            </a:r>
            <a:r>
              <a:rPr lang="en-US" sz="3500" b="1" dirty="0" err="1">
                <a:solidFill>
                  <a:srgbClr val="F2F2F2"/>
                </a:solidFill>
              </a:rPr>
              <a:t>quan</a:t>
            </a:r>
            <a:r>
              <a:rPr lang="en-US" sz="3500" b="1" dirty="0">
                <a:solidFill>
                  <a:srgbClr val="F2F2F2"/>
                </a:solidFill>
              </a:rPr>
              <a:t> </a:t>
            </a:r>
            <a:r>
              <a:rPr lang="en-US" sz="3500" b="1" dirty="0" err="1">
                <a:solidFill>
                  <a:srgbClr val="F2F2F2"/>
                </a:solidFill>
              </a:rPr>
              <a:t>đến</a:t>
            </a:r>
            <a:r>
              <a:rPr lang="en-US" sz="3500" b="1" dirty="0">
                <a:solidFill>
                  <a:srgbClr val="F2F2F2"/>
                </a:solidFill>
              </a:rPr>
              <a:t> </a:t>
            </a:r>
            <a:r>
              <a:rPr lang="en-US" sz="3500" b="1" dirty="0" err="1">
                <a:solidFill>
                  <a:srgbClr val="F2F2F2"/>
                </a:solidFill>
              </a:rPr>
              <a:t>các</a:t>
            </a:r>
            <a:r>
              <a:rPr lang="en-US" sz="3500" b="1" dirty="0">
                <a:solidFill>
                  <a:srgbClr val="F2F2F2"/>
                </a:solidFill>
              </a:rPr>
              <a:t> </a:t>
            </a:r>
            <a:r>
              <a:rPr lang="en-US" sz="3500" b="1" dirty="0" err="1">
                <a:solidFill>
                  <a:srgbClr val="F2F2F2"/>
                </a:solidFill>
              </a:rPr>
              <a:t>mẫu</a:t>
            </a:r>
            <a:r>
              <a:rPr lang="en-US" sz="3500" b="1" dirty="0">
                <a:solidFill>
                  <a:srgbClr val="F2F2F2"/>
                </a:solidFill>
              </a:rPr>
              <a:t> </a:t>
            </a:r>
            <a:r>
              <a:rPr lang="en-US" sz="3500" b="1" dirty="0" err="1">
                <a:solidFill>
                  <a:srgbClr val="F2F2F2"/>
                </a:solidFill>
              </a:rPr>
              <a:t>khác</a:t>
            </a:r>
            <a:endParaRPr sz="3500" b="1" dirty="0">
              <a:solidFill>
                <a:srgbClr val="F2F2F2"/>
              </a:solidFill>
            </a:endParaRPr>
          </a:p>
        </p:txBody>
      </p:sp>
      <p:graphicFrame>
        <p:nvGraphicFramePr>
          <p:cNvPr id="218" name="Google Shape;218;p14"/>
          <p:cNvGraphicFramePr/>
          <p:nvPr/>
        </p:nvGraphicFramePr>
        <p:xfrm>
          <a:off x="457200" y="838201"/>
          <a:ext cx="8686800" cy="6019800"/>
        </p:xfrm>
        <a:graphic>
          <a:graphicData uri="http://schemas.openxmlformats.org/drawingml/2006/table">
            <a:tbl>
              <a:tblPr firstRow="1" bandRow="1">
                <a:noFill/>
                <a:tableStyleId>{5CDAB1E5-B8DD-4338-85A5-3E8656CDFE11}</a:tableStyleId>
              </a:tblPr>
              <a:tblGrid>
                <a:gridCol w="1208000">
                  <a:extLst>
                    <a:ext uri="{9D8B030D-6E8A-4147-A177-3AD203B41FA5}">
                      <a16:colId xmlns:a16="http://schemas.microsoft.com/office/drawing/2014/main" val="20000"/>
                    </a:ext>
                  </a:extLst>
                </a:gridCol>
                <a:gridCol w="43546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707200">
                <a:tc>
                  <a:txBody>
                    <a:bodyPr/>
                    <a:lstStyle/>
                    <a:p>
                      <a:pPr marL="0" marR="0" lvl="0" indent="0" algn="l" rtl="0">
                        <a:spcBef>
                          <a:spcPts val="0"/>
                        </a:spcBef>
                        <a:spcAft>
                          <a:spcPts val="0"/>
                        </a:spcAft>
                        <a:buNone/>
                      </a:pPr>
                      <a:endParaRPr sz="1400"/>
                    </a:p>
                  </a:txBody>
                  <a:tcPr marL="55850" marR="55850" marT="62850" marB="62850" anchor="ctr"/>
                </a:tc>
                <a:tc>
                  <a:txBody>
                    <a:bodyPr/>
                    <a:lstStyle/>
                    <a:p>
                      <a:pPr marL="0" marR="0" lvl="0" indent="0" algn="ctr" rtl="0">
                        <a:spcBef>
                          <a:spcPts val="0"/>
                        </a:spcBef>
                        <a:spcAft>
                          <a:spcPts val="0"/>
                        </a:spcAft>
                        <a:buNone/>
                      </a:pPr>
                      <a:r>
                        <a:rPr lang="en-US" sz="1800">
                          <a:solidFill>
                            <a:srgbClr val="0C0C0C"/>
                          </a:solidFill>
                        </a:rPr>
                        <a:t>Mô tả</a:t>
                      </a:r>
                      <a:endParaRPr sz="1800">
                        <a:solidFill>
                          <a:srgbClr val="0C0C0C"/>
                        </a:solidFill>
                      </a:endParaRPr>
                    </a:p>
                  </a:txBody>
                  <a:tcPr marL="55850" marR="55850" marT="62850" marB="62850" anchor="ctr"/>
                </a:tc>
                <a:tc>
                  <a:txBody>
                    <a:bodyPr/>
                    <a:lstStyle/>
                    <a:p>
                      <a:pPr marL="0" marR="0" lvl="0" indent="0" algn="ctr" rtl="0">
                        <a:spcBef>
                          <a:spcPts val="0"/>
                        </a:spcBef>
                        <a:spcAft>
                          <a:spcPts val="0"/>
                        </a:spcAft>
                        <a:buNone/>
                      </a:pPr>
                      <a:r>
                        <a:rPr lang="en-US" sz="1800">
                          <a:solidFill>
                            <a:srgbClr val="0C0C0C"/>
                          </a:solidFill>
                        </a:rPr>
                        <a:t>Trường hợp sử dụng</a:t>
                      </a:r>
                      <a:endParaRPr/>
                    </a:p>
                  </a:txBody>
                  <a:tcPr marL="55850" marR="55850" marT="62850" marB="62850" anchor="ctr"/>
                </a:tc>
                <a:extLst>
                  <a:ext uri="{0D108BD9-81ED-4DB2-BD59-A6C34878D82A}">
                    <a16:rowId xmlns:a16="http://schemas.microsoft.com/office/drawing/2014/main" val="10000"/>
                  </a:ext>
                </a:extLst>
              </a:tr>
              <a:tr h="1439600">
                <a:tc>
                  <a:txBody>
                    <a:bodyPr/>
                    <a:lstStyle/>
                    <a:p>
                      <a:pPr marL="0" marR="0" lvl="0" indent="0" algn="l" rtl="0">
                        <a:spcBef>
                          <a:spcPts val="0"/>
                        </a:spcBef>
                        <a:spcAft>
                          <a:spcPts val="0"/>
                        </a:spcAft>
                        <a:buNone/>
                      </a:pPr>
                      <a:r>
                        <a:rPr lang="en-US" sz="1600" b="1"/>
                        <a:t>Decorator</a:t>
                      </a:r>
                      <a:endParaRPr sz="1600"/>
                    </a:p>
                  </a:txBody>
                  <a:tcPr marL="55850" marR="55850" marT="55850" marB="55850" anchor="ctr"/>
                </a:tc>
                <a:tc>
                  <a:txBody>
                    <a:bodyPr/>
                    <a:lstStyle/>
                    <a:p>
                      <a:pPr marL="0" marR="0" lvl="0" indent="0" algn="l" rtl="0">
                        <a:spcBef>
                          <a:spcPts val="0"/>
                        </a:spcBef>
                        <a:spcAft>
                          <a:spcPts val="0"/>
                        </a:spcAft>
                        <a:buNone/>
                      </a:pPr>
                      <a:r>
                        <a:rPr lang="en-US" sz="1600"/>
                        <a:t>Cho phép thêm hành vi vào một đối tượng riêng lẻ, một cách động, mà không ảnh hưởng đến hành vi của các thể hiện khác của cùng một lớp. Đây là một mẫu cấu trúc cung cấp một bao bọc cho lớp hiện có.</a:t>
                      </a:r>
                      <a:endParaRPr/>
                    </a:p>
                  </a:txBody>
                  <a:tcPr marL="55850" marR="55850" marT="55850" marB="55850" anchor="ctr"/>
                </a:tc>
                <a:tc>
                  <a:txBody>
                    <a:bodyPr/>
                    <a:lstStyle/>
                    <a:p>
                      <a:pPr marL="0" marR="0" lvl="0" indent="0" algn="l" rtl="0">
                        <a:spcBef>
                          <a:spcPts val="0"/>
                        </a:spcBef>
                        <a:spcAft>
                          <a:spcPts val="0"/>
                        </a:spcAft>
                        <a:buNone/>
                      </a:pPr>
                      <a:r>
                        <a:rPr lang="en-US" sz="1600"/>
                        <a:t>Sử dụng khi bạn muốn thêm chức năng mới vào một đối tượng hiện có mà không làm thay đổi cấu trúc của nó.</a:t>
                      </a:r>
                      <a:endParaRPr/>
                    </a:p>
                  </a:txBody>
                  <a:tcPr marL="55850" marR="55850" marT="55850" marB="55850" anchor="ctr"/>
                </a:tc>
                <a:extLst>
                  <a:ext uri="{0D108BD9-81ED-4DB2-BD59-A6C34878D82A}">
                    <a16:rowId xmlns:a16="http://schemas.microsoft.com/office/drawing/2014/main" val="10001"/>
                  </a:ext>
                </a:extLst>
              </a:tr>
              <a:tr h="1216700">
                <a:tc>
                  <a:txBody>
                    <a:bodyPr/>
                    <a:lstStyle/>
                    <a:p>
                      <a:pPr marL="0" marR="0" lvl="0" indent="0" algn="l" rtl="0">
                        <a:spcBef>
                          <a:spcPts val="0"/>
                        </a:spcBef>
                        <a:spcAft>
                          <a:spcPts val="0"/>
                        </a:spcAft>
                        <a:buNone/>
                      </a:pPr>
                      <a:r>
                        <a:rPr lang="en-US" sz="1600" b="1"/>
                        <a:t>Adapter</a:t>
                      </a:r>
                      <a:endParaRPr sz="1600"/>
                    </a:p>
                  </a:txBody>
                  <a:tcPr marL="55850" marR="55850" marT="55850" marB="55850" anchor="ctr"/>
                </a:tc>
                <a:tc>
                  <a:txBody>
                    <a:bodyPr/>
                    <a:lstStyle/>
                    <a:p>
                      <a:pPr marL="0" marR="0" lvl="0" indent="0" algn="l" rtl="0">
                        <a:spcBef>
                          <a:spcPts val="0"/>
                        </a:spcBef>
                        <a:spcAft>
                          <a:spcPts val="0"/>
                        </a:spcAft>
                        <a:buNone/>
                      </a:pPr>
                      <a:r>
                        <a:rPr lang="en-US" sz="1600"/>
                        <a:t>Cho phép một lớp hiện có được sử dụng như một giao diện khác. Nó được sử dụng để làm cho hai giao diện không tương thích trở nên tương thích.</a:t>
                      </a:r>
                      <a:endParaRPr/>
                    </a:p>
                  </a:txBody>
                  <a:tcPr marL="55850" marR="55850" marT="55850" marB="55850" anchor="ctr"/>
                </a:tc>
                <a:tc>
                  <a:txBody>
                    <a:bodyPr/>
                    <a:lstStyle/>
                    <a:p>
                      <a:pPr marL="0" marR="0" lvl="0" indent="0" algn="l" rtl="0">
                        <a:spcBef>
                          <a:spcPts val="0"/>
                        </a:spcBef>
                        <a:spcAft>
                          <a:spcPts val="0"/>
                        </a:spcAft>
                        <a:buNone/>
                      </a:pPr>
                      <a:r>
                        <a:rPr lang="en-US" sz="1600"/>
                        <a:t>Sử dụng khi bạn muốn sử dụng một lớp hiện có, và giao diện của nó không khớp với giao diện bạn cần.</a:t>
                      </a:r>
                      <a:endParaRPr/>
                    </a:p>
                  </a:txBody>
                  <a:tcPr marL="55850" marR="55850" marT="55850" marB="55850" anchor="ctr"/>
                </a:tc>
                <a:extLst>
                  <a:ext uri="{0D108BD9-81ED-4DB2-BD59-A6C34878D82A}">
                    <a16:rowId xmlns:a16="http://schemas.microsoft.com/office/drawing/2014/main" val="10002"/>
                  </a:ext>
                </a:extLst>
              </a:tr>
              <a:tr h="1439600">
                <a:tc>
                  <a:txBody>
                    <a:bodyPr/>
                    <a:lstStyle/>
                    <a:p>
                      <a:pPr marL="0" marR="0" lvl="0" indent="0" algn="l" rtl="0">
                        <a:spcBef>
                          <a:spcPts val="0"/>
                        </a:spcBef>
                        <a:spcAft>
                          <a:spcPts val="0"/>
                        </a:spcAft>
                        <a:buNone/>
                      </a:pPr>
                      <a:r>
                        <a:rPr lang="en-US" sz="1600" b="1"/>
                        <a:t>Composite</a:t>
                      </a:r>
                      <a:endParaRPr sz="1600"/>
                    </a:p>
                  </a:txBody>
                  <a:tcPr marL="55850" marR="55850" marT="55850" marB="55850" anchor="ctr"/>
                </a:tc>
                <a:tc>
                  <a:txBody>
                    <a:bodyPr/>
                    <a:lstStyle/>
                    <a:p>
                      <a:pPr marL="0" marR="0" lvl="0" indent="0" algn="l" rtl="0">
                        <a:spcBef>
                          <a:spcPts val="0"/>
                        </a:spcBef>
                        <a:spcAft>
                          <a:spcPts val="0"/>
                        </a:spcAft>
                        <a:buNone/>
                      </a:pPr>
                      <a:r>
                        <a:rPr lang="en-US" sz="1600"/>
                        <a:t>Cho phép một nhóm đối tượng được xử lý giống như một thực thể đơn lẻ. Mục đích của một composite là để “kết hợp” các đối tượng thành các cấu trúc cây để biểu diễn các hệ thống phần - toàn thể.</a:t>
                      </a:r>
                      <a:endParaRPr/>
                    </a:p>
                  </a:txBody>
                  <a:tcPr marL="55850" marR="55850" marT="55850" marB="55850" anchor="ctr"/>
                </a:tc>
                <a:tc>
                  <a:txBody>
                    <a:bodyPr/>
                    <a:lstStyle/>
                    <a:p>
                      <a:pPr marL="0" marR="0" lvl="0" indent="0" algn="l" rtl="0">
                        <a:spcBef>
                          <a:spcPts val="0"/>
                        </a:spcBef>
                        <a:spcAft>
                          <a:spcPts val="0"/>
                        </a:spcAft>
                        <a:buNone/>
                      </a:pPr>
                      <a:r>
                        <a:rPr lang="en-US" sz="1600"/>
                        <a:t>Sử dụng khi khách hàng cần phải bỏ qua sự khác biệt giữa các tổ hợp đối tượng và đối tượng đơn lẻ.</a:t>
                      </a:r>
                      <a:endParaRPr/>
                    </a:p>
                  </a:txBody>
                  <a:tcPr marL="55850" marR="55850" marT="55850" marB="55850" anchor="ctr"/>
                </a:tc>
                <a:extLst>
                  <a:ext uri="{0D108BD9-81ED-4DB2-BD59-A6C34878D82A}">
                    <a16:rowId xmlns:a16="http://schemas.microsoft.com/office/drawing/2014/main" val="10003"/>
                  </a:ext>
                </a:extLst>
              </a:tr>
              <a:tr h="1216700">
                <a:tc>
                  <a:txBody>
                    <a:bodyPr/>
                    <a:lstStyle/>
                    <a:p>
                      <a:pPr marL="0" marR="0" lvl="0" indent="0" algn="l" rtl="0">
                        <a:spcBef>
                          <a:spcPts val="0"/>
                        </a:spcBef>
                        <a:spcAft>
                          <a:spcPts val="0"/>
                        </a:spcAft>
                        <a:buNone/>
                      </a:pPr>
                      <a:r>
                        <a:rPr lang="en-US" sz="1600" b="1"/>
                        <a:t>Strategy</a:t>
                      </a:r>
                      <a:endParaRPr sz="1600"/>
                    </a:p>
                  </a:txBody>
                  <a:tcPr marL="55850" marR="55850" marT="55850" marB="55850" anchor="ctr"/>
                </a:tc>
                <a:tc>
                  <a:txBody>
                    <a:bodyPr/>
                    <a:lstStyle/>
                    <a:p>
                      <a:pPr marL="0" marR="0" lvl="0" indent="0" algn="l" rtl="0">
                        <a:spcBef>
                          <a:spcPts val="0"/>
                        </a:spcBef>
                        <a:spcAft>
                          <a:spcPts val="0"/>
                        </a:spcAft>
                        <a:buNone/>
                      </a:pPr>
                      <a:r>
                        <a:rPr lang="en-US" sz="1600"/>
                        <a:t>Cho phép một chiến lược (thuật toán) được chọn tại thời gian chạy. Nó định nghĩa một gia đình các thuật toán, đóng gói từng thuật toán và làm cho chúng có thể thay thế lẫn nhau.</a:t>
                      </a:r>
                      <a:endParaRPr/>
                    </a:p>
                  </a:txBody>
                  <a:tcPr marL="55850" marR="55850" marT="55850" marB="55850" anchor="ctr"/>
                </a:tc>
                <a:tc>
                  <a:txBody>
                    <a:bodyPr/>
                    <a:lstStyle/>
                    <a:p>
                      <a:pPr marL="0" marR="0" lvl="0" indent="0" algn="l" rtl="0">
                        <a:spcBef>
                          <a:spcPts val="0"/>
                        </a:spcBef>
                        <a:spcAft>
                          <a:spcPts val="0"/>
                        </a:spcAft>
                        <a:buNone/>
                      </a:pPr>
                      <a:r>
                        <a:rPr lang="en-US" sz="1600"/>
                        <a:t>Sử dụng khi cần các biến thể khác nhau của một thuật toán.</a:t>
                      </a:r>
                      <a:endParaRPr/>
                    </a:p>
                  </a:txBody>
                  <a:tcPr marL="55850" marR="55850" marT="55850" marB="5585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457200" y="181895"/>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latin typeface="Arial"/>
                <a:ea typeface="Arial"/>
                <a:cs typeface="Arial"/>
                <a:sym typeface="Arial"/>
              </a:rPr>
              <a:t>6. Liên </a:t>
            </a:r>
            <a:r>
              <a:rPr lang="en-US" sz="3500" b="1" dirty="0" err="1">
                <a:solidFill>
                  <a:schemeClr val="lt1"/>
                </a:solidFill>
                <a:latin typeface="Arial"/>
                <a:ea typeface="Arial"/>
                <a:cs typeface="Arial"/>
                <a:sym typeface="Arial"/>
              </a:rPr>
              <a:t>quan</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đến</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các</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mẫu</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khác</a:t>
            </a:r>
            <a:endParaRPr sz="3500" b="1" dirty="0">
              <a:solidFill>
                <a:schemeClr val="lt1"/>
              </a:solidFill>
            </a:endParaRPr>
          </a:p>
        </p:txBody>
      </p:sp>
      <p:sp>
        <p:nvSpPr>
          <p:cNvPr id="224" name="Google Shape;224;p15"/>
          <p:cNvSpPr txBox="1">
            <a:spLocks noGrp="1"/>
          </p:cNvSpPr>
          <p:nvPr>
            <p:ph type="body" idx="1"/>
          </p:nvPr>
        </p:nvSpPr>
        <p:spPr>
          <a:xfrm>
            <a:off x="533400" y="1112837"/>
            <a:ext cx="8458200" cy="7921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B1B1B"/>
              </a:buClr>
              <a:buSzPts val="1800"/>
              <a:buFont typeface="Arial"/>
              <a:buChar char="•"/>
            </a:pPr>
            <a:r>
              <a:rPr lang="en-US" sz="1800" b="0" i="1">
                <a:solidFill>
                  <a:srgbClr val="1B1B1B"/>
                </a:solidFill>
                <a:latin typeface="Open Sans"/>
                <a:ea typeface="Open Sans"/>
                <a:cs typeface="Open Sans"/>
                <a:sym typeface="Open Sans"/>
              </a:rPr>
              <a:t>Adapter:</a:t>
            </a:r>
            <a:r>
              <a:rPr lang="en-US" sz="1800" b="0" i="0">
                <a:solidFill>
                  <a:srgbClr val="1B1B1B"/>
                </a:solidFill>
                <a:latin typeface="Open Sans"/>
                <a:ea typeface="Open Sans"/>
                <a:cs typeface="Open Sans"/>
                <a:sym typeface="Open Sans"/>
              </a:rPr>
              <a:t> Decorator khác với adapter ở chỗ decorator chỉ thay đổi trách nhiệm của một đối tượng chứ không phải giao diện của nó.</a:t>
            </a:r>
            <a:endParaRPr/>
          </a:p>
        </p:txBody>
      </p:sp>
      <p:pic>
        <p:nvPicPr>
          <p:cNvPr id="225" name="Google Shape;225;p15" descr="java - Adapter Design Pattern- Relationship Types Between Roles - Stack  Overflow"/>
          <p:cNvPicPr preferRelativeResize="0"/>
          <p:nvPr/>
        </p:nvPicPr>
        <p:blipFill rotWithShape="1">
          <a:blip r:embed="rId3">
            <a:alphaModFix/>
          </a:blip>
          <a:srcRect/>
          <a:stretch/>
        </p:blipFill>
        <p:spPr>
          <a:xfrm>
            <a:off x="190500" y="2286000"/>
            <a:ext cx="4381500" cy="3105151"/>
          </a:xfrm>
          <a:prstGeom prst="rect">
            <a:avLst/>
          </a:prstGeom>
          <a:noFill/>
          <a:ln>
            <a:noFill/>
          </a:ln>
        </p:spPr>
      </p:pic>
      <p:pic>
        <p:nvPicPr>
          <p:cNvPr id="226" name="Google Shape;226;p15" descr="Decorator pattern - Wikipedia"/>
          <p:cNvPicPr preferRelativeResize="0"/>
          <p:nvPr/>
        </p:nvPicPr>
        <p:blipFill rotWithShape="1">
          <a:blip r:embed="rId4">
            <a:alphaModFix/>
          </a:blip>
          <a:srcRect/>
          <a:stretch/>
        </p:blipFill>
        <p:spPr>
          <a:xfrm>
            <a:off x="4930140" y="2286000"/>
            <a:ext cx="3810000" cy="3105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400" b="1">
                <a:solidFill>
                  <a:schemeClr val="lt1"/>
                </a:solidFill>
                <a:latin typeface="Arial"/>
                <a:ea typeface="Arial"/>
                <a:cs typeface="Arial"/>
                <a:sym typeface="Arial"/>
              </a:rPr>
              <a:t>6. Liên quan đến các mẫu khác</a:t>
            </a:r>
            <a:endParaRPr b="1">
              <a:solidFill>
                <a:schemeClr val="lt1"/>
              </a:solidFill>
            </a:endParaRPr>
          </a:p>
        </p:txBody>
      </p:sp>
      <p:sp>
        <p:nvSpPr>
          <p:cNvPr id="232" name="Google Shape;232;p1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B1B1B"/>
              </a:buClr>
              <a:buSzPts val="1800"/>
              <a:buFont typeface="Arial"/>
              <a:buChar char="•"/>
            </a:pPr>
            <a:r>
              <a:rPr lang="en-US" sz="1800" b="0" i="1" dirty="0">
                <a:solidFill>
                  <a:srgbClr val="1B1B1B"/>
                </a:solidFill>
                <a:latin typeface="Open Sans"/>
                <a:ea typeface="Open Sans"/>
                <a:cs typeface="Open Sans"/>
                <a:sym typeface="Open Sans"/>
              </a:rPr>
              <a:t>Composite:</a:t>
            </a:r>
            <a:r>
              <a:rPr lang="en-US" sz="1800" b="0" i="0" dirty="0">
                <a:solidFill>
                  <a:srgbClr val="1B1B1B"/>
                </a:solidFill>
                <a:latin typeface="Open Sans"/>
                <a:ea typeface="Open Sans"/>
                <a:cs typeface="Open Sans"/>
                <a:sym typeface="Open Sans"/>
              </a:rPr>
              <a:t> Decorator </a:t>
            </a:r>
            <a:r>
              <a:rPr lang="en-US" sz="1800" b="0" i="0" dirty="0" err="1">
                <a:solidFill>
                  <a:srgbClr val="1B1B1B"/>
                </a:solidFill>
                <a:latin typeface="Open Sans"/>
                <a:ea typeface="Open Sans"/>
                <a:cs typeface="Open Sans"/>
                <a:sym typeface="Open Sans"/>
              </a:rPr>
              <a:t>có</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thể</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xem</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là</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một</a:t>
            </a:r>
            <a:r>
              <a:rPr lang="en-US" sz="1800" b="0" i="0" dirty="0">
                <a:solidFill>
                  <a:srgbClr val="1B1B1B"/>
                </a:solidFill>
                <a:latin typeface="Open Sans"/>
                <a:ea typeface="Open Sans"/>
                <a:cs typeface="Open Sans"/>
                <a:sym typeface="Open Sans"/>
              </a:rPr>
              <a:t> degenerate Composite </a:t>
            </a:r>
            <a:r>
              <a:rPr lang="en-US" sz="1800" b="0" i="0" dirty="0" err="1">
                <a:solidFill>
                  <a:srgbClr val="1B1B1B"/>
                </a:solidFill>
                <a:latin typeface="Open Sans"/>
                <a:ea typeface="Open Sans"/>
                <a:cs typeface="Open Sans"/>
                <a:sym typeface="Open Sans"/>
              </a:rPr>
              <a:t>với</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chỉ</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một</a:t>
            </a:r>
            <a:r>
              <a:rPr lang="en-US" sz="1800" b="0" i="0" dirty="0">
                <a:solidFill>
                  <a:srgbClr val="1B1B1B"/>
                </a:solidFill>
                <a:latin typeface="Open Sans"/>
                <a:ea typeface="Open Sans"/>
                <a:cs typeface="Open Sans"/>
                <a:sym typeface="Open Sans"/>
              </a:rPr>
              <a:t> component. </a:t>
            </a:r>
            <a:r>
              <a:rPr lang="en-US" sz="1800" b="0" i="0" dirty="0" err="1">
                <a:solidFill>
                  <a:srgbClr val="1B1B1B"/>
                </a:solidFill>
                <a:latin typeface="Open Sans"/>
                <a:ea typeface="Open Sans"/>
                <a:cs typeface="Open Sans"/>
                <a:sym typeface="Open Sans"/>
              </a:rPr>
              <a:t>Tuy</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nhiên</a:t>
            </a:r>
            <a:r>
              <a:rPr lang="en-US" sz="1800" b="0" i="0" dirty="0">
                <a:solidFill>
                  <a:srgbClr val="1B1B1B"/>
                </a:solidFill>
                <a:latin typeface="Open Sans"/>
                <a:ea typeface="Open Sans"/>
                <a:cs typeface="Open Sans"/>
                <a:sym typeface="Open Sans"/>
              </a:rPr>
              <a:t>, decorator </a:t>
            </a:r>
            <a:r>
              <a:rPr lang="en-US" sz="1800" b="0" i="0" dirty="0" err="1">
                <a:solidFill>
                  <a:srgbClr val="1B1B1B"/>
                </a:solidFill>
                <a:latin typeface="Open Sans"/>
                <a:ea typeface="Open Sans"/>
                <a:cs typeface="Open Sans"/>
                <a:sym typeface="Open Sans"/>
              </a:rPr>
              <a:t>thêm</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các</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trách</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nhiệm</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bổ</a:t>
            </a:r>
            <a:r>
              <a:rPr lang="en-US" sz="1800" b="0" i="0" dirty="0">
                <a:solidFill>
                  <a:srgbClr val="1B1B1B"/>
                </a:solidFill>
                <a:latin typeface="Open Sans"/>
                <a:ea typeface="Open Sans"/>
                <a:cs typeface="Open Sans"/>
                <a:sym typeface="Open Sans"/>
              </a:rPr>
              <a:t> sung - </a:t>
            </a:r>
            <a:r>
              <a:rPr lang="en-US" sz="1800" b="0" i="0" dirty="0" err="1">
                <a:solidFill>
                  <a:srgbClr val="1B1B1B"/>
                </a:solidFill>
                <a:latin typeface="Open Sans"/>
                <a:ea typeface="Open Sans"/>
                <a:cs typeface="Open Sans"/>
                <a:sym typeface="Open Sans"/>
              </a:rPr>
              <a:t>nó</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không</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dành</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cho</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việc</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tập</a:t>
            </a:r>
            <a:r>
              <a:rPr lang="en-US" sz="1800" b="0" i="0" dirty="0">
                <a:solidFill>
                  <a:srgbClr val="1B1B1B"/>
                </a:solidFill>
                <a:latin typeface="Open Sans"/>
                <a:ea typeface="Open Sans"/>
                <a:cs typeface="Open Sans"/>
                <a:sym typeface="Open Sans"/>
              </a:rPr>
              <a:t> </a:t>
            </a:r>
            <a:r>
              <a:rPr lang="en-US" sz="1800" b="0" i="0" dirty="0" err="1">
                <a:solidFill>
                  <a:srgbClr val="1B1B1B"/>
                </a:solidFill>
                <a:latin typeface="Open Sans"/>
                <a:ea typeface="Open Sans"/>
                <a:cs typeface="Open Sans"/>
                <a:sym typeface="Open Sans"/>
              </a:rPr>
              <a:t>hợp</a:t>
            </a:r>
            <a:r>
              <a:rPr lang="en-US" sz="1800" b="0" i="0" dirty="0">
                <a:solidFill>
                  <a:srgbClr val="1B1B1B"/>
                </a:solidFill>
                <a:latin typeface="Open Sans"/>
                <a:ea typeface="Open Sans"/>
                <a:cs typeface="Open Sans"/>
                <a:sym typeface="Open Sans"/>
              </a:rPr>
              <a:t> object.</a:t>
            </a:r>
            <a:endParaRPr dirty="0"/>
          </a:p>
        </p:txBody>
      </p:sp>
      <p:pic>
        <p:nvPicPr>
          <p:cNvPr id="233" name="Google Shape;233;p16" descr="Composite and Decorator design patterns as examples of model... | Download  Scientific Diagram"/>
          <p:cNvPicPr preferRelativeResize="0"/>
          <p:nvPr/>
        </p:nvPicPr>
        <p:blipFill rotWithShape="1">
          <a:blip r:embed="rId3">
            <a:alphaModFix/>
          </a:blip>
          <a:srcRect/>
          <a:stretch/>
        </p:blipFill>
        <p:spPr>
          <a:xfrm>
            <a:off x="714375" y="2043793"/>
            <a:ext cx="8096250" cy="455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400" b="1">
                <a:solidFill>
                  <a:schemeClr val="lt1"/>
                </a:solidFill>
                <a:latin typeface="Arial"/>
                <a:ea typeface="Arial"/>
                <a:cs typeface="Arial"/>
                <a:sym typeface="Arial"/>
              </a:rPr>
              <a:t>6. Liên quan đến các mẫu khác</a:t>
            </a:r>
            <a:endParaRPr b="1">
              <a:solidFill>
                <a:schemeClr val="lt1"/>
              </a:solidFill>
            </a:endParaRPr>
          </a:p>
        </p:txBody>
      </p:sp>
      <p:sp>
        <p:nvSpPr>
          <p:cNvPr id="239" name="Google Shape;239;p17"/>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B1B1B"/>
              </a:buClr>
              <a:buSzPts val="1800"/>
              <a:buFont typeface="Arial"/>
              <a:buChar char="•"/>
            </a:pPr>
            <a:r>
              <a:rPr lang="en-US" sz="1800" b="0" i="1">
                <a:solidFill>
                  <a:srgbClr val="1B1B1B"/>
                </a:solidFill>
                <a:latin typeface="Open Sans"/>
                <a:ea typeface="Open Sans"/>
                <a:cs typeface="Open Sans"/>
                <a:sym typeface="Open Sans"/>
              </a:rPr>
              <a:t>Strategy:</a:t>
            </a:r>
            <a:r>
              <a:rPr lang="en-US" sz="1800" b="0" i="0">
                <a:solidFill>
                  <a:srgbClr val="1B1B1B"/>
                </a:solidFill>
                <a:latin typeface="Open Sans"/>
                <a:ea typeface="Open Sans"/>
                <a:cs typeface="Open Sans"/>
                <a:sym typeface="Open Sans"/>
              </a:rPr>
              <a:t> Decorator cho phép bạn thay đổi “da” của một đối tượng, strategy cho phép bạn thay đổi “ruột”.Đây là hai cách thay thế để thay đổi một đối tượng.</a:t>
            </a:r>
            <a:endParaRPr/>
          </a:p>
          <a:p>
            <a:pPr marL="342900" lvl="0" indent="-228600" algn="l" rtl="0">
              <a:spcBef>
                <a:spcPts val="360"/>
              </a:spcBef>
              <a:spcAft>
                <a:spcPts val="0"/>
              </a:spcAft>
              <a:buClr>
                <a:schemeClr val="dk1"/>
              </a:buClr>
              <a:buSzPts val="1800"/>
              <a:buFont typeface="Arial"/>
              <a:buNone/>
            </a:pPr>
            <a:endParaRPr sz="1800"/>
          </a:p>
        </p:txBody>
      </p:sp>
      <p:pic>
        <p:nvPicPr>
          <p:cNvPr id="240" name="Google Shape;240;p17" descr="Decorator Design Pattern"/>
          <p:cNvPicPr preferRelativeResize="0"/>
          <p:nvPr/>
        </p:nvPicPr>
        <p:blipFill rotWithShape="1">
          <a:blip r:embed="rId3">
            <a:alphaModFix/>
          </a:blip>
          <a:srcRect/>
          <a:stretch/>
        </p:blipFill>
        <p:spPr>
          <a:xfrm>
            <a:off x="649784" y="2122714"/>
            <a:ext cx="8341816"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457200" y="2590800"/>
            <a:ext cx="86868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700" b="1">
                <a:solidFill>
                  <a:schemeClr val="lt1"/>
                </a:solidFill>
                <a:latin typeface="Arial"/>
                <a:ea typeface="Arial"/>
                <a:cs typeface="Arial"/>
                <a:sym typeface="Arial"/>
              </a:rPr>
              <a:t>THANKS YOU</a:t>
            </a:r>
            <a:endParaRPr/>
          </a:p>
          <a:p>
            <a:pPr marL="0" marR="0" lvl="0" indent="0" algn="ctr" rtl="0">
              <a:spcBef>
                <a:spcPts val="0"/>
              </a:spcBef>
              <a:spcAft>
                <a:spcPts val="0"/>
              </a:spcAft>
              <a:buNone/>
            </a:pPr>
            <a:r>
              <a:rPr lang="en-US" sz="4700" b="1">
                <a:solidFill>
                  <a:schemeClr val="lt1"/>
                </a:solidFill>
                <a:latin typeface="Arial"/>
                <a:ea typeface="Arial"/>
                <a:cs typeface="Arial"/>
                <a:sym typeface="Arial"/>
              </a:rPr>
              <a:t>FOR YOUR ATTENTION</a:t>
            </a:r>
            <a:endParaRPr sz="4700" b="1">
              <a:solidFill>
                <a:schemeClr val="lt1"/>
              </a:solidFill>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lt1"/>
                </a:solidFill>
              </a:rPr>
              <a:t>Nội dung</a:t>
            </a:r>
            <a:endParaRPr/>
          </a:p>
        </p:txBody>
      </p:sp>
      <p:sp>
        <p:nvSpPr>
          <p:cNvPr id="137" name="Google Shape;137;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a:latin typeface="Arial"/>
                <a:ea typeface="Arial"/>
                <a:cs typeface="Arial"/>
                <a:sym typeface="Arial"/>
              </a:rPr>
              <a:t>Tổng quan</a:t>
            </a:r>
            <a:endParaRPr sz="24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Tên</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Mô tả ngắn về mẫu</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Phân loại</a:t>
            </a:r>
            <a:endParaRPr sz="200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a:t>Ngữ cảnh/trường hợp sử dụng</a:t>
            </a:r>
            <a:endParaRPr sz="2400"/>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Cấu trúc mẫu và mô tả + ví dụ minh họa</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Các bước hiện thực mẫu + code minh họa cho ví dụ trên</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Ưu điểm &amp; Nhược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Liên quan đến các mẫu khác</a:t>
            </a:r>
            <a:endParaRPr sz="240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10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10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1. </a:t>
            </a:r>
            <a:r>
              <a:rPr lang="en-US" sz="3500" b="1" dirty="0" err="1">
                <a:solidFill>
                  <a:schemeClr val="lt1"/>
                </a:solidFill>
              </a:rPr>
              <a:t>Tổng</a:t>
            </a:r>
            <a:r>
              <a:rPr lang="en-US" sz="3500" b="1" dirty="0">
                <a:solidFill>
                  <a:schemeClr val="lt1"/>
                </a:solidFill>
              </a:rPr>
              <a:t> </a:t>
            </a:r>
            <a:r>
              <a:rPr lang="en-US" sz="3500" b="1" dirty="0" err="1">
                <a:solidFill>
                  <a:schemeClr val="lt1"/>
                </a:solidFill>
              </a:rPr>
              <a:t>quan</a:t>
            </a:r>
            <a:endParaRPr sz="3500" b="1" dirty="0">
              <a:solidFill>
                <a:schemeClr val="lt1"/>
              </a:solidFill>
            </a:endParaRPr>
          </a:p>
        </p:txBody>
      </p:sp>
      <p:sp>
        <p:nvSpPr>
          <p:cNvPr id="143" name="Google Shape;143;p3"/>
          <p:cNvSpPr txBox="1">
            <a:spLocks noGrp="1"/>
          </p:cNvSpPr>
          <p:nvPr>
            <p:ph type="body" idx="2"/>
          </p:nvPr>
        </p:nvSpPr>
        <p:spPr>
          <a:xfrm>
            <a:off x="342900" y="1140542"/>
            <a:ext cx="8458200" cy="525780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Wingdings" panose="05000000000000000000" pitchFamily="2" charset="2"/>
              <a:buChar char="v"/>
            </a:pPr>
            <a:r>
              <a:rPr lang="en-US" sz="2300" b="1" dirty="0" err="1"/>
              <a:t>Mô</a:t>
            </a:r>
            <a:r>
              <a:rPr lang="en-US" sz="2300" b="1" dirty="0"/>
              <a:t> </a:t>
            </a:r>
            <a:r>
              <a:rPr lang="en-US" sz="2300" b="1" dirty="0" err="1"/>
              <a:t>tả</a:t>
            </a:r>
            <a:r>
              <a:rPr lang="en-US" sz="2300" b="1" dirty="0"/>
              <a:t>:</a:t>
            </a:r>
          </a:p>
          <a:p>
            <a:pPr marL="342900" indent="-342900">
              <a:lnSpc>
                <a:spcPct val="90000"/>
              </a:lnSpc>
              <a:spcBef>
                <a:spcPts val="0"/>
              </a:spcBef>
              <a:buSzPts val="2400"/>
            </a:pPr>
            <a:r>
              <a:rPr lang="en-US" sz="2300" dirty="0"/>
              <a:t>Decorator (wrapper) </a:t>
            </a:r>
            <a:r>
              <a:rPr lang="vi-VN" sz="2300" dirty="0"/>
              <a:t>là một mẫu thiết kế cho phép thêm các chức năng mới vào một đối tượng mà không làm thay đổi cấu trúc ban đầu của </a:t>
            </a:r>
            <a:r>
              <a:rPr lang="en-US" sz="2300" dirty="0" err="1"/>
              <a:t>nó</a:t>
            </a:r>
            <a:endParaRPr lang="en-US" sz="2300" dirty="0"/>
          </a:p>
          <a:p>
            <a:pPr marL="342900" indent="-342900">
              <a:lnSpc>
                <a:spcPct val="90000"/>
              </a:lnSpc>
              <a:spcBef>
                <a:spcPts val="0"/>
              </a:spcBef>
              <a:buSzPts val="2400"/>
            </a:pPr>
            <a:r>
              <a:rPr lang="en-US" sz="2300" dirty="0" err="1"/>
              <a:t>Đạt</a:t>
            </a:r>
            <a:r>
              <a:rPr lang="en-US" sz="2300" dirty="0"/>
              <a:t> </a:t>
            </a:r>
            <a:r>
              <a:rPr lang="en-US" sz="2300" dirty="0" err="1"/>
              <a:t>được</a:t>
            </a:r>
            <a:r>
              <a:rPr lang="en-US" sz="2300" dirty="0"/>
              <a:t> </a:t>
            </a:r>
            <a:r>
              <a:rPr lang="vi-VN" sz="2300" dirty="0"/>
              <a:t>bằng cách đặt một hoặc nhiều decorator lên đối tượng gốc.</a:t>
            </a:r>
            <a:endParaRPr sz="2300" dirty="0"/>
          </a:p>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Phân</a:t>
            </a:r>
            <a:r>
              <a:rPr lang="en-US" sz="2300" b="1" dirty="0"/>
              <a:t> </a:t>
            </a:r>
            <a:r>
              <a:rPr lang="en-US" sz="2300" b="1" dirty="0" err="1"/>
              <a:t>loại</a:t>
            </a:r>
            <a:r>
              <a:rPr lang="en-US" sz="2300" b="1" dirty="0"/>
              <a:t>: </a:t>
            </a:r>
            <a:r>
              <a:rPr lang="en-US" sz="2300" dirty="0"/>
              <a:t>Decorator Pattern </a:t>
            </a:r>
            <a:r>
              <a:rPr lang="en-US" sz="2300" dirty="0" err="1"/>
              <a:t>thuộc</a:t>
            </a:r>
            <a:r>
              <a:rPr lang="en-US" sz="2300" dirty="0"/>
              <a:t> </a:t>
            </a:r>
            <a:r>
              <a:rPr lang="en-US" sz="2300" b="1" dirty="0"/>
              <a:t>Structural pattern</a:t>
            </a:r>
          </a:p>
          <a:p>
            <a:pPr marL="342900" indent="-342900">
              <a:lnSpc>
                <a:spcPct val="90000"/>
              </a:lnSpc>
              <a:spcBef>
                <a:spcPts val="480"/>
              </a:spcBef>
              <a:buSzPts val="2400"/>
            </a:pPr>
            <a:r>
              <a:rPr lang="en-US" sz="2300" dirty="0" err="1"/>
              <a:t>Các</a:t>
            </a:r>
            <a:r>
              <a:rPr lang="en-US" sz="2300" dirty="0"/>
              <a:t> </a:t>
            </a:r>
            <a:r>
              <a:rPr lang="en-US" sz="2300" dirty="0" err="1"/>
              <a:t>mẫu</a:t>
            </a:r>
            <a:r>
              <a:rPr lang="en-US" sz="2300" dirty="0"/>
              <a:t> </a:t>
            </a:r>
            <a:r>
              <a:rPr lang="en-US" sz="2300" dirty="0" err="1"/>
              <a:t>cấu</a:t>
            </a:r>
            <a:r>
              <a:rPr lang="en-US" sz="2300" dirty="0"/>
              <a:t> </a:t>
            </a:r>
            <a:r>
              <a:rPr lang="en-US" sz="2300" dirty="0" err="1"/>
              <a:t>trúc</a:t>
            </a:r>
            <a:r>
              <a:rPr lang="en-US" sz="2300" dirty="0"/>
              <a:t> </a:t>
            </a:r>
            <a:r>
              <a:rPr lang="en-US" sz="2300" dirty="0" err="1"/>
              <a:t>tập</a:t>
            </a:r>
            <a:r>
              <a:rPr lang="en-US" sz="2300" dirty="0"/>
              <a:t> </a:t>
            </a:r>
            <a:r>
              <a:rPr lang="en-US" sz="2300" dirty="0" err="1"/>
              <a:t>trung</a:t>
            </a:r>
            <a:r>
              <a:rPr lang="en-US" sz="2300" dirty="0"/>
              <a:t> </a:t>
            </a:r>
            <a:r>
              <a:rPr lang="en-US" sz="2300" dirty="0" err="1"/>
              <a:t>vào</a:t>
            </a:r>
            <a:r>
              <a:rPr lang="en-US" sz="2300" dirty="0"/>
              <a:t> </a:t>
            </a:r>
            <a:r>
              <a:rPr lang="en-US" sz="2300" dirty="0" err="1"/>
              <a:t>cách</a:t>
            </a:r>
            <a:r>
              <a:rPr lang="en-US" sz="2300" dirty="0"/>
              <a:t> </a:t>
            </a:r>
            <a:r>
              <a:rPr lang="en-US" sz="2300" dirty="0" err="1"/>
              <a:t>các</a:t>
            </a:r>
            <a:r>
              <a:rPr lang="en-US" sz="2300" dirty="0"/>
              <a:t> </a:t>
            </a:r>
            <a:r>
              <a:rPr lang="en-US" sz="2300" dirty="0" err="1"/>
              <a:t>lớp</a:t>
            </a:r>
            <a:r>
              <a:rPr lang="en-US" sz="2300" dirty="0"/>
              <a:t> </a:t>
            </a:r>
            <a:r>
              <a:rPr lang="en-US" sz="2300" dirty="0" err="1"/>
              <a:t>và</a:t>
            </a:r>
            <a:r>
              <a:rPr lang="en-US" sz="2300" dirty="0"/>
              <a:t> </a:t>
            </a:r>
            <a:r>
              <a:rPr lang="en-US" sz="2300" dirty="0" err="1"/>
              <a:t>đối</a:t>
            </a:r>
            <a:r>
              <a:rPr lang="en-US" sz="2300" dirty="0"/>
              <a:t> </a:t>
            </a:r>
            <a:r>
              <a:rPr lang="en-US" sz="2300" dirty="0" err="1"/>
              <a:t>tượng</a:t>
            </a:r>
            <a:r>
              <a:rPr lang="en-US" sz="2300" dirty="0"/>
              <a:t> </a:t>
            </a:r>
            <a:r>
              <a:rPr lang="en-US" sz="2300" dirty="0" err="1"/>
              <a:t>được</a:t>
            </a:r>
            <a:r>
              <a:rPr lang="en-US" sz="2300" dirty="0"/>
              <a:t> </a:t>
            </a:r>
            <a:r>
              <a:rPr lang="en-US" sz="2300" dirty="0" err="1"/>
              <a:t>tổ</a:t>
            </a:r>
            <a:r>
              <a:rPr lang="en-US" sz="2300" dirty="0"/>
              <a:t> </a:t>
            </a:r>
            <a:r>
              <a:rPr lang="en-US" sz="2300" dirty="0" err="1"/>
              <a:t>chức</a:t>
            </a:r>
            <a:r>
              <a:rPr lang="en-US" sz="2300" dirty="0"/>
              <a:t> </a:t>
            </a:r>
            <a:r>
              <a:rPr lang="en-US" sz="2300" dirty="0" err="1"/>
              <a:t>để</a:t>
            </a:r>
            <a:r>
              <a:rPr lang="en-US" sz="2300" dirty="0"/>
              <a:t> </a:t>
            </a:r>
            <a:r>
              <a:rPr lang="en-US" sz="2300" dirty="0" err="1"/>
              <a:t>tạo</a:t>
            </a:r>
            <a:r>
              <a:rPr lang="en-US" sz="2300" dirty="0"/>
              <a:t> </a:t>
            </a:r>
            <a:r>
              <a:rPr lang="en-US" sz="2300" dirty="0" err="1"/>
              <a:t>ra</a:t>
            </a:r>
            <a:r>
              <a:rPr lang="en-US" sz="2300" dirty="0"/>
              <a:t> </a:t>
            </a:r>
            <a:r>
              <a:rPr lang="en-US" sz="2300" dirty="0" err="1"/>
              <a:t>các</a:t>
            </a:r>
            <a:r>
              <a:rPr lang="en-US" sz="2300" dirty="0"/>
              <a:t> </a:t>
            </a:r>
            <a:r>
              <a:rPr lang="en-US" sz="2300" dirty="0" err="1"/>
              <a:t>cấu</a:t>
            </a:r>
            <a:r>
              <a:rPr lang="en-US" sz="2300" dirty="0"/>
              <a:t> </a:t>
            </a:r>
            <a:r>
              <a:rPr lang="en-US" sz="2300" dirty="0" err="1"/>
              <a:t>trúc</a:t>
            </a:r>
            <a:r>
              <a:rPr lang="en-US" sz="2300" dirty="0"/>
              <a:t> </a:t>
            </a:r>
            <a:r>
              <a:rPr lang="en-US" sz="2300" dirty="0" err="1"/>
              <a:t>lớn</a:t>
            </a:r>
            <a:r>
              <a:rPr lang="en-US" sz="2300" dirty="0"/>
              <a:t> </a:t>
            </a:r>
            <a:r>
              <a:rPr lang="en-US" sz="2300" dirty="0" err="1"/>
              <a:t>hơn</a:t>
            </a:r>
            <a:r>
              <a:rPr lang="en-US" sz="2300" dirty="0"/>
              <a:t>.</a:t>
            </a:r>
            <a:endParaRPr sz="2300" dirty="0"/>
          </a:p>
        </p:txBody>
      </p:sp>
      <p:pic>
        <p:nvPicPr>
          <p:cNvPr id="3" name="Picture 2">
            <a:extLst>
              <a:ext uri="{FF2B5EF4-FFF2-40B4-BE49-F238E27FC236}">
                <a16:creationId xmlns:a16="http://schemas.microsoft.com/office/drawing/2014/main" id="{4B56BC62-857D-991A-DEED-DEC9B4B57E10}"/>
              </a:ext>
            </a:extLst>
          </p:cNvPr>
          <p:cNvPicPr>
            <a:picLocks noChangeAspect="1"/>
          </p:cNvPicPr>
          <p:nvPr/>
        </p:nvPicPr>
        <p:blipFill>
          <a:blip r:embed="rId3"/>
          <a:stretch>
            <a:fillRect/>
          </a:stretch>
        </p:blipFill>
        <p:spPr>
          <a:xfrm>
            <a:off x="5403162" y="4367858"/>
            <a:ext cx="3622851" cy="24109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2. </a:t>
            </a:r>
            <a:r>
              <a:rPr lang="en-US" sz="3500" b="1" dirty="0" err="1">
                <a:solidFill>
                  <a:schemeClr val="lt1"/>
                </a:solidFill>
              </a:rPr>
              <a:t>Ngữ</a:t>
            </a:r>
            <a:r>
              <a:rPr lang="en-US" sz="3500" b="1" dirty="0">
                <a:solidFill>
                  <a:schemeClr val="lt1"/>
                </a:solidFill>
              </a:rPr>
              <a:t> </a:t>
            </a:r>
            <a:r>
              <a:rPr lang="en-US" sz="3500" b="1" dirty="0" err="1">
                <a:solidFill>
                  <a:schemeClr val="lt1"/>
                </a:solidFill>
              </a:rPr>
              <a:t>cảnh</a:t>
            </a:r>
            <a:r>
              <a:rPr lang="en-US" sz="3500" b="1" dirty="0">
                <a:solidFill>
                  <a:schemeClr val="lt1"/>
                </a:solidFill>
              </a:rPr>
              <a:t>/</a:t>
            </a:r>
            <a:r>
              <a:rPr lang="en-US" sz="3500" b="1" dirty="0" err="1">
                <a:solidFill>
                  <a:schemeClr val="lt1"/>
                </a:solidFill>
              </a:rPr>
              <a:t>trường</a:t>
            </a:r>
            <a:r>
              <a:rPr lang="en-US" sz="3500" b="1" dirty="0">
                <a:solidFill>
                  <a:schemeClr val="lt1"/>
                </a:solidFill>
              </a:rPr>
              <a:t> </a:t>
            </a:r>
            <a:r>
              <a:rPr lang="en-US" sz="3500" b="1" dirty="0" err="1">
                <a:solidFill>
                  <a:schemeClr val="lt1"/>
                </a:solidFill>
              </a:rPr>
              <a:t>hợp</a:t>
            </a:r>
            <a:r>
              <a:rPr lang="en-US" sz="3500" b="1" dirty="0">
                <a:solidFill>
                  <a:schemeClr val="lt1"/>
                </a:solidFill>
              </a:rPr>
              <a:t> </a:t>
            </a:r>
            <a:r>
              <a:rPr lang="en-US" sz="3500" b="1" dirty="0" err="1">
                <a:solidFill>
                  <a:schemeClr val="lt1"/>
                </a:solidFill>
              </a:rPr>
              <a:t>sử</a:t>
            </a:r>
            <a:r>
              <a:rPr lang="en-US" sz="3500" b="1" dirty="0">
                <a:solidFill>
                  <a:schemeClr val="lt1"/>
                </a:solidFill>
              </a:rPr>
              <a:t> </a:t>
            </a:r>
            <a:r>
              <a:rPr lang="en-US" sz="3500" b="1" dirty="0" err="1">
                <a:solidFill>
                  <a:schemeClr val="lt1"/>
                </a:solidFill>
              </a:rPr>
              <a:t>dụng</a:t>
            </a:r>
            <a:endParaRPr sz="3500" b="1" dirty="0">
              <a:solidFill>
                <a:schemeClr val="lt1"/>
              </a:solidFill>
            </a:endParaRPr>
          </a:p>
        </p:txBody>
      </p:sp>
      <p:pic>
        <p:nvPicPr>
          <p:cNvPr id="4" name="Picture 3">
            <a:extLst>
              <a:ext uri="{FF2B5EF4-FFF2-40B4-BE49-F238E27FC236}">
                <a16:creationId xmlns:a16="http://schemas.microsoft.com/office/drawing/2014/main" id="{19CADF52-87AB-17BC-89D0-2D64DDF150EF}"/>
              </a:ext>
            </a:extLst>
          </p:cNvPr>
          <p:cNvPicPr>
            <a:picLocks noChangeAspect="1"/>
          </p:cNvPicPr>
          <p:nvPr/>
        </p:nvPicPr>
        <p:blipFill>
          <a:blip r:embed="rId3"/>
          <a:stretch>
            <a:fillRect/>
          </a:stretch>
        </p:blipFill>
        <p:spPr>
          <a:xfrm>
            <a:off x="143392" y="1033388"/>
            <a:ext cx="4428608" cy="2016574"/>
          </a:xfrm>
          <a:prstGeom prst="rect">
            <a:avLst/>
          </a:prstGeom>
          <a:ln>
            <a:solidFill>
              <a:schemeClr val="bg2"/>
            </a:solidFill>
          </a:ln>
        </p:spPr>
      </p:pic>
      <p:pic>
        <p:nvPicPr>
          <p:cNvPr id="6" name="Picture 5">
            <a:extLst>
              <a:ext uri="{FF2B5EF4-FFF2-40B4-BE49-F238E27FC236}">
                <a16:creationId xmlns:a16="http://schemas.microsoft.com/office/drawing/2014/main" id="{80BF0E50-F70D-006E-AEBC-F465E9A3E399}"/>
              </a:ext>
            </a:extLst>
          </p:cNvPr>
          <p:cNvPicPr>
            <a:picLocks noChangeAspect="1"/>
          </p:cNvPicPr>
          <p:nvPr/>
        </p:nvPicPr>
        <p:blipFill>
          <a:blip r:embed="rId4"/>
          <a:stretch>
            <a:fillRect/>
          </a:stretch>
        </p:blipFill>
        <p:spPr>
          <a:xfrm>
            <a:off x="4572000" y="1033388"/>
            <a:ext cx="4428608" cy="2016574"/>
          </a:xfrm>
          <a:prstGeom prst="rect">
            <a:avLst/>
          </a:prstGeom>
          <a:ln>
            <a:solidFill>
              <a:schemeClr val="tx1"/>
            </a:solidFill>
          </a:ln>
        </p:spPr>
      </p:pic>
      <p:grpSp>
        <p:nvGrpSpPr>
          <p:cNvPr id="7" name="Group 6">
            <a:extLst>
              <a:ext uri="{FF2B5EF4-FFF2-40B4-BE49-F238E27FC236}">
                <a16:creationId xmlns:a16="http://schemas.microsoft.com/office/drawing/2014/main" id="{89DD8278-6FF0-5FD7-7199-FCA99314BA87}"/>
              </a:ext>
            </a:extLst>
          </p:cNvPr>
          <p:cNvGrpSpPr/>
          <p:nvPr/>
        </p:nvGrpSpPr>
        <p:grpSpPr>
          <a:xfrm>
            <a:off x="4093860" y="2478957"/>
            <a:ext cx="952581" cy="442451"/>
            <a:chOff x="4093860" y="2478957"/>
            <a:chExt cx="952581" cy="442451"/>
          </a:xfrm>
        </p:grpSpPr>
        <p:sp>
          <p:nvSpPr>
            <p:cNvPr id="8" name="Arrow: Down 7">
              <a:extLst>
                <a:ext uri="{FF2B5EF4-FFF2-40B4-BE49-F238E27FC236}">
                  <a16:creationId xmlns:a16="http://schemas.microsoft.com/office/drawing/2014/main" id="{58A875B9-A115-7DB5-D44F-CFA7B2A18722}"/>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0C29A475-3E1D-4779-058D-354829FEA1D6}"/>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A6612747-3458-AA8B-CB94-7330D591B96F}"/>
              </a:ext>
            </a:extLst>
          </p:cNvPr>
          <p:cNvPicPr>
            <a:picLocks noChangeAspect="1"/>
          </p:cNvPicPr>
          <p:nvPr/>
        </p:nvPicPr>
        <p:blipFill>
          <a:blip r:embed="rId5"/>
          <a:stretch>
            <a:fillRect/>
          </a:stretch>
        </p:blipFill>
        <p:spPr>
          <a:xfrm>
            <a:off x="4572000" y="3323243"/>
            <a:ext cx="4397261" cy="3308049"/>
          </a:xfrm>
          <a:prstGeom prst="rect">
            <a:avLst/>
          </a:prstGeom>
          <a:ln>
            <a:solidFill>
              <a:schemeClr val="tx1"/>
            </a:solidFill>
          </a:ln>
        </p:spPr>
      </p:pic>
      <p:pic>
        <p:nvPicPr>
          <p:cNvPr id="13" name="Picture 12">
            <a:extLst>
              <a:ext uri="{FF2B5EF4-FFF2-40B4-BE49-F238E27FC236}">
                <a16:creationId xmlns:a16="http://schemas.microsoft.com/office/drawing/2014/main" id="{921C2641-0405-CFCE-F274-A825C617D9D3}"/>
              </a:ext>
            </a:extLst>
          </p:cNvPr>
          <p:cNvPicPr>
            <a:picLocks noChangeAspect="1"/>
          </p:cNvPicPr>
          <p:nvPr/>
        </p:nvPicPr>
        <p:blipFill>
          <a:blip r:embed="rId6"/>
          <a:stretch>
            <a:fillRect/>
          </a:stretch>
        </p:blipFill>
        <p:spPr>
          <a:xfrm>
            <a:off x="141542" y="3323244"/>
            <a:ext cx="4428608" cy="3308050"/>
          </a:xfrm>
          <a:prstGeom prst="rect">
            <a:avLst/>
          </a:prstGeom>
          <a:ln>
            <a:solidFill>
              <a:schemeClr val="tx1"/>
            </a:solidFill>
          </a:ln>
        </p:spPr>
      </p:pic>
      <p:grpSp>
        <p:nvGrpSpPr>
          <p:cNvPr id="14" name="Group 13">
            <a:extLst>
              <a:ext uri="{FF2B5EF4-FFF2-40B4-BE49-F238E27FC236}">
                <a16:creationId xmlns:a16="http://schemas.microsoft.com/office/drawing/2014/main" id="{CD069FEC-9061-AE10-E374-3EBB365AC388}"/>
              </a:ext>
            </a:extLst>
          </p:cNvPr>
          <p:cNvGrpSpPr/>
          <p:nvPr/>
        </p:nvGrpSpPr>
        <p:grpSpPr>
          <a:xfrm rot="5400000">
            <a:off x="7245099" y="2965377"/>
            <a:ext cx="952581" cy="442451"/>
            <a:chOff x="4093860" y="2478957"/>
            <a:chExt cx="952581" cy="442451"/>
          </a:xfrm>
        </p:grpSpPr>
        <p:sp>
          <p:nvSpPr>
            <p:cNvPr id="15" name="Arrow: Down 14">
              <a:extLst>
                <a:ext uri="{FF2B5EF4-FFF2-40B4-BE49-F238E27FC236}">
                  <a16:creationId xmlns:a16="http://schemas.microsoft.com/office/drawing/2014/main" id="{472FFB1E-BD02-3AA5-29CB-922B7FAB9F77}"/>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2F2DA1E2-5329-45CC-3E52-828F0C5C6466}"/>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6A0B8E10-E12A-B464-159E-0C159D00F4AC}"/>
              </a:ext>
            </a:extLst>
          </p:cNvPr>
          <p:cNvGrpSpPr/>
          <p:nvPr/>
        </p:nvGrpSpPr>
        <p:grpSpPr>
          <a:xfrm rot="5400000">
            <a:off x="947817" y="2953559"/>
            <a:ext cx="952582" cy="466090"/>
            <a:chOff x="4093861" y="5190872"/>
            <a:chExt cx="952582" cy="466090"/>
          </a:xfrm>
        </p:grpSpPr>
        <p:sp>
          <p:nvSpPr>
            <p:cNvPr id="18" name="Arrow: Down 17">
              <a:extLst>
                <a:ext uri="{FF2B5EF4-FFF2-40B4-BE49-F238E27FC236}">
                  <a16:creationId xmlns:a16="http://schemas.microsoft.com/office/drawing/2014/main" id="{503EF927-174F-A644-65DF-936EE7BD3288}"/>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Shape 18">
              <a:extLst>
                <a:ext uri="{FF2B5EF4-FFF2-40B4-BE49-F238E27FC236}">
                  <a16:creationId xmlns:a16="http://schemas.microsoft.com/office/drawing/2014/main" id="{73ADF350-1E57-CE83-8BFB-D2DD3AA783D0}"/>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0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152400"/>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2. </a:t>
            </a:r>
            <a:r>
              <a:rPr lang="en-US" sz="3900" b="1" dirty="0" err="1">
                <a:solidFill>
                  <a:schemeClr val="lt1"/>
                </a:solidFill>
              </a:rPr>
              <a:t>Ngữ</a:t>
            </a:r>
            <a:r>
              <a:rPr lang="en-US" sz="3900" b="1" dirty="0">
                <a:solidFill>
                  <a:schemeClr val="lt1"/>
                </a:solidFill>
              </a:rPr>
              <a:t> </a:t>
            </a:r>
            <a:r>
              <a:rPr lang="en-US" sz="3900" b="1" dirty="0" err="1">
                <a:solidFill>
                  <a:schemeClr val="lt1"/>
                </a:solidFill>
              </a:rPr>
              <a:t>cảnh</a:t>
            </a:r>
            <a:r>
              <a:rPr lang="en-US" sz="3900" b="1" dirty="0">
                <a:solidFill>
                  <a:schemeClr val="lt1"/>
                </a:solidFill>
              </a:rPr>
              <a:t>/</a:t>
            </a:r>
            <a:r>
              <a:rPr lang="en-US" sz="3900" b="1" dirty="0" err="1">
                <a:solidFill>
                  <a:schemeClr val="lt1"/>
                </a:solidFill>
              </a:rPr>
              <a:t>trường</a:t>
            </a:r>
            <a:r>
              <a:rPr lang="en-US" sz="3900" b="1" dirty="0">
                <a:solidFill>
                  <a:schemeClr val="lt1"/>
                </a:solidFill>
              </a:rPr>
              <a:t> </a:t>
            </a:r>
            <a:r>
              <a:rPr lang="en-US" sz="3900" b="1" dirty="0" err="1">
                <a:solidFill>
                  <a:schemeClr val="lt1"/>
                </a:solidFill>
              </a:rPr>
              <a:t>hợp</a:t>
            </a:r>
            <a:r>
              <a:rPr lang="en-US" sz="3900" b="1" dirty="0">
                <a:solidFill>
                  <a:schemeClr val="lt1"/>
                </a:solidFill>
              </a:rPr>
              <a:t> </a:t>
            </a:r>
            <a:r>
              <a:rPr lang="en-US" sz="3900" b="1" dirty="0" err="1">
                <a:solidFill>
                  <a:schemeClr val="lt1"/>
                </a:solidFill>
              </a:rPr>
              <a:t>sử</a:t>
            </a:r>
            <a:r>
              <a:rPr lang="en-US" sz="3900" b="1" dirty="0">
                <a:solidFill>
                  <a:schemeClr val="lt1"/>
                </a:solidFill>
              </a:rPr>
              <a:t> </a:t>
            </a:r>
            <a:r>
              <a:rPr lang="en-US" sz="3900" b="1" dirty="0" err="1">
                <a:solidFill>
                  <a:schemeClr val="lt1"/>
                </a:solidFill>
              </a:rPr>
              <a:t>dụng</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endParaRPr sz="2400" dirty="0"/>
          </a:p>
          <a:p>
            <a:pPr marL="342900" indent="-342900">
              <a:lnSpc>
                <a:spcPct val="90000"/>
              </a:lnSpc>
              <a:spcBef>
                <a:spcPts val="480"/>
              </a:spcBef>
              <a:buSzPts val="2400"/>
            </a:pPr>
            <a:r>
              <a:rPr lang="vi-VN" sz="2300" b="1" dirty="0"/>
              <a:t>Mở rộng chức năng</a:t>
            </a:r>
            <a:r>
              <a:rPr lang="en-US" sz="2300" b="1" dirty="0"/>
              <a:t> </a:t>
            </a:r>
            <a:r>
              <a:rPr lang="en-US" sz="2300" dirty="0" err="1"/>
              <a:t>của</a:t>
            </a:r>
            <a:r>
              <a:rPr lang="en-US" sz="2300" dirty="0"/>
              <a:t> </a:t>
            </a:r>
            <a:r>
              <a:rPr lang="vi-VN" sz="2300" dirty="0"/>
              <a:t>một đối tượng mà không muốn thay đổi code hiện tại của đối tượng đó.</a:t>
            </a:r>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Chức năng tùy chọn</a:t>
            </a:r>
            <a:r>
              <a:rPr lang="vi-VN" sz="2300" dirty="0"/>
              <a:t>: Khi cần thêm hoặc loại bỏ một số tính năng tùy chọn từ một đối tượng mà không ảnh hưởng đến các đối tượng khác.</a:t>
            </a:r>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M</a:t>
            </a:r>
            <a:r>
              <a:rPr lang="en-US" sz="2300" b="1" dirty="0"/>
              <a:t>u</a:t>
            </a:r>
            <a:r>
              <a:rPr lang="vi-VN" sz="2300" b="1" dirty="0"/>
              <a:t>ltiple combinations: </a:t>
            </a:r>
            <a:r>
              <a:rPr lang="vi-VN" sz="2300" dirty="0"/>
              <a:t>Khi </a:t>
            </a:r>
            <a:r>
              <a:rPr lang="en-US" sz="2300" dirty="0" err="1"/>
              <a:t>cần</a:t>
            </a:r>
            <a:r>
              <a:rPr lang="vi-VN" sz="2300" dirty="0"/>
              <a:t> kết hợp nhiều chức năng</a:t>
            </a:r>
            <a:r>
              <a:rPr lang="en-US" sz="2300" dirty="0"/>
              <a:t>̣̣̣̣ (</a:t>
            </a:r>
            <a:r>
              <a:rPr lang="en-US" sz="2300" dirty="0" err="1"/>
              <a:t>của</a:t>
            </a:r>
            <a:r>
              <a:rPr lang="en-US" sz="2300" dirty="0"/>
              <a:t> </a:t>
            </a:r>
            <a:r>
              <a:rPr lang="en-US" sz="2300" dirty="0" err="1"/>
              <a:t>nhiều</a:t>
            </a:r>
            <a:r>
              <a:rPr lang="en-US" sz="2300" dirty="0"/>
              <a:t> class)</a:t>
            </a:r>
            <a:r>
              <a:rPr lang="vi-VN" sz="2300" dirty="0"/>
              <a:t> khác nhau một cách linh hoạt.</a:t>
            </a:r>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Mở rộng động: </a:t>
            </a:r>
            <a:r>
              <a:rPr lang="vi-VN" sz="2300" dirty="0"/>
              <a:t>Khi muốn mở rộng chức năng của đối tượng một cách động, tức là có thể thêm hoặc loại bỏ các tính năng tại thời điểm chạy.</a:t>
            </a:r>
          </a:p>
          <a:p>
            <a:pPr marL="0" lvl="0" indent="0" algn="l" rtl="0">
              <a:lnSpc>
                <a:spcPct val="90000"/>
              </a:lnSpc>
              <a:spcBef>
                <a:spcPts val="480"/>
              </a:spcBef>
              <a:spcAft>
                <a:spcPts val="0"/>
              </a:spcAft>
              <a:buClr>
                <a:schemeClr val="dk1"/>
              </a:buClr>
              <a:buSzPts val="2400"/>
              <a:buFont typeface="Arial"/>
              <a:buNone/>
            </a:pPr>
            <a:endParaRPr lang="vi-V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33400" y="198438"/>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3. </a:t>
            </a:r>
            <a:r>
              <a:rPr lang="en-US" sz="3500" b="1" dirty="0" err="1">
                <a:solidFill>
                  <a:schemeClr val="lt1"/>
                </a:solidFill>
              </a:rPr>
              <a:t>Cấu</a:t>
            </a:r>
            <a:r>
              <a:rPr lang="en-US" sz="3500" b="1" dirty="0">
                <a:solidFill>
                  <a:schemeClr val="lt1"/>
                </a:solidFill>
              </a:rPr>
              <a:t> </a:t>
            </a:r>
            <a:r>
              <a:rPr lang="en-US" sz="3500" b="1" dirty="0" err="1">
                <a:solidFill>
                  <a:schemeClr val="lt1"/>
                </a:solidFill>
              </a:rPr>
              <a:t>trúc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và</a:t>
            </a:r>
            <a:r>
              <a:rPr lang="en-US" sz="3500" b="1" dirty="0">
                <a:solidFill>
                  <a:schemeClr val="lt1"/>
                </a:solidFill>
              </a:rPr>
              <a:t> </a:t>
            </a:r>
            <a:r>
              <a:rPr lang="en-US" sz="3500" b="1" dirty="0" err="1">
                <a:solidFill>
                  <a:schemeClr val="lt1"/>
                </a:solidFill>
              </a:rPr>
              <a:t>mô</a:t>
            </a:r>
            <a:r>
              <a:rPr lang="en-US" sz="3500" b="1" dirty="0">
                <a:solidFill>
                  <a:schemeClr val="lt1"/>
                </a:solidFill>
              </a:rPr>
              <a:t> </a:t>
            </a:r>
            <a:r>
              <a:rPr lang="en-US" sz="3500" b="1" dirty="0" err="1">
                <a:solidFill>
                  <a:schemeClr val="lt1"/>
                </a:solidFill>
              </a:rPr>
              <a:t>tả</a:t>
            </a:r>
            <a:endParaRPr sz="3500" b="1" dirty="0">
              <a:solidFill>
                <a:schemeClr val="lt1"/>
              </a:solidFill>
            </a:endParaRPr>
          </a:p>
        </p:txBody>
      </p:sp>
      <p:pic>
        <p:nvPicPr>
          <p:cNvPr id="5" name="Picture 4">
            <a:extLst>
              <a:ext uri="{FF2B5EF4-FFF2-40B4-BE49-F238E27FC236}">
                <a16:creationId xmlns:a16="http://schemas.microsoft.com/office/drawing/2014/main" id="{E941F776-E56E-C762-0893-A64C3605FC3E}"/>
              </a:ext>
            </a:extLst>
          </p:cNvPr>
          <p:cNvPicPr>
            <a:picLocks noChangeAspect="1"/>
          </p:cNvPicPr>
          <p:nvPr/>
        </p:nvPicPr>
        <p:blipFill>
          <a:blip r:embed="rId3"/>
          <a:stretch>
            <a:fillRect/>
          </a:stretch>
        </p:blipFill>
        <p:spPr>
          <a:xfrm>
            <a:off x="1674702" y="1042765"/>
            <a:ext cx="5794595" cy="56167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50723"/>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3. </a:t>
            </a:r>
            <a:r>
              <a:rPr lang="en-US" sz="3900" b="1" dirty="0" err="1">
                <a:solidFill>
                  <a:schemeClr val="lt1"/>
                </a:solidFill>
              </a:rPr>
              <a:t>Cấu</a:t>
            </a:r>
            <a:r>
              <a:rPr lang="en-US" sz="3900" b="1" dirty="0">
                <a:solidFill>
                  <a:schemeClr val="lt1"/>
                </a:solidFill>
              </a:rPr>
              <a:t> </a:t>
            </a:r>
            <a:r>
              <a:rPr lang="en-US" sz="3900" b="1" dirty="0" err="1">
                <a:solidFill>
                  <a:schemeClr val="lt1"/>
                </a:solidFill>
              </a:rPr>
              <a:t>trúc</a:t>
            </a:r>
            <a:r>
              <a:rPr lang="en-US" sz="3900" b="1" dirty="0">
                <a:solidFill>
                  <a:schemeClr val="lt1"/>
                </a:solidFill>
              </a:rPr>
              <a:t> </a:t>
            </a:r>
            <a:r>
              <a:rPr lang="en-US" sz="3900" b="1" dirty="0" err="1">
                <a:solidFill>
                  <a:schemeClr val="lt1"/>
                </a:solidFill>
              </a:rPr>
              <a:t>mẫu</a:t>
            </a:r>
            <a:r>
              <a:rPr lang="en-US" sz="3900" b="1" dirty="0">
                <a:solidFill>
                  <a:schemeClr val="lt1"/>
                </a:solidFill>
              </a:rPr>
              <a:t> </a:t>
            </a:r>
            <a:r>
              <a:rPr lang="en-US" sz="3900" b="1" dirty="0" err="1">
                <a:solidFill>
                  <a:schemeClr val="lt1"/>
                </a:solidFill>
              </a:rPr>
              <a:t>và</a:t>
            </a:r>
            <a:r>
              <a:rPr lang="en-US" sz="3900" b="1" dirty="0">
                <a:solidFill>
                  <a:schemeClr val="lt1"/>
                </a:solidFill>
              </a:rPr>
              <a:t> </a:t>
            </a:r>
            <a:r>
              <a:rPr lang="en-US" sz="3900" b="1" dirty="0" err="1">
                <a:solidFill>
                  <a:schemeClr val="lt1"/>
                </a:solidFill>
              </a:rPr>
              <a:t>mô</a:t>
            </a:r>
            <a:r>
              <a:rPr lang="en-US" sz="3900" b="1" dirty="0">
                <a:solidFill>
                  <a:schemeClr val="lt1"/>
                </a:solidFill>
              </a:rPr>
              <a:t> </a:t>
            </a:r>
            <a:r>
              <a:rPr lang="en-US" sz="3900" b="1" dirty="0" err="1">
                <a:solidFill>
                  <a:schemeClr val="lt1"/>
                </a:solidFill>
              </a:rPr>
              <a:t>tả</a:t>
            </a:r>
            <a:br>
              <a:rPr lang="en-US" sz="3900"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Component Interface</a:t>
            </a:r>
            <a:r>
              <a:rPr lang="en-US" sz="2300" b="1" dirty="0"/>
              <a:t>: </a:t>
            </a:r>
            <a:r>
              <a:rPr lang="vi-VN" sz="2300" dirty="0"/>
              <a:t>quy định các method chung cần phải có </a:t>
            </a:r>
            <a:r>
              <a:rPr lang="en-US" sz="2300" dirty="0" err="1"/>
              <a:t>cho</a:t>
            </a:r>
            <a:r>
              <a:rPr lang="en-US" sz="2300" dirty="0"/>
              <a:t> </a:t>
            </a:r>
            <a:r>
              <a:rPr lang="vi-VN" sz="2300" dirty="0"/>
              <a:t>các đối tượng cơ sở hoặc thành phần cần được mở rộng bằng Decorator.</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Concrete Component: </a:t>
            </a:r>
            <a:r>
              <a:rPr lang="vi-VN" sz="2300" dirty="0"/>
              <a:t>Đây là lớp cụ thể triển khai interface Component. Nó triển khai cơ bản của các phương thức được định nghĩa trong Component.</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Decorator:</a:t>
            </a:r>
            <a:r>
              <a:rPr lang="vi-VN" sz="2300" dirty="0"/>
              <a:t> interface giữ một tham chiếu đến một đối tượng cùng kiểu với Component. Decorator này cũng triển khai giao diện của Component</a:t>
            </a:r>
            <a:endParaRPr lang="en-US" sz="2300" dirty="0"/>
          </a:p>
        </p:txBody>
      </p:sp>
    </p:spTree>
    <p:extLst>
      <p:ext uri="{BB962C8B-B14F-4D97-AF65-F5344CB8AC3E}">
        <p14:creationId xmlns:p14="http://schemas.microsoft.com/office/powerpoint/2010/main" val="34410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21226"/>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4000" b="1" dirty="0">
                <a:solidFill>
                  <a:schemeClr val="lt1"/>
                </a:solidFill>
              </a:rPr>
              <a:t>3. </a:t>
            </a:r>
            <a:r>
              <a:rPr lang="en-US" sz="4000" b="1" dirty="0" err="1">
                <a:solidFill>
                  <a:schemeClr val="lt1"/>
                </a:solidFill>
              </a:rPr>
              <a:t>Cấu</a:t>
            </a:r>
            <a:r>
              <a:rPr lang="en-US" sz="4000" b="1" dirty="0">
                <a:solidFill>
                  <a:schemeClr val="lt1"/>
                </a:solidFill>
              </a:rPr>
              <a:t> </a:t>
            </a:r>
            <a:r>
              <a:rPr lang="en-US" sz="4000" b="1" dirty="0" err="1">
                <a:solidFill>
                  <a:schemeClr val="lt1"/>
                </a:solidFill>
              </a:rPr>
              <a:t>trúc</a:t>
            </a:r>
            <a:r>
              <a:rPr lang="en-US" sz="4000" b="1" dirty="0">
                <a:solidFill>
                  <a:schemeClr val="lt1"/>
                </a:solidFill>
              </a:rPr>
              <a:t> </a:t>
            </a:r>
            <a:r>
              <a:rPr lang="en-US" sz="4000" b="1" dirty="0" err="1">
                <a:solidFill>
                  <a:schemeClr val="lt1"/>
                </a:solidFill>
              </a:rPr>
              <a:t>mẫu</a:t>
            </a:r>
            <a:r>
              <a:rPr lang="en-US" sz="4000" b="1" dirty="0">
                <a:solidFill>
                  <a:schemeClr val="lt1"/>
                </a:solidFill>
              </a:rPr>
              <a:t> </a:t>
            </a:r>
            <a:r>
              <a:rPr lang="en-US" sz="4000" b="1" dirty="0" err="1">
                <a:solidFill>
                  <a:schemeClr val="lt1"/>
                </a:solidFill>
              </a:rPr>
              <a:t>và</a:t>
            </a:r>
            <a:r>
              <a:rPr lang="en-US" sz="4000" b="1" dirty="0">
                <a:solidFill>
                  <a:schemeClr val="lt1"/>
                </a:solidFill>
              </a:rPr>
              <a:t> </a:t>
            </a:r>
            <a:r>
              <a:rPr lang="en-US" sz="4000" b="1" dirty="0" err="1">
                <a:solidFill>
                  <a:schemeClr val="lt1"/>
                </a:solidFill>
              </a:rPr>
              <a:t>mô</a:t>
            </a:r>
            <a:r>
              <a:rPr lang="en-US" sz="4000" b="1" dirty="0">
                <a:solidFill>
                  <a:schemeClr val="lt1"/>
                </a:solidFill>
              </a:rPr>
              <a:t> </a:t>
            </a:r>
            <a:r>
              <a:rPr lang="en-US" sz="4000" b="1" dirty="0" err="1">
                <a:solidFill>
                  <a:schemeClr val="lt1"/>
                </a:solidFill>
              </a:rPr>
              <a:t>tả</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Concrete Decorator</a:t>
            </a:r>
            <a:r>
              <a:rPr lang="vi-VN" sz="2300" dirty="0"/>
              <a:t>: Là các lớp cụ thể của Decorator, triển khai phương thức của Component và thêm chức năng bổ sung vào các phương thức này. Mỗi Concrete Decorator thường chỉ mở rộng hoặc thay đổi một phần nhỏ của chức năng của Component.</a:t>
            </a:r>
          </a:p>
          <a:p>
            <a:pPr marL="342900" indent="-342900">
              <a:lnSpc>
                <a:spcPct val="90000"/>
              </a:lnSpc>
              <a:spcBef>
                <a:spcPts val="480"/>
              </a:spcBef>
              <a:buSzPts val="2400"/>
            </a:pPr>
            <a:endParaRPr lang="vi-VN" sz="2300" b="1" dirty="0"/>
          </a:p>
          <a:p>
            <a:pPr marL="342900" indent="-342900">
              <a:lnSpc>
                <a:spcPct val="90000"/>
              </a:lnSpc>
              <a:spcBef>
                <a:spcPts val="480"/>
              </a:spcBef>
              <a:buSzPts val="2400"/>
            </a:pPr>
            <a:r>
              <a:rPr lang="vi-VN" sz="2300" b="1" dirty="0"/>
              <a:t>Client: </a:t>
            </a:r>
            <a:r>
              <a:rPr lang="vi-VN" sz="2300" dirty="0"/>
              <a:t>Là nơi sử dụng các Decorator để mở rộng chức năng của Concrete Component. Client tạo ra các Decorator và gắn chúng vào Concrete Component</a:t>
            </a:r>
            <a:r>
              <a:rPr lang="en-US" sz="2300" dirty="0"/>
              <a:t>.</a:t>
            </a:r>
            <a:endParaRPr lang="vi-VN" sz="2300" dirty="0"/>
          </a:p>
        </p:txBody>
      </p:sp>
    </p:spTree>
    <p:extLst>
      <p:ext uri="{BB962C8B-B14F-4D97-AF65-F5344CB8AC3E}">
        <p14:creationId xmlns:p14="http://schemas.microsoft.com/office/powerpoint/2010/main" val="4608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191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4. </a:t>
            </a:r>
            <a:r>
              <a:rPr lang="en-US" sz="3500" b="1" dirty="0" err="1">
                <a:solidFill>
                  <a:schemeClr val="lt1"/>
                </a:solidFill>
              </a:rPr>
              <a:t>Các</a:t>
            </a:r>
            <a:r>
              <a:rPr lang="en-US" sz="3500" b="1" dirty="0">
                <a:solidFill>
                  <a:schemeClr val="lt1"/>
                </a:solidFill>
              </a:rPr>
              <a:t> </a:t>
            </a:r>
            <a:r>
              <a:rPr lang="en-US" sz="3500" b="1" dirty="0" err="1">
                <a:solidFill>
                  <a:schemeClr val="lt1"/>
                </a:solidFill>
              </a:rPr>
              <a:t>bước</a:t>
            </a:r>
            <a:r>
              <a:rPr lang="en-US" sz="3500" b="1" dirty="0">
                <a:solidFill>
                  <a:schemeClr val="lt1"/>
                </a:solidFill>
              </a:rPr>
              <a:t> </a:t>
            </a:r>
            <a:r>
              <a:rPr lang="en-US" sz="3500" b="1" dirty="0" err="1">
                <a:solidFill>
                  <a:schemeClr val="lt1"/>
                </a:solidFill>
              </a:rPr>
              <a:t>hiện</a:t>
            </a:r>
            <a:r>
              <a:rPr lang="en-US" sz="3500" b="1" dirty="0">
                <a:solidFill>
                  <a:schemeClr val="lt1"/>
                </a:solidFill>
              </a:rPr>
              <a:t> </a:t>
            </a:r>
            <a:r>
              <a:rPr lang="en-US" sz="3500" b="1" dirty="0" err="1">
                <a:solidFill>
                  <a:schemeClr val="lt1"/>
                </a:solidFill>
              </a:rPr>
              <a:t>thực</a:t>
            </a:r>
            <a:r>
              <a:rPr lang="en-US" sz="3500" b="1" dirty="0">
                <a:solidFill>
                  <a:schemeClr val="lt1"/>
                </a:solidFill>
              </a:rPr>
              <a:t> </a:t>
            </a:r>
            <a:r>
              <a:rPr lang="en-US" sz="3500" b="1" dirty="0" err="1">
                <a:solidFill>
                  <a:schemeClr val="lt1"/>
                </a:solidFill>
              </a:rPr>
              <a:t>mẫu</a:t>
            </a:r>
            <a:r>
              <a:rPr lang="en-US" sz="3500" b="1" dirty="0">
                <a:solidFill>
                  <a:schemeClr val="lt1"/>
                </a:solidFill>
              </a:rPr>
              <a:t> - </a:t>
            </a:r>
            <a:r>
              <a:rPr lang="en-US" sz="3500" b="1" dirty="0" err="1">
                <a:solidFill>
                  <a:schemeClr val="lt1"/>
                </a:solidFill>
              </a:rPr>
              <a:t>Ví</a:t>
            </a:r>
            <a:r>
              <a:rPr lang="en-US" sz="3500" b="1" dirty="0">
                <a:solidFill>
                  <a:schemeClr val="lt1"/>
                </a:solidFill>
              </a:rPr>
              <a:t> </a:t>
            </a:r>
            <a:r>
              <a:rPr lang="en-US" sz="3500" b="1" dirty="0" err="1">
                <a:solidFill>
                  <a:schemeClr val="lt1"/>
                </a:solidFill>
              </a:rPr>
              <a:t>dụ</a:t>
            </a:r>
            <a:endParaRPr sz="3500" dirty="0"/>
          </a:p>
        </p:txBody>
      </p:sp>
      <p:sp>
        <p:nvSpPr>
          <p:cNvPr id="205" name="Google Shape;205;p12"/>
          <p:cNvSpPr txBox="1">
            <a:spLocks noGrp="1"/>
          </p:cNvSpPr>
          <p:nvPr>
            <p:ph type="body" idx="1"/>
          </p:nvPr>
        </p:nvSpPr>
        <p:spPr>
          <a:xfrm>
            <a:off x="533400" y="1066800"/>
            <a:ext cx="8458200" cy="741045"/>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Class diagram</a:t>
            </a:r>
            <a:endParaRPr sz="2400" b="1" dirty="0">
              <a:latin typeface="Arial"/>
              <a:ea typeface="Arial"/>
              <a:cs typeface="Arial"/>
              <a:sym typeface="Arial"/>
            </a:endParaRPr>
          </a:p>
        </p:txBody>
      </p:sp>
      <p:pic>
        <p:nvPicPr>
          <p:cNvPr id="3" name="Picture 2">
            <a:extLst>
              <a:ext uri="{FF2B5EF4-FFF2-40B4-BE49-F238E27FC236}">
                <a16:creationId xmlns:a16="http://schemas.microsoft.com/office/drawing/2014/main" id="{0CED294C-DA04-642F-CBA1-7CED176D02CA}"/>
              </a:ext>
            </a:extLst>
          </p:cNvPr>
          <p:cNvPicPr>
            <a:picLocks noChangeAspect="1"/>
          </p:cNvPicPr>
          <p:nvPr/>
        </p:nvPicPr>
        <p:blipFill>
          <a:blip r:embed="rId3"/>
          <a:stretch>
            <a:fillRect/>
          </a:stretch>
        </p:blipFill>
        <p:spPr>
          <a:xfrm>
            <a:off x="228600" y="1536188"/>
            <a:ext cx="8686799" cy="4353335"/>
          </a:xfrm>
          <a:prstGeom prst="rect">
            <a:avLst/>
          </a:prstGeom>
        </p:spPr>
      </p:pic>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1222</Words>
  <Application>Microsoft Office PowerPoint</Application>
  <PresentationFormat>On-screen Show (4:3)</PresentationFormat>
  <Paragraphs>93</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Times New Roman</vt:lpstr>
      <vt:lpstr>Noto Sans Symbols</vt:lpstr>
      <vt:lpstr>Wingdings</vt:lpstr>
      <vt:lpstr>Arial</vt:lpstr>
      <vt:lpstr>Tahoma</vt:lpstr>
      <vt:lpstr>Open Sans</vt:lpstr>
      <vt:lpstr>Calibri</vt:lpstr>
      <vt:lpstr>VNPT template</vt:lpstr>
      <vt:lpstr>Custom Design</vt:lpstr>
      <vt:lpstr>Mẫu Decorator(Wrapper)</vt:lpstr>
      <vt:lpstr>Nội dung</vt:lpstr>
      <vt:lpstr>1. Tổng quan</vt:lpstr>
      <vt:lpstr>2. Ngữ cảnh/trường hợp sử dụng</vt:lpstr>
      <vt:lpstr>2. Ngữ cảnh/trường hợp sử dụng  </vt:lpstr>
      <vt:lpstr>3. Cấu trúc mẫu và mô tả</vt:lpstr>
      <vt:lpstr>3. Cấu trúc mẫu và mô tả  </vt:lpstr>
      <vt:lpstr>3. Cấu trúc mẫu và mô tả  </vt:lpstr>
      <vt:lpstr>4. Các bước hiện thực mẫu - Ví dụ</vt:lpstr>
      <vt:lpstr>5. Ưu điểm &amp; Nhược điểm</vt:lpstr>
      <vt:lpstr>5. Ưu điểm &amp; Nhược điểm</vt:lpstr>
      <vt:lpstr>5. Ưu điểm &amp; Nhược điểm</vt:lpstr>
      <vt:lpstr>6. Liên quan đến các mẫu khác</vt:lpstr>
      <vt:lpstr>6. Liên quan đến các mẫu khác</vt:lpstr>
      <vt:lpstr>6. Liên quan đến các mẫu khác</vt:lpstr>
      <vt:lpstr>6. Liên quan đến các mẫu khác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Decorator</dc:title>
  <dc:creator>Tran Anh Dung</dc:creator>
  <cp:lastModifiedBy>Nguyen Quan</cp:lastModifiedBy>
  <cp:revision>2</cp:revision>
  <dcterms:created xsi:type="dcterms:W3CDTF">2010-09-29T06:57:02Z</dcterms:created>
  <dcterms:modified xsi:type="dcterms:W3CDTF">2024-04-01T15:21:11Z</dcterms:modified>
</cp:coreProperties>
</file>