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7"/>
  </p:notesMasterIdLst>
  <p:sldIdLst>
    <p:sldId id="256" r:id="rId2"/>
    <p:sldId id="257" r:id="rId3"/>
    <p:sldId id="258" r:id="rId4"/>
    <p:sldId id="259" r:id="rId5"/>
    <p:sldId id="276" r:id="rId6"/>
    <p:sldId id="260" r:id="rId7"/>
    <p:sldId id="261" r:id="rId8"/>
    <p:sldId id="277" r:id="rId9"/>
    <p:sldId id="273" r:id="rId10"/>
    <p:sldId id="269" r:id="rId11"/>
    <p:sldId id="270" r:id="rId12"/>
    <p:sldId id="271" r:id="rId13"/>
    <p:sldId id="278" r:id="rId14"/>
    <p:sldId id="279" r:id="rId15"/>
    <p:sldId id="280" r:id="rId16"/>
  </p:sldIdLst>
  <p:sldSz cx="9144000" cy="6858000" type="screen4x3"/>
  <p:notesSz cx="9872663" cy="6797675"/>
  <p:embeddedFontLst>
    <p:embeddedFont>
      <p:font typeface="Tahoma" panose="020B0604030504040204" pitchFamily="34" charset="0"/>
      <p:regular r:id="rId18"/>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41">
          <p15:clr>
            <a:srgbClr val="A4A3A4"/>
          </p15:clr>
        </p15:guide>
        <p15:guide id="2" pos="3110">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joLKkfuD+sp1ghMXiHdwmsdVm4b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6FA82C3-183E-4001-B01C-1447B0FD6E9A}">
  <a:tblStyle styleId="{76FA82C3-183E-4001-B01C-1447B0FD6E9A}"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6E6"/>
          </a:solidFill>
        </a:fill>
      </a:tcStyle>
    </a:wholeTbl>
    <a:band1H>
      <a:tcTxStyle b="off" i="off"/>
      <a:tcStyle>
        <a:tcBdr/>
        <a:fill>
          <a:solidFill>
            <a:srgbClr val="CACACA"/>
          </a:solidFill>
        </a:fill>
      </a:tcStyle>
    </a:band1H>
    <a:band2H>
      <a:tcTxStyle b="off" i="off"/>
      <a:tcStyle>
        <a:tcBdr/>
      </a:tcStyle>
    </a:band2H>
    <a:band1V>
      <a:tcTxStyle b="off" i="off"/>
      <a:tcStyle>
        <a:tcBdr/>
        <a:fill>
          <a:solidFill>
            <a:srgbClr val="CACACA"/>
          </a:solidFill>
        </a:fill>
      </a:tcStyle>
    </a:band1V>
    <a:band2V>
      <a:tcTxStyle b="off" i="off"/>
      <a:tcStyle>
        <a:tcBdr/>
      </a:tcStyle>
    </a:band2V>
    <a:lastCol>
      <a:tcTxStyle b="on" i="off">
        <a:font>
          <a:latin typeface="Arial"/>
          <a:ea typeface="Arial"/>
          <a:cs typeface="Arial"/>
        </a:font>
        <a:schemeClr val="lt1"/>
      </a:tcTxStyle>
      <a:tcStyle>
        <a:tcBdr/>
        <a:fill>
          <a:solidFill>
            <a:schemeClr val="accent4"/>
          </a:solidFill>
        </a:fill>
      </a:tcStyle>
    </a:lastCol>
    <a:firstCol>
      <a:tcTxStyle b="on" i="off">
        <a:font>
          <a:latin typeface="Arial"/>
          <a:ea typeface="Arial"/>
          <a:cs typeface="Arial"/>
        </a:font>
        <a:schemeClr val="lt1"/>
      </a:tcTxStyle>
      <a:tcStyle>
        <a:tcBdr/>
        <a:fill>
          <a:solidFill>
            <a:schemeClr val="accent4"/>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4"/>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4"/>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78" d="100"/>
          <a:sy n="78" d="100"/>
        </p:scale>
        <p:origin x="1618" y="62"/>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141"/>
        <p:guide pos="311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font" Target="fonts/font2.fntdata"/><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4278154" cy="339884"/>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2pPr>
            <a:lvl3pPr marR="0" lvl="2" algn="ctr"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3pPr>
            <a:lvl4pPr marR="0" lvl="3" algn="ctr"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4pPr>
            <a:lvl5pPr marR="0" lvl="4" algn="ctr"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9pPr>
          </a:lstStyle>
          <a:p>
            <a:endParaRPr/>
          </a:p>
        </p:txBody>
      </p:sp>
      <p:sp>
        <p:nvSpPr>
          <p:cNvPr id="4" name="Google Shape;4;n"/>
          <p:cNvSpPr txBox="1">
            <a:spLocks noGrp="1"/>
          </p:cNvSpPr>
          <p:nvPr>
            <p:ph type="dt" idx="10"/>
          </p:nvPr>
        </p:nvSpPr>
        <p:spPr>
          <a:xfrm>
            <a:off x="5592224" y="0"/>
            <a:ext cx="4278154" cy="339884"/>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2pPr>
            <a:lvl3pPr marR="0" lvl="2" algn="ctr"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3pPr>
            <a:lvl4pPr marR="0" lvl="3" algn="ctr"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4pPr>
            <a:lvl5pPr marR="0" lvl="4" algn="ctr"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9pPr>
          </a:lstStyle>
          <a:p>
            <a:endParaRPr/>
          </a:p>
        </p:txBody>
      </p:sp>
      <p:sp>
        <p:nvSpPr>
          <p:cNvPr id="5" name="Google Shape;5;n"/>
          <p:cNvSpPr>
            <a:spLocks noGrp="1" noRot="1" noChangeAspect="1"/>
          </p:cNvSpPr>
          <p:nvPr>
            <p:ph type="sldImg" idx="3"/>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87267" y="3228896"/>
            <a:ext cx="7898130" cy="3058954"/>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456612"/>
            <a:ext cx="5046028" cy="339884"/>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2pPr>
            <a:lvl3pPr marR="0" lvl="2" algn="ctr"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3pPr>
            <a:lvl4pPr marR="0" lvl="3" algn="ctr"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4pPr>
            <a:lvl5pPr marR="0" lvl="4" algn="ctr"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9pPr>
          </a:lstStyle>
          <a:p>
            <a:endParaRPr/>
          </a:p>
        </p:txBody>
      </p:sp>
      <p:sp>
        <p:nvSpPr>
          <p:cNvPr id="8" name="Google Shape;8;n"/>
          <p:cNvSpPr txBox="1">
            <a:spLocks noGrp="1"/>
          </p:cNvSpPr>
          <p:nvPr>
            <p:ph type="sldNum" idx="12"/>
          </p:nvPr>
        </p:nvSpPr>
        <p:spPr>
          <a:xfrm>
            <a:off x="5592224" y="6456612"/>
            <a:ext cx="4278154" cy="339884"/>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1: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9" name="Google Shape;49;p1:notes"/>
          <p:cNvSpPr txBox="1">
            <a:spLocks noGrp="1"/>
          </p:cNvSpPr>
          <p:nvPr>
            <p:ph type="body" idx="1"/>
          </p:nvPr>
        </p:nvSpPr>
        <p:spPr>
          <a:xfrm>
            <a:off x="987267" y="3228896"/>
            <a:ext cx="7898130" cy="3058954"/>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50" name="Google Shape;50;p1:notes"/>
          <p:cNvSpPr txBox="1">
            <a:spLocks noGrp="1"/>
          </p:cNvSpPr>
          <p:nvPr>
            <p:ph type="sldNum" idx="12"/>
          </p:nvPr>
        </p:nvSpPr>
        <p:spPr>
          <a:xfrm>
            <a:off x="5592224" y="6456612"/>
            <a:ext cx="4278154" cy="339884"/>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
        <p:nvSpPr>
          <p:cNvPr id="51" name="Google Shape;51;p1:notes"/>
          <p:cNvSpPr txBox="1">
            <a:spLocks noGrp="1"/>
          </p:cNvSpPr>
          <p:nvPr>
            <p:ph type="ftr" idx="11"/>
          </p:nvPr>
        </p:nvSpPr>
        <p:spPr>
          <a:xfrm>
            <a:off x="0" y="6456612"/>
            <a:ext cx="5046028" cy="339884"/>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ThS. Trần Anh Dũng</a:t>
            </a:r>
            <a:endParaRPr/>
          </a:p>
        </p:txBody>
      </p:sp>
      <p:sp>
        <p:nvSpPr>
          <p:cNvPr id="52" name="Google Shape;52;p1:notes"/>
          <p:cNvSpPr txBox="1">
            <a:spLocks noGrp="1"/>
          </p:cNvSpPr>
          <p:nvPr>
            <p:ph type="hdr" idx="3"/>
          </p:nvPr>
        </p:nvSpPr>
        <p:spPr>
          <a:xfrm>
            <a:off x="0" y="0"/>
            <a:ext cx="4278154" cy="33988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1049d4e727_1_66:notes"/>
          <p:cNvSpPr txBox="1">
            <a:spLocks noGrp="1"/>
          </p:cNvSpPr>
          <p:nvPr>
            <p:ph type="body" idx="1"/>
          </p:nvPr>
        </p:nvSpPr>
        <p:spPr>
          <a:xfrm>
            <a:off x="987267" y="3228896"/>
            <a:ext cx="7898100" cy="3059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37" name="Google Shape;137;g21049d4e727_1_66: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1049d4e727_1_71:notes"/>
          <p:cNvSpPr txBox="1">
            <a:spLocks noGrp="1"/>
          </p:cNvSpPr>
          <p:nvPr>
            <p:ph type="body" idx="1"/>
          </p:nvPr>
        </p:nvSpPr>
        <p:spPr>
          <a:xfrm>
            <a:off x="987267" y="3228896"/>
            <a:ext cx="7898100" cy="3059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43" name="Google Shape;143;g21049d4e727_1_71: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1049d4e727_1_76:notes"/>
          <p:cNvSpPr txBox="1">
            <a:spLocks noGrp="1"/>
          </p:cNvSpPr>
          <p:nvPr>
            <p:ph type="body" idx="1"/>
          </p:nvPr>
        </p:nvSpPr>
        <p:spPr>
          <a:xfrm>
            <a:off x="987267" y="3228896"/>
            <a:ext cx="7898100" cy="3059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49" name="Google Shape;149;g21049d4e727_1_76: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1049d4e727_1_76:notes"/>
          <p:cNvSpPr txBox="1">
            <a:spLocks noGrp="1"/>
          </p:cNvSpPr>
          <p:nvPr>
            <p:ph type="body" idx="1"/>
          </p:nvPr>
        </p:nvSpPr>
        <p:spPr>
          <a:xfrm>
            <a:off x="987267" y="3228896"/>
            <a:ext cx="7898100" cy="3059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49" name="Google Shape;149;g21049d4e727_1_76: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3656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1049d4e727_1_76:notes"/>
          <p:cNvSpPr txBox="1">
            <a:spLocks noGrp="1"/>
          </p:cNvSpPr>
          <p:nvPr>
            <p:ph type="body" idx="1"/>
          </p:nvPr>
        </p:nvSpPr>
        <p:spPr>
          <a:xfrm>
            <a:off x="987267" y="3228896"/>
            <a:ext cx="7898100" cy="3059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49" name="Google Shape;149;g21049d4e727_1_76: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264146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1049d4e727_1_76:notes"/>
          <p:cNvSpPr txBox="1">
            <a:spLocks noGrp="1"/>
          </p:cNvSpPr>
          <p:nvPr>
            <p:ph type="body" idx="1"/>
          </p:nvPr>
        </p:nvSpPr>
        <p:spPr>
          <a:xfrm>
            <a:off x="987267" y="3228896"/>
            <a:ext cx="7898100" cy="3059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49" name="Google Shape;149;g21049d4e727_1_76: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96438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1049d4e727_1_0:notes"/>
          <p:cNvSpPr txBox="1">
            <a:spLocks noGrp="1"/>
          </p:cNvSpPr>
          <p:nvPr>
            <p:ph type="body" idx="1"/>
          </p:nvPr>
        </p:nvSpPr>
        <p:spPr>
          <a:xfrm>
            <a:off x="987267" y="3228896"/>
            <a:ext cx="7898100" cy="3059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9" name="Google Shape;59;g21049d4e727_1_0:notes"/>
          <p:cNvSpPr>
            <a:spLocks noGrp="1" noRot="1" noChangeAspect="1"/>
          </p:cNvSpPr>
          <p:nvPr>
            <p:ph type="sldImg" idx="2"/>
          </p:nvPr>
        </p:nvSpPr>
        <p:spPr>
          <a:xfrm>
            <a:off x="3236913" y="509588"/>
            <a:ext cx="3398700" cy="2549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1049d4e727_1_5:notes"/>
          <p:cNvSpPr txBox="1">
            <a:spLocks noGrp="1"/>
          </p:cNvSpPr>
          <p:nvPr>
            <p:ph type="body" idx="1"/>
          </p:nvPr>
        </p:nvSpPr>
        <p:spPr>
          <a:xfrm>
            <a:off x="987267" y="3228896"/>
            <a:ext cx="7898100" cy="3059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65" name="Google Shape;65;g21049d4e727_1_5: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1049d4e727_1_10:notes"/>
          <p:cNvSpPr txBox="1">
            <a:spLocks noGrp="1"/>
          </p:cNvSpPr>
          <p:nvPr>
            <p:ph type="body" idx="1"/>
          </p:nvPr>
        </p:nvSpPr>
        <p:spPr>
          <a:xfrm>
            <a:off x="987267" y="3228896"/>
            <a:ext cx="7898100" cy="3059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71" name="Google Shape;71;g21049d4e727_1_10: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1049d4e727_1_10:notes"/>
          <p:cNvSpPr txBox="1">
            <a:spLocks noGrp="1"/>
          </p:cNvSpPr>
          <p:nvPr>
            <p:ph type="body" idx="1"/>
          </p:nvPr>
        </p:nvSpPr>
        <p:spPr>
          <a:xfrm>
            <a:off x="987267" y="3228896"/>
            <a:ext cx="7898100" cy="3059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71" name="Google Shape;71;g21049d4e727_1_10: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147894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1049d4e727_1_15:notes"/>
          <p:cNvSpPr txBox="1">
            <a:spLocks noGrp="1"/>
          </p:cNvSpPr>
          <p:nvPr>
            <p:ph type="body" idx="1"/>
          </p:nvPr>
        </p:nvSpPr>
        <p:spPr>
          <a:xfrm>
            <a:off x="987267" y="3228896"/>
            <a:ext cx="7898100" cy="3059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77" name="Google Shape;77;g21049d4e727_1_15: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1049d4e727_1_21:notes"/>
          <p:cNvSpPr txBox="1">
            <a:spLocks noGrp="1"/>
          </p:cNvSpPr>
          <p:nvPr>
            <p:ph type="body" idx="1"/>
          </p:nvPr>
        </p:nvSpPr>
        <p:spPr>
          <a:xfrm>
            <a:off x="987267" y="3228896"/>
            <a:ext cx="7898100" cy="3059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84" name="Google Shape;84;g21049d4e727_1_21: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1049d4e727_1_21:notes"/>
          <p:cNvSpPr txBox="1">
            <a:spLocks noGrp="1"/>
          </p:cNvSpPr>
          <p:nvPr>
            <p:ph type="body" idx="1"/>
          </p:nvPr>
        </p:nvSpPr>
        <p:spPr>
          <a:xfrm>
            <a:off x="987267" y="3228896"/>
            <a:ext cx="7898100" cy="3059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84" name="Google Shape;84;g21049d4e727_1_21: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03962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1049d4e727_1_37:notes"/>
          <p:cNvSpPr txBox="1">
            <a:spLocks noGrp="1"/>
          </p:cNvSpPr>
          <p:nvPr>
            <p:ph type="body" idx="1"/>
          </p:nvPr>
        </p:nvSpPr>
        <p:spPr>
          <a:xfrm>
            <a:off x="987267" y="3228896"/>
            <a:ext cx="7898100" cy="3059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03" name="Google Shape;103;g21049d4e727_1_37: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44715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2"/>
        <p:cNvGrpSpPr/>
        <p:nvPr/>
      </p:nvGrpSpPr>
      <p:grpSpPr>
        <a:xfrm>
          <a:off x="0" y="0"/>
          <a:ext cx="0" cy="0"/>
          <a:chOff x="0" y="0"/>
          <a:chExt cx="0" cy="0"/>
        </a:xfrm>
      </p:grpSpPr>
      <p:sp>
        <p:nvSpPr>
          <p:cNvPr id="13" name="Google Shape;13;p5" descr="Light horizontal"/>
          <p:cNvSpPr/>
          <p:nvPr/>
        </p:nvSpPr>
        <p:spPr>
          <a:xfrm>
            <a:off x="-9525" y="0"/>
            <a:ext cx="481013"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Tahoma"/>
              <a:ea typeface="Tahoma"/>
              <a:cs typeface="Tahoma"/>
              <a:sym typeface="Tahoma"/>
            </a:endParaRPr>
          </a:p>
        </p:txBody>
      </p:sp>
      <p:sp>
        <p:nvSpPr>
          <p:cNvPr id="14" name="Google Shape;14;p5"/>
          <p:cNvSpPr/>
          <p:nvPr/>
        </p:nvSpPr>
        <p:spPr>
          <a:xfrm>
            <a:off x="0" y="2590800"/>
            <a:ext cx="9144000" cy="1524000"/>
          </a:xfrm>
          <a:prstGeom prst="rect">
            <a:avLst/>
          </a:prstGeom>
          <a:solidFill>
            <a:srgbClr val="CC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1"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42"/>
        <p:cNvGrpSpPr/>
        <p:nvPr/>
      </p:nvGrpSpPr>
      <p:grpSpPr>
        <a:xfrm>
          <a:off x="0" y="0"/>
          <a:ext cx="0" cy="0"/>
          <a:chOff x="0" y="0"/>
          <a:chExt cx="0" cy="0"/>
        </a:xfrm>
      </p:grpSpPr>
      <p:sp>
        <p:nvSpPr>
          <p:cNvPr id="43" name="Google Shape;43;p14"/>
          <p:cNvSpPr txBox="1">
            <a:spLocks noGrp="1"/>
          </p:cNvSpPr>
          <p:nvPr>
            <p:ph type="title"/>
          </p:nvPr>
        </p:nvSpPr>
        <p:spPr>
          <a:xfrm>
            <a:off x="703263" y="133350"/>
            <a:ext cx="8212137" cy="85725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9pPr>
          </a:lstStyle>
          <a:p>
            <a:endParaRPr/>
          </a:p>
        </p:txBody>
      </p:sp>
      <p:sp>
        <p:nvSpPr>
          <p:cNvPr id="44" name="Google Shape;44;p14"/>
          <p:cNvSpPr>
            <a:spLocks noGrp="1"/>
          </p:cNvSpPr>
          <p:nvPr>
            <p:ph type="tbl" idx="2"/>
          </p:nvPr>
        </p:nvSpPr>
        <p:spPr>
          <a:xfrm>
            <a:off x="179388" y="1282700"/>
            <a:ext cx="8793162" cy="54229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5" name="Google Shape;45;p14"/>
          <p:cNvSpPr txBox="1">
            <a:spLocks noGrp="1"/>
          </p:cNvSpPr>
          <p:nvPr>
            <p:ph type="sldNum" idx="12"/>
          </p:nvPr>
        </p:nvSpPr>
        <p:spPr>
          <a:xfrm>
            <a:off x="6813550" y="6477000"/>
            <a:ext cx="2155825" cy="3048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Blank" type="blank">
  <p:cSld name="BLANK">
    <p:spTree>
      <p:nvGrpSpPr>
        <p:cNvPr id="1" name="Shape 4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6"/>
          <p:cNvSpPr txBox="1">
            <a:spLocks noGrp="1"/>
          </p:cNvSpPr>
          <p:nvPr>
            <p:ph type="title"/>
          </p:nvPr>
        </p:nvSpPr>
        <p:spPr>
          <a:xfrm>
            <a:off x="457200" y="152400"/>
            <a:ext cx="8686800" cy="6858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9pPr>
          </a:lstStyle>
          <a:p>
            <a:endParaRPr/>
          </a:p>
        </p:txBody>
      </p:sp>
      <p:sp>
        <p:nvSpPr>
          <p:cNvPr id="17" name="Google Shape;17;p6"/>
          <p:cNvSpPr txBox="1">
            <a:spLocks noGrp="1"/>
          </p:cNvSpPr>
          <p:nvPr>
            <p:ph type="body" idx="1"/>
          </p:nvPr>
        </p:nvSpPr>
        <p:spPr>
          <a:xfrm>
            <a:off x="533400" y="1112837"/>
            <a:ext cx="8458200" cy="55165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9pPr>
          </a:lstStyle>
          <a:p>
            <a:endParaRPr/>
          </a:p>
        </p:txBody>
      </p:sp>
      <p:sp>
        <p:nvSpPr>
          <p:cNvPr id="20" name="Google Shape;20;p7"/>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lnSpc>
                <a:spcPct val="100000"/>
              </a:lnSpc>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100000"/>
              </a:lnSpc>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228600" algn="l" rtl="0">
              <a:lnSpc>
                <a:spcPct val="100000"/>
              </a:lnSpc>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228600" algn="l" rtl="0">
              <a:lnSpc>
                <a:spcPct val="100000"/>
              </a:lnSpc>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3200400" marR="0" lvl="6" indent="-228600" algn="l" rtl="0">
              <a:lnSpc>
                <a:spcPct val="100000"/>
              </a:lnSpc>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3657600" marR="0" lvl="7" indent="-228600" algn="l" rtl="0">
              <a:lnSpc>
                <a:spcPct val="100000"/>
              </a:lnSpc>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4114800" marR="0" lvl="8" indent="-228600" algn="l" rtl="0">
              <a:lnSpc>
                <a:spcPct val="100000"/>
              </a:lnSpc>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1"/>
        <p:cNvGrpSpPr/>
        <p:nvPr/>
      </p:nvGrpSpPr>
      <p:grpSpPr>
        <a:xfrm>
          <a:off x="0" y="0"/>
          <a:ext cx="0" cy="0"/>
          <a:chOff x="0" y="0"/>
          <a:chExt cx="0" cy="0"/>
        </a:xfrm>
      </p:grpSpPr>
      <p:sp>
        <p:nvSpPr>
          <p:cNvPr id="22" name="Google Shape;22;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9pPr>
          </a:lstStyle>
          <a:p>
            <a:endParaRPr/>
          </a:p>
        </p:txBody>
      </p:sp>
      <p:sp>
        <p:nvSpPr>
          <p:cNvPr id="23" name="Google Shape;23;p8"/>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4" name="Google Shape;24;p8"/>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5"/>
        <p:cNvGrpSpPr/>
        <p:nvPr/>
      </p:nvGrpSpPr>
      <p:grpSpPr>
        <a:xfrm>
          <a:off x="0" y="0"/>
          <a:ext cx="0" cy="0"/>
          <a:chOff x="0" y="0"/>
          <a:chExt cx="0" cy="0"/>
        </a:xfrm>
      </p:grpSpPr>
      <p:sp>
        <p:nvSpPr>
          <p:cNvPr id="26" name="Google Shape;26;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9pPr>
          </a:lstStyle>
          <a:p>
            <a:endParaRPr/>
          </a:p>
        </p:txBody>
      </p:sp>
      <p:sp>
        <p:nvSpPr>
          <p:cNvPr id="27" name="Google Shape;27;p9"/>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48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lnSpc>
                <a:spcPct val="100000"/>
              </a:lnSpc>
              <a:spcBef>
                <a:spcPts val="4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lnSpc>
                <a:spcPct val="100000"/>
              </a:lnSpc>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28" name="Google Shape;28;p9"/>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29" name="Google Shape;29;p9"/>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48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lnSpc>
                <a:spcPct val="100000"/>
              </a:lnSpc>
              <a:spcBef>
                <a:spcPts val="4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lnSpc>
                <a:spcPct val="100000"/>
              </a:lnSpc>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30" name="Google Shape;30;p9"/>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2"/>
        <p:cNvGrpSpPr/>
        <p:nvPr/>
      </p:nvGrpSpPr>
      <p:grpSpPr>
        <a:xfrm>
          <a:off x="0" y="0"/>
          <a:ext cx="0" cy="0"/>
          <a:chOff x="0" y="0"/>
          <a:chExt cx="0" cy="0"/>
        </a:xfrm>
      </p:grpSpPr>
      <p:sp>
        <p:nvSpPr>
          <p:cNvPr id="33" name="Google Shape;33;p11"/>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2000" b="1"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9pPr>
          </a:lstStyle>
          <a:p>
            <a:endParaRPr/>
          </a:p>
        </p:txBody>
      </p:sp>
      <p:sp>
        <p:nvSpPr>
          <p:cNvPr id="34" name="Google Shape;34;p11"/>
          <p:cNvSpPr>
            <a:spLocks noGrp="1"/>
          </p:cNvSpPr>
          <p:nvPr>
            <p:ph type="pic" idx="2"/>
          </p:nvPr>
        </p:nvSpPr>
        <p:spPr>
          <a:xfrm>
            <a:off x="1792288" y="612775"/>
            <a:ext cx="5486400" cy="4114800"/>
          </a:xfrm>
          <a:prstGeom prst="rect">
            <a:avLst/>
          </a:prstGeom>
          <a:noFill/>
          <a:ln>
            <a:noFill/>
          </a:ln>
        </p:spPr>
      </p:sp>
      <p:sp>
        <p:nvSpPr>
          <p:cNvPr id="35" name="Google Shape;35;p11"/>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24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2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3pPr>
            <a:lvl4pPr marL="1828800" marR="0" lvl="3"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4pPr>
            <a:lvl5pPr marL="2286000" marR="0" lvl="4"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5pPr>
            <a:lvl6pPr marL="2743200" marR="0" lvl="5"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6pPr>
            <a:lvl7pPr marL="3200400" marR="0" lvl="6"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7pPr>
            <a:lvl8pPr marL="3657600" marR="0" lvl="7"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8pPr>
            <a:lvl9pPr marL="4114800" marR="0" lvl="8"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6"/>
        <p:cNvGrpSpPr/>
        <p:nvPr/>
      </p:nvGrpSpPr>
      <p:grpSpPr>
        <a:xfrm>
          <a:off x="0" y="0"/>
          <a:ext cx="0" cy="0"/>
          <a:chOff x="0" y="0"/>
          <a:chExt cx="0" cy="0"/>
        </a:xfrm>
      </p:grpSpPr>
      <p:sp>
        <p:nvSpPr>
          <p:cNvPr id="37" name="Google Shape;37;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9pPr>
          </a:lstStyle>
          <a:p>
            <a:endParaRPr/>
          </a:p>
        </p:txBody>
      </p:sp>
      <p:sp>
        <p:nvSpPr>
          <p:cNvPr id="38" name="Google Shape;38;p12"/>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9"/>
        <p:cNvGrpSpPr/>
        <p:nvPr/>
      </p:nvGrpSpPr>
      <p:grpSpPr>
        <a:xfrm>
          <a:off x="0" y="0"/>
          <a:ext cx="0" cy="0"/>
          <a:chOff x="0" y="0"/>
          <a:chExt cx="0" cy="0"/>
        </a:xfrm>
      </p:grpSpPr>
      <p:sp>
        <p:nvSpPr>
          <p:cNvPr id="40" name="Google Shape;40;p13"/>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9pPr>
          </a:lstStyle>
          <a:p>
            <a:endParaRPr/>
          </a:p>
        </p:txBody>
      </p:sp>
      <p:sp>
        <p:nvSpPr>
          <p:cNvPr id="41" name="Google Shape;41;p13"/>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
          <p:cNvSpPr/>
          <p:nvPr/>
        </p:nvSpPr>
        <p:spPr>
          <a:xfrm>
            <a:off x="492125" y="190500"/>
            <a:ext cx="8639175" cy="647700"/>
          </a:xfrm>
          <a:prstGeom prst="rect">
            <a:avLst/>
          </a:prstGeom>
          <a:solidFill>
            <a:srgbClr val="CC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1" i="0" u="none" strike="noStrike" cap="none">
              <a:solidFill>
                <a:schemeClr val="dk1"/>
              </a:solidFill>
              <a:latin typeface="Arial"/>
              <a:ea typeface="Arial"/>
              <a:cs typeface="Arial"/>
              <a:sym typeface="Arial"/>
            </a:endParaRPr>
          </a:p>
        </p:txBody>
      </p:sp>
      <p:sp>
        <p:nvSpPr>
          <p:cNvPr id="11" name="Google Shape;11;p4" descr="Light horizontal"/>
          <p:cNvSpPr/>
          <p:nvPr/>
        </p:nvSpPr>
        <p:spPr>
          <a:xfrm>
            <a:off x="-9525" y="0"/>
            <a:ext cx="481013"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Tahoma"/>
              <a:ea typeface="Tahoma"/>
              <a:cs typeface="Tahoma"/>
              <a:sym typeface="Tahoma"/>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228600" y="2667000"/>
            <a:ext cx="8686800" cy="1524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400" b="1" i="0" u="none" strike="noStrike" cap="none" dirty="0" err="1">
                <a:solidFill>
                  <a:schemeClr val="bg1"/>
                </a:solidFill>
                <a:latin typeface="Arial"/>
                <a:ea typeface="Arial"/>
                <a:cs typeface="Arial"/>
                <a:sym typeface="Arial"/>
              </a:rPr>
              <a:t>Mẫu</a:t>
            </a:r>
            <a:r>
              <a:rPr lang="en-US" sz="4400" b="1" i="0" u="none" strike="noStrike" cap="none" dirty="0">
                <a:solidFill>
                  <a:schemeClr val="bg1"/>
                </a:solidFill>
                <a:latin typeface="Arial"/>
                <a:ea typeface="Arial"/>
                <a:cs typeface="Arial"/>
                <a:sym typeface="Arial"/>
              </a:rPr>
              <a:t> </a:t>
            </a:r>
            <a:r>
              <a:rPr lang="en-US" sz="4400" b="1" dirty="0">
                <a:solidFill>
                  <a:schemeClr val="bg1"/>
                </a:solidFill>
              </a:rPr>
              <a:t>Flyweight (Cache)</a:t>
            </a:r>
            <a:endParaRPr sz="4400" b="1" i="0" u="none" strike="noStrike" cap="none" dirty="0">
              <a:solidFill>
                <a:schemeClr val="bg1"/>
              </a:solidFill>
              <a:latin typeface="Arial"/>
              <a:ea typeface="Arial"/>
              <a:cs typeface="Arial"/>
              <a:sym typeface="Arial"/>
            </a:endParaRPr>
          </a:p>
        </p:txBody>
      </p:sp>
      <p:sp>
        <p:nvSpPr>
          <p:cNvPr id="55" name="Google Shape;55;p1"/>
          <p:cNvSpPr txBox="1">
            <a:spLocks noGrp="1"/>
          </p:cNvSpPr>
          <p:nvPr>
            <p:ph type="subTitle" idx="1"/>
          </p:nvPr>
        </p:nvSpPr>
        <p:spPr>
          <a:xfrm>
            <a:off x="228600" y="5308334"/>
            <a:ext cx="5312400" cy="1523999"/>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Clr>
                <a:schemeClr val="dk1"/>
              </a:buClr>
              <a:buSzPts val="3200"/>
              <a:buFont typeface="Times New Roman"/>
              <a:buNone/>
            </a:pPr>
            <a:r>
              <a:rPr lang="en-US" sz="2400" b="1" i="0" u="none" strike="noStrike" cap="none" dirty="0" err="1">
                <a:solidFill>
                  <a:schemeClr val="tx2">
                    <a:lumMod val="75000"/>
                  </a:schemeClr>
                </a:solidFill>
                <a:latin typeface="Arial"/>
                <a:ea typeface="Arial"/>
                <a:cs typeface="Arial"/>
                <a:sym typeface="Arial"/>
              </a:rPr>
              <a:t>Nhóm</a:t>
            </a:r>
            <a:r>
              <a:rPr lang="en-US" sz="2400" b="1" i="0" u="none" strike="noStrike" cap="none" dirty="0">
                <a:solidFill>
                  <a:schemeClr val="tx2">
                    <a:lumMod val="75000"/>
                  </a:schemeClr>
                </a:solidFill>
                <a:latin typeface="Arial"/>
                <a:ea typeface="Arial"/>
                <a:cs typeface="Arial"/>
                <a:sym typeface="Arial"/>
              </a:rPr>
              <a:t> 03</a:t>
            </a:r>
          </a:p>
          <a:p>
            <a:pPr>
              <a:buClr>
                <a:schemeClr val="dk1"/>
              </a:buClr>
              <a:buSzPts val="3200"/>
            </a:pPr>
            <a:r>
              <a:rPr lang="en-US" sz="1600" dirty="0">
                <a:solidFill>
                  <a:schemeClr val="tx2">
                    <a:lumMod val="75000"/>
                  </a:schemeClr>
                </a:solidFill>
              </a:rPr>
              <a:t>21522553 – Lê </a:t>
            </a:r>
            <a:r>
              <a:rPr lang="en-US" sz="1600" dirty="0" err="1">
                <a:solidFill>
                  <a:schemeClr val="tx2">
                    <a:lumMod val="75000"/>
                  </a:schemeClr>
                </a:solidFill>
              </a:rPr>
              <a:t>Hồng</a:t>
            </a:r>
            <a:r>
              <a:rPr lang="en-US" sz="1600" dirty="0">
                <a:solidFill>
                  <a:schemeClr val="tx2">
                    <a:lumMod val="75000"/>
                  </a:schemeClr>
                </a:solidFill>
              </a:rPr>
              <a:t> </a:t>
            </a:r>
            <a:r>
              <a:rPr lang="en-US" sz="1600" dirty="0" err="1">
                <a:solidFill>
                  <a:schemeClr val="tx2">
                    <a:lumMod val="75000"/>
                  </a:schemeClr>
                </a:solidFill>
              </a:rPr>
              <a:t>Sơn</a:t>
            </a:r>
            <a:endParaRPr lang="en-US" sz="1600" dirty="0">
              <a:solidFill>
                <a:schemeClr val="tx2">
                  <a:lumMod val="75000"/>
                </a:schemeClr>
              </a:solidFill>
            </a:endParaRPr>
          </a:p>
          <a:p>
            <a:pPr>
              <a:buClr>
                <a:schemeClr val="dk1"/>
              </a:buClr>
              <a:buSzPts val="3200"/>
            </a:pPr>
            <a:r>
              <a:rPr lang="en-US" sz="1600" dirty="0">
                <a:solidFill>
                  <a:schemeClr val="tx2">
                    <a:lumMod val="75000"/>
                  </a:schemeClr>
                </a:solidFill>
              </a:rPr>
              <a:t>21522495 – </a:t>
            </a:r>
            <a:r>
              <a:rPr lang="en-US" sz="1600" dirty="0" err="1">
                <a:solidFill>
                  <a:schemeClr val="tx2">
                    <a:lumMod val="75000"/>
                  </a:schemeClr>
                </a:solidFill>
              </a:rPr>
              <a:t>Nguyến</a:t>
            </a:r>
            <a:r>
              <a:rPr lang="en-US" sz="1600" dirty="0">
                <a:solidFill>
                  <a:schemeClr val="tx2">
                    <a:lumMod val="75000"/>
                  </a:schemeClr>
                </a:solidFill>
              </a:rPr>
              <a:t> Hoàng Minh </a:t>
            </a:r>
            <a:r>
              <a:rPr lang="en-US" sz="1600" dirty="0" err="1">
                <a:solidFill>
                  <a:schemeClr val="tx2">
                    <a:lumMod val="75000"/>
                  </a:schemeClr>
                </a:solidFill>
              </a:rPr>
              <a:t>Quân</a:t>
            </a:r>
            <a:endParaRPr lang="vi-VN" sz="1600" dirty="0">
              <a:solidFill>
                <a:schemeClr val="tx2">
                  <a:lumMod val="75000"/>
                </a:schemeClr>
              </a:solidFill>
            </a:endParaRPr>
          </a:p>
        </p:txBody>
      </p:sp>
      <p:pic>
        <p:nvPicPr>
          <p:cNvPr id="56" name="Google Shape;56;p1" descr="https://gpcoder.com/wp-content/uploads/2018/08/design-patterns.jpg"/>
          <p:cNvPicPr preferRelativeResize="0"/>
          <p:nvPr/>
        </p:nvPicPr>
        <p:blipFill rotWithShape="1">
          <a:blip r:embed="rId3">
            <a:alphaModFix/>
          </a:blip>
          <a:srcRect/>
          <a:stretch/>
        </p:blipFill>
        <p:spPr>
          <a:xfrm>
            <a:off x="2440959" y="25667"/>
            <a:ext cx="4762500" cy="248893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g21049d4e727_1_66"/>
          <p:cNvSpPr txBox="1">
            <a:spLocks noGrp="1"/>
          </p:cNvSpPr>
          <p:nvPr>
            <p:ph type="title"/>
          </p:nvPr>
        </p:nvSpPr>
        <p:spPr>
          <a:xfrm>
            <a:off x="457200" y="152400"/>
            <a:ext cx="8686800" cy="685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4000" b="1">
                <a:solidFill>
                  <a:schemeClr val="dk1"/>
                </a:solidFill>
              </a:rPr>
              <a:t>5. Ưu điểm</a:t>
            </a:r>
            <a:endParaRPr/>
          </a:p>
        </p:txBody>
      </p:sp>
      <p:sp>
        <p:nvSpPr>
          <p:cNvPr id="140" name="Google Shape;140;g21049d4e727_1_66"/>
          <p:cNvSpPr txBox="1"/>
          <p:nvPr/>
        </p:nvSpPr>
        <p:spPr>
          <a:xfrm>
            <a:off x="495300" y="1275385"/>
            <a:ext cx="8153400" cy="4939773"/>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1200"/>
              </a:spcBef>
              <a:spcAft>
                <a:spcPts val="0"/>
              </a:spcAft>
              <a:buClr>
                <a:srgbClr val="000000"/>
              </a:buClr>
              <a:buSzPts val="2500"/>
              <a:buFont typeface="Arial"/>
              <a:buChar char="•"/>
            </a:pPr>
            <a:r>
              <a:rPr lang="vi-VN" sz="2500" b="1" dirty="0"/>
              <a:t>Tiết kiệm bộ nhớ: </a:t>
            </a:r>
            <a:r>
              <a:rPr lang="vi-VN" sz="2500" dirty="0"/>
              <a:t>Giảm số lương đối tượng được tạo ra bằng cách chia sẻ đối tượng. Vì vậy tiết kiệm bộ nhớ và các thiết bị lưu trữ cần thiết</a:t>
            </a:r>
            <a:endParaRPr lang="en-US" sz="2500" dirty="0"/>
          </a:p>
          <a:p>
            <a:pPr marL="342900" marR="0" lvl="0" indent="-342900" algn="l" rtl="0">
              <a:lnSpc>
                <a:spcPct val="100000"/>
              </a:lnSpc>
              <a:spcBef>
                <a:spcPts val="1200"/>
              </a:spcBef>
              <a:spcAft>
                <a:spcPts val="0"/>
              </a:spcAft>
              <a:buClr>
                <a:srgbClr val="000000"/>
              </a:buClr>
              <a:buSzPts val="2500"/>
              <a:buFont typeface="Arial"/>
              <a:buChar char="•"/>
            </a:pPr>
            <a:r>
              <a:rPr lang="vi-VN" sz="2500" b="1" dirty="0"/>
              <a:t>Tăng hiệu suất: </a:t>
            </a:r>
            <a:r>
              <a:rPr lang="vi-VN" sz="2500" dirty="0"/>
              <a:t>Bằng cách sử dụng các đối tượng có sẵn thay vì tạo mới, mẫu flyweight giúp tăng tốc độ thực thi và giảm thời gian khởi tạo.</a:t>
            </a:r>
          </a:p>
          <a:p>
            <a:pPr marL="342900" marR="0" lvl="0" indent="-342900" algn="l" rtl="0">
              <a:lnSpc>
                <a:spcPct val="100000"/>
              </a:lnSpc>
              <a:spcBef>
                <a:spcPts val="1200"/>
              </a:spcBef>
              <a:spcAft>
                <a:spcPts val="0"/>
              </a:spcAft>
              <a:buClr>
                <a:srgbClr val="000000"/>
              </a:buClr>
              <a:buSzPts val="2500"/>
              <a:buFont typeface="Arial"/>
              <a:buChar char="•"/>
            </a:pPr>
            <a:r>
              <a:rPr lang="vi-VN" sz="2500" b="1" dirty="0"/>
              <a:t>Giảm lượng đối tượng: </a:t>
            </a:r>
            <a:r>
              <a:rPr lang="vi-VN" sz="2500" dirty="0"/>
              <a:t>Nó giảm số lượng đối tượng cần tạo bằng cách chia sẻ các đối tượng giống nhau.</a:t>
            </a:r>
          </a:p>
          <a:p>
            <a:pPr marL="342900" marR="0" lvl="0" indent="-342900" algn="l" rtl="0">
              <a:lnSpc>
                <a:spcPct val="100000"/>
              </a:lnSpc>
              <a:spcBef>
                <a:spcPts val="1200"/>
              </a:spcBef>
              <a:spcAft>
                <a:spcPts val="0"/>
              </a:spcAft>
              <a:buClr>
                <a:srgbClr val="000000"/>
              </a:buClr>
              <a:buSzPts val="2500"/>
              <a:buFont typeface="Arial"/>
              <a:buChar char="•"/>
            </a:pPr>
            <a:r>
              <a:rPr lang="vi-VN" sz="2500" b="1" dirty="0"/>
              <a:t>Tính linh hoạt: </a:t>
            </a:r>
            <a:r>
              <a:rPr lang="vi-VN" sz="2500" dirty="0"/>
              <a:t>Mẫu flyweight có thể được sử dụng để quản lý các đối tượng có tính chất chung trong nhiều loại ứng dụng.</a:t>
            </a:r>
            <a:endParaRPr sz="2500" b="1" i="0" u="none" strike="noStrike" cap="none" dirty="0">
              <a:solidFill>
                <a:schemeClr val="dk1"/>
              </a:solidFill>
              <a:latin typeface="Tahoma"/>
              <a:ea typeface="Tahoma"/>
              <a:cs typeface="Tahoma"/>
              <a:sym typeface="Tahom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g21049d4e727_1_71"/>
          <p:cNvSpPr txBox="1">
            <a:spLocks noGrp="1"/>
          </p:cNvSpPr>
          <p:nvPr>
            <p:ph type="title"/>
          </p:nvPr>
        </p:nvSpPr>
        <p:spPr>
          <a:xfrm>
            <a:off x="457200" y="152400"/>
            <a:ext cx="8686800" cy="685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4000" b="1">
                <a:solidFill>
                  <a:schemeClr val="dk1"/>
                </a:solidFill>
              </a:rPr>
              <a:t>6. Nhược điểm</a:t>
            </a:r>
            <a:endParaRPr/>
          </a:p>
        </p:txBody>
      </p:sp>
      <p:sp>
        <p:nvSpPr>
          <p:cNvPr id="146" name="Google Shape;146;g21049d4e727_1_71"/>
          <p:cNvSpPr txBox="1"/>
          <p:nvPr/>
        </p:nvSpPr>
        <p:spPr>
          <a:xfrm>
            <a:off x="495300" y="1498600"/>
            <a:ext cx="8153400" cy="3139281"/>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00000"/>
              </a:buClr>
              <a:buSzPts val="2500"/>
              <a:buFont typeface="Arial"/>
              <a:buChar char="•"/>
            </a:pPr>
            <a:r>
              <a:rPr lang="en-US" sz="2500" b="0" i="0" u="none" strike="noStrike" cap="none" dirty="0" err="1">
                <a:solidFill>
                  <a:srgbClr val="000000"/>
                </a:solidFill>
                <a:latin typeface="Arial"/>
                <a:ea typeface="Arial"/>
                <a:cs typeface="Arial"/>
                <a:sym typeface="Arial"/>
              </a:rPr>
              <a:t>Đánh</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đổi</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về</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mặt</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sử</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dụng</a:t>
            </a:r>
            <a:r>
              <a:rPr lang="en-US" sz="2500" b="0" i="0" u="none" strike="noStrike" cap="none" dirty="0">
                <a:solidFill>
                  <a:srgbClr val="000000"/>
                </a:solidFill>
                <a:latin typeface="Arial"/>
                <a:ea typeface="Arial"/>
                <a:cs typeface="Arial"/>
                <a:sym typeface="Arial"/>
              </a:rPr>
              <a:t> CPU</a:t>
            </a:r>
            <a:r>
              <a:rPr lang="en-US" sz="2500" dirty="0"/>
              <a:t>: </a:t>
            </a:r>
            <a:r>
              <a:rPr lang="vi-VN" sz="2500" dirty="0"/>
              <a:t>Trong mẫu flyweight, các object được chia sẻ để giảm tải cho bộ nhớ, nhưng điều này đồng nghĩa với việc cần phải thực hiện việc truy cập và xử lý các object này nhiều lần. Khi số lượng truy cập lớn, việc này dẫn đến tăng tải cho CPU.</a:t>
            </a:r>
            <a:endParaRPr lang="en-US" sz="2500" b="0" i="0" u="none" strike="noStrike" cap="none" dirty="0">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500"/>
              <a:buFont typeface="Arial"/>
              <a:buChar char="•"/>
            </a:pPr>
            <a:endParaRPr lang="en-US" sz="2500" dirty="0"/>
          </a:p>
          <a:p>
            <a:pPr marL="342900" marR="0" lvl="0" indent="-342900" algn="l" rtl="0">
              <a:lnSpc>
                <a:spcPct val="100000"/>
              </a:lnSpc>
              <a:spcBef>
                <a:spcPts val="0"/>
              </a:spcBef>
              <a:spcAft>
                <a:spcPts val="0"/>
              </a:spcAft>
              <a:buClr>
                <a:srgbClr val="000000"/>
              </a:buClr>
              <a:buSzPts val="2500"/>
              <a:buFont typeface="Arial"/>
              <a:buChar char="•"/>
            </a:pPr>
            <a:r>
              <a:rPr lang="en-US" sz="2300" b="0" i="0" u="none" strike="noStrike" cap="none" dirty="0" err="1">
                <a:solidFill>
                  <a:srgbClr val="000000"/>
                </a:solidFill>
                <a:latin typeface="Arial"/>
                <a:ea typeface="Arial"/>
                <a:cs typeface="Arial"/>
                <a:sym typeface="Arial"/>
              </a:rPr>
              <a:t>Cấu</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trúc</a:t>
            </a:r>
            <a:r>
              <a:rPr lang="en-US" sz="2300" b="0" i="0" u="none" strike="noStrike" cap="none" dirty="0">
                <a:solidFill>
                  <a:srgbClr val="000000"/>
                </a:solidFill>
                <a:latin typeface="Arial"/>
                <a:ea typeface="Arial"/>
                <a:cs typeface="Arial"/>
                <a:sym typeface="Arial"/>
              </a:rPr>
              <a:t> code </a:t>
            </a:r>
            <a:r>
              <a:rPr lang="en-US" sz="2300" b="0" i="0" u="none" strike="noStrike" cap="none" dirty="0" err="1">
                <a:solidFill>
                  <a:srgbClr val="000000"/>
                </a:solidFill>
                <a:latin typeface="Arial"/>
                <a:ea typeface="Arial"/>
                <a:cs typeface="Arial"/>
                <a:sym typeface="Arial"/>
              </a:rPr>
              <a:t>trở</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nên</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phức</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tạp</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và</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khó</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hiểu</a:t>
            </a:r>
            <a:endParaRPr sz="2300" b="0" i="0" u="none" strike="noStrike" cap="none" dirty="0">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g21049d4e727_1_76"/>
          <p:cNvSpPr txBox="1">
            <a:spLocks noGrp="1"/>
          </p:cNvSpPr>
          <p:nvPr>
            <p:ph type="title"/>
          </p:nvPr>
        </p:nvSpPr>
        <p:spPr>
          <a:xfrm>
            <a:off x="457200" y="152400"/>
            <a:ext cx="8686800" cy="685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3500" b="1" dirty="0">
                <a:solidFill>
                  <a:schemeClr val="dk1"/>
                </a:solidFill>
              </a:rPr>
              <a:t>7. </a:t>
            </a:r>
            <a:r>
              <a:rPr lang="en-US" sz="3500" b="1" dirty="0" err="1">
                <a:solidFill>
                  <a:schemeClr val="dk1"/>
                </a:solidFill>
              </a:rPr>
              <a:t>Mối</a:t>
            </a:r>
            <a:r>
              <a:rPr lang="en-US" sz="3500" b="1" dirty="0">
                <a:solidFill>
                  <a:schemeClr val="dk1"/>
                </a:solidFill>
              </a:rPr>
              <a:t> </a:t>
            </a:r>
            <a:r>
              <a:rPr lang="en-US" sz="3500" b="1" dirty="0" err="1">
                <a:solidFill>
                  <a:schemeClr val="dk1"/>
                </a:solidFill>
              </a:rPr>
              <a:t>quan</a:t>
            </a:r>
            <a:r>
              <a:rPr lang="en-US" sz="3500" b="1" dirty="0">
                <a:solidFill>
                  <a:schemeClr val="dk1"/>
                </a:solidFill>
              </a:rPr>
              <a:t> </a:t>
            </a:r>
            <a:r>
              <a:rPr lang="en-US" sz="3500" b="1" dirty="0" err="1">
                <a:solidFill>
                  <a:schemeClr val="dk1"/>
                </a:solidFill>
              </a:rPr>
              <a:t>hệ</a:t>
            </a:r>
            <a:r>
              <a:rPr lang="en-US" sz="3500" b="1" dirty="0">
                <a:solidFill>
                  <a:schemeClr val="dk1"/>
                </a:solidFill>
              </a:rPr>
              <a:t> </a:t>
            </a:r>
            <a:r>
              <a:rPr lang="en-US" sz="3500" b="1" dirty="0" err="1">
                <a:solidFill>
                  <a:schemeClr val="dk1"/>
                </a:solidFill>
              </a:rPr>
              <a:t>với</a:t>
            </a:r>
            <a:r>
              <a:rPr lang="en-US" sz="3500" b="1" dirty="0">
                <a:solidFill>
                  <a:schemeClr val="dk1"/>
                </a:solidFill>
              </a:rPr>
              <a:t> </a:t>
            </a:r>
            <a:r>
              <a:rPr lang="en-US" sz="3500" b="1" dirty="0" err="1">
                <a:solidFill>
                  <a:schemeClr val="dk1"/>
                </a:solidFill>
              </a:rPr>
              <a:t>các</a:t>
            </a:r>
            <a:r>
              <a:rPr lang="en-US" sz="3500" b="1" dirty="0">
                <a:solidFill>
                  <a:schemeClr val="dk1"/>
                </a:solidFill>
              </a:rPr>
              <a:t> </a:t>
            </a:r>
            <a:r>
              <a:rPr lang="en-US" sz="3500" b="1" dirty="0" err="1">
                <a:solidFill>
                  <a:schemeClr val="dk1"/>
                </a:solidFill>
              </a:rPr>
              <a:t>mẫu</a:t>
            </a:r>
            <a:r>
              <a:rPr lang="en-US" sz="3500" b="1" dirty="0">
                <a:solidFill>
                  <a:schemeClr val="dk1"/>
                </a:solidFill>
              </a:rPr>
              <a:t> </a:t>
            </a:r>
            <a:r>
              <a:rPr lang="en-US" sz="3500" b="1" dirty="0" err="1">
                <a:solidFill>
                  <a:schemeClr val="dk1"/>
                </a:solidFill>
              </a:rPr>
              <a:t>khác</a:t>
            </a:r>
            <a:endParaRPr sz="3500" dirty="0"/>
          </a:p>
        </p:txBody>
      </p:sp>
      <p:sp>
        <p:nvSpPr>
          <p:cNvPr id="3" name="TextBox 2">
            <a:extLst>
              <a:ext uri="{FF2B5EF4-FFF2-40B4-BE49-F238E27FC236}">
                <a16:creationId xmlns:a16="http://schemas.microsoft.com/office/drawing/2014/main" id="{32900C39-6233-EFAE-58C6-F904D13F18A8}"/>
              </a:ext>
            </a:extLst>
          </p:cNvPr>
          <p:cNvSpPr txBox="1"/>
          <p:nvPr/>
        </p:nvSpPr>
        <p:spPr>
          <a:xfrm>
            <a:off x="457200" y="1304121"/>
            <a:ext cx="8214852" cy="2923877"/>
          </a:xfrm>
          <a:prstGeom prst="rect">
            <a:avLst/>
          </a:prstGeom>
          <a:noFill/>
        </p:spPr>
        <p:txBody>
          <a:bodyPr wrap="square">
            <a:spAutoFit/>
          </a:bodyPr>
          <a:lstStyle/>
          <a:p>
            <a:pPr marL="342900" indent="-342900">
              <a:buFont typeface="Arial" panose="020B0604020202020204" pitchFamily="34" charset="0"/>
              <a:buChar char="•"/>
            </a:pPr>
            <a:r>
              <a:rPr lang="vi-VN" sz="2300" b="1" dirty="0"/>
              <a:t>Composite: </a:t>
            </a:r>
            <a:r>
              <a:rPr lang="vi-VN" sz="2300" dirty="0"/>
              <a:t>Các node lá trong design pattern Composite, nếu có “thuộc tính chung” có thể được cài đặt theo Flyweight Pattern</a:t>
            </a:r>
            <a:endParaRPr lang="en-US" sz="2300" dirty="0"/>
          </a:p>
          <a:p>
            <a:pPr marL="342900" indent="-342900">
              <a:buFont typeface="Arial" panose="020B0604020202020204" pitchFamily="34" charset="0"/>
              <a:buChar char="•"/>
            </a:pPr>
            <a:endParaRPr lang="vi-VN" sz="2300" dirty="0"/>
          </a:p>
          <a:p>
            <a:pPr marL="342900" indent="-342900">
              <a:buFont typeface="Arial" panose="020B0604020202020204" pitchFamily="34" charset="0"/>
              <a:buChar char="•"/>
            </a:pPr>
            <a:r>
              <a:rPr lang="vi-VN" sz="2300" b="1" dirty="0"/>
              <a:t>Facade: </a:t>
            </a:r>
            <a:r>
              <a:rPr lang="vi-VN" sz="2300" dirty="0"/>
              <a:t>Flyweight đưa ra cách xử lý đối với số lượng lớn các object nhỏ, trong khi Facade đưa ra cách xử lý đối với tạo ra một object duy nhất biểu diễn cho một hệ thống con.</a:t>
            </a:r>
            <a:endParaRPr lang="en-US" sz="2300" dirty="0"/>
          </a:p>
          <a:p>
            <a:pPr marL="342900" indent="-342900">
              <a:buFont typeface="Arial" panose="020B0604020202020204" pitchFamily="34" charset="0"/>
              <a:buChar char="•"/>
            </a:pPr>
            <a:endParaRPr lang="en-US" sz="23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g21049d4e727_1_76"/>
          <p:cNvSpPr txBox="1">
            <a:spLocks noGrp="1"/>
          </p:cNvSpPr>
          <p:nvPr>
            <p:ph type="title"/>
          </p:nvPr>
        </p:nvSpPr>
        <p:spPr>
          <a:xfrm>
            <a:off x="457200" y="152400"/>
            <a:ext cx="8686800" cy="685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3500" b="1" dirty="0">
                <a:solidFill>
                  <a:schemeClr val="dk1"/>
                </a:solidFill>
              </a:rPr>
              <a:t>7. </a:t>
            </a:r>
            <a:r>
              <a:rPr lang="en-US" sz="3500" b="1" dirty="0" err="1">
                <a:solidFill>
                  <a:schemeClr val="dk1"/>
                </a:solidFill>
              </a:rPr>
              <a:t>Mối</a:t>
            </a:r>
            <a:r>
              <a:rPr lang="en-US" sz="3500" b="1" dirty="0">
                <a:solidFill>
                  <a:schemeClr val="dk1"/>
                </a:solidFill>
              </a:rPr>
              <a:t> </a:t>
            </a:r>
            <a:r>
              <a:rPr lang="en-US" sz="3500" b="1" dirty="0" err="1">
                <a:solidFill>
                  <a:schemeClr val="dk1"/>
                </a:solidFill>
              </a:rPr>
              <a:t>quan</a:t>
            </a:r>
            <a:r>
              <a:rPr lang="en-US" sz="3500" b="1" dirty="0">
                <a:solidFill>
                  <a:schemeClr val="dk1"/>
                </a:solidFill>
              </a:rPr>
              <a:t> </a:t>
            </a:r>
            <a:r>
              <a:rPr lang="en-US" sz="3500" b="1" dirty="0" err="1">
                <a:solidFill>
                  <a:schemeClr val="dk1"/>
                </a:solidFill>
              </a:rPr>
              <a:t>hệ</a:t>
            </a:r>
            <a:r>
              <a:rPr lang="en-US" sz="3500" b="1" dirty="0">
                <a:solidFill>
                  <a:schemeClr val="dk1"/>
                </a:solidFill>
              </a:rPr>
              <a:t> </a:t>
            </a:r>
            <a:r>
              <a:rPr lang="en-US" sz="3500" b="1" dirty="0" err="1">
                <a:solidFill>
                  <a:schemeClr val="dk1"/>
                </a:solidFill>
              </a:rPr>
              <a:t>với</a:t>
            </a:r>
            <a:r>
              <a:rPr lang="en-US" sz="3500" b="1" dirty="0">
                <a:solidFill>
                  <a:schemeClr val="dk1"/>
                </a:solidFill>
              </a:rPr>
              <a:t> </a:t>
            </a:r>
            <a:r>
              <a:rPr lang="en-US" sz="3500" b="1" dirty="0" err="1">
                <a:solidFill>
                  <a:schemeClr val="dk1"/>
                </a:solidFill>
              </a:rPr>
              <a:t>các</a:t>
            </a:r>
            <a:r>
              <a:rPr lang="en-US" sz="3500" b="1" dirty="0">
                <a:solidFill>
                  <a:schemeClr val="dk1"/>
                </a:solidFill>
              </a:rPr>
              <a:t> </a:t>
            </a:r>
            <a:r>
              <a:rPr lang="en-US" sz="3500" b="1" dirty="0" err="1">
                <a:solidFill>
                  <a:schemeClr val="dk1"/>
                </a:solidFill>
              </a:rPr>
              <a:t>mẫu</a:t>
            </a:r>
            <a:r>
              <a:rPr lang="en-US" sz="3500" b="1" dirty="0">
                <a:solidFill>
                  <a:schemeClr val="dk1"/>
                </a:solidFill>
              </a:rPr>
              <a:t> </a:t>
            </a:r>
            <a:r>
              <a:rPr lang="en-US" sz="3500" b="1" dirty="0" err="1">
                <a:solidFill>
                  <a:schemeClr val="dk1"/>
                </a:solidFill>
              </a:rPr>
              <a:t>khác</a:t>
            </a:r>
            <a:endParaRPr sz="3500" dirty="0"/>
          </a:p>
        </p:txBody>
      </p:sp>
      <p:sp>
        <p:nvSpPr>
          <p:cNvPr id="3" name="TextBox 2">
            <a:extLst>
              <a:ext uri="{FF2B5EF4-FFF2-40B4-BE49-F238E27FC236}">
                <a16:creationId xmlns:a16="http://schemas.microsoft.com/office/drawing/2014/main" id="{32900C39-6233-EFAE-58C6-F904D13F18A8}"/>
              </a:ext>
            </a:extLst>
          </p:cNvPr>
          <p:cNvSpPr txBox="1"/>
          <p:nvPr/>
        </p:nvSpPr>
        <p:spPr>
          <a:xfrm>
            <a:off x="457200" y="1304121"/>
            <a:ext cx="8214852" cy="3631763"/>
          </a:xfrm>
          <a:prstGeom prst="rect">
            <a:avLst/>
          </a:prstGeom>
          <a:noFill/>
        </p:spPr>
        <p:txBody>
          <a:bodyPr wrap="square">
            <a:spAutoFit/>
          </a:bodyPr>
          <a:lstStyle/>
          <a:p>
            <a:pPr marL="342900" indent="-342900">
              <a:buFont typeface="Arial" panose="020B0604020202020204" pitchFamily="34" charset="0"/>
              <a:buChar char="•"/>
            </a:pPr>
            <a:r>
              <a:rPr lang="vi-VN" sz="2300" b="1" dirty="0"/>
              <a:t>Singleton: </a:t>
            </a:r>
            <a:r>
              <a:rPr lang="vi-VN" sz="2300" dirty="0"/>
              <a:t>Flyweight sẽ giống với Singleton nếu bằng cách nào đó giảm được tất cả các trạng thái được chia sẻ của các đối tượng xuống chỉ còn một đối tượng flyweight. Nhưng có hai điểm khác biệt cơ bản giữa các mẫu này:</a:t>
            </a:r>
          </a:p>
          <a:p>
            <a:pPr marL="342900" indent="-342900">
              <a:buFont typeface="Courier New" panose="02070309020205020404" pitchFamily="49" charset="0"/>
              <a:buChar char="o"/>
            </a:pPr>
            <a:r>
              <a:rPr lang="vi-VN" sz="2300" dirty="0"/>
              <a:t>Chỉ nên có một </a:t>
            </a:r>
            <a:r>
              <a:rPr lang="en-US" sz="2300" dirty="0"/>
              <a:t>instance </a:t>
            </a:r>
            <a:r>
              <a:rPr lang="vi-VN" sz="2300" dirty="0"/>
              <a:t>Singleton, trong khi một lớp Flyweight có thể có nhiều cá thể với các trạng thái nội tại khác nhau.</a:t>
            </a:r>
          </a:p>
          <a:p>
            <a:pPr marL="342900" lvl="1" indent="-342900">
              <a:buFont typeface="Courier New" panose="02070309020205020404" pitchFamily="49" charset="0"/>
              <a:buChar char="o"/>
            </a:pPr>
            <a:r>
              <a:rPr lang="vi-VN" sz="2300" dirty="0"/>
              <a:t>Đối tượng Singleton có thể thay đổi được. Đối tượng Flyweight là bất biến.</a:t>
            </a:r>
            <a:endParaRPr lang="en-US" sz="2300" dirty="0"/>
          </a:p>
          <a:p>
            <a:pPr marL="342900" indent="-342900">
              <a:buFont typeface="Arial" panose="020B0604020202020204" pitchFamily="34" charset="0"/>
              <a:buChar char="•"/>
            </a:pPr>
            <a:endParaRPr lang="en-US" sz="2300" dirty="0"/>
          </a:p>
        </p:txBody>
      </p:sp>
    </p:spTree>
    <p:extLst>
      <p:ext uri="{BB962C8B-B14F-4D97-AF65-F5344CB8AC3E}">
        <p14:creationId xmlns:p14="http://schemas.microsoft.com/office/powerpoint/2010/main" val="800160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g21049d4e727_1_76"/>
          <p:cNvSpPr txBox="1">
            <a:spLocks noGrp="1"/>
          </p:cNvSpPr>
          <p:nvPr>
            <p:ph type="title"/>
          </p:nvPr>
        </p:nvSpPr>
        <p:spPr>
          <a:xfrm>
            <a:off x="457200" y="152400"/>
            <a:ext cx="8686800" cy="685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3500" b="1" dirty="0">
                <a:solidFill>
                  <a:schemeClr val="dk1"/>
                </a:solidFill>
              </a:rPr>
              <a:t>7. </a:t>
            </a:r>
            <a:r>
              <a:rPr lang="en-US" sz="3500" b="1" dirty="0" err="1">
                <a:solidFill>
                  <a:schemeClr val="dk1"/>
                </a:solidFill>
              </a:rPr>
              <a:t>Mối</a:t>
            </a:r>
            <a:r>
              <a:rPr lang="en-US" sz="3500" b="1" dirty="0">
                <a:solidFill>
                  <a:schemeClr val="dk1"/>
                </a:solidFill>
              </a:rPr>
              <a:t> </a:t>
            </a:r>
            <a:r>
              <a:rPr lang="en-US" sz="3500" b="1" dirty="0" err="1">
                <a:solidFill>
                  <a:schemeClr val="dk1"/>
                </a:solidFill>
              </a:rPr>
              <a:t>quan</a:t>
            </a:r>
            <a:r>
              <a:rPr lang="en-US" sz="3500" b="1" dirty="0">
                <a:solidFill>
                  <a:schemeClr val="dk1"/>
                </a:solidFill>
              </a:rPr>
              <a:t> </a:t>
            </a:r>
            <a:r>
              <a:rPr lang="en-US" sz="3500" b="1" dirty="0" err="1">
                <a:solidFill>
                  <a:schemeClr val="dk1"/>
                </a:solidFill>
              </a:rPr>
              <a:t>hệ</a:t>
            </a:r>
            <a:r>
              <a:rPr lang="en-US" sz="3500" b="1" dirty="0">
                <a:solidFill>
                  <a:schemeClr val="dk1"/>
                </a:solidFill>
              </a:rPr>
              <a:t> </a:t>
            </a:r>
            <a:r>
              <a:rPr lang="en-US" sz="3500" b="1" dirty="0" err="1">
                <a:solidFill>
                  <a:schemeClr val="dk1"/>
                </a:solidFill>
              </a:rPr>
              <a:t>với</a:t>
            </a:r>
            <a:r>
              <a:rPr lang="en-US" sz="3500" b="1" dirty="0">
                <a:solidFill>
                  <a:schemeClr val="dk1"/>
                </a:solidFill>
              </a:rPr>
              <a:t> </a:t>
            </a:r>
            <a:r>
              <a:rPr lang="en-US" sz="3500" b="1" dirty="0" err="1">
                <a:solidFill>
                  <a:schemeClr val="dk1"/>
                </a:solidFill>
              </a:rPr>
              <a:t>các</a:t>
            </a:r>
            <a:r>
              <a:rPr lang="en-US" sz="3500" b="1" dirty="0">
                <a:solidFill>
                  <a:schemeClr val="dk1"/>
                </a:solidFill>
              </a:rPr>
              <a:t> </a:t>
            </a:r>
            <a:r>
              <a:rPr lang="en-US" sz="3500" b="1" dirty="0" err="1">
                <a:solidFill>
                  <a:schemeClr val="dk1"/>
                </a:solidFill>
              </a:rPr>
              <a:t>mẫu</a:t>
            </a:r>
            <a:r>
              <a:rPr lang="en-US" sz="3500" b="1" dirty="0">
                <a:solidFill>
                  <a:schemeClr val="dk1"/>
                </a:solidFill>
              </a:rPr>
              <a:t> </a:t>
            </a:r>
            <a:r>
              <a:rPr lang="en-US" sz="3500" b="1" dirty="0" err="1">
                <a:solidFill>
                  <a:schemeClr val="dk1"/>
                </a:solidFill>
              </a:rPr>
              <a:t>khác</a:t>
            </a:r>
            <a:endParaRPr sz="3500" dirty="0"/>
          </a:p>
        </p:txBody>
      </p:sp>
      <p:sp>
        <p:nvSpPr>
          <p:cNvPr id="3" name="TextBox 2">
            <a:extLst>
              <a:ext uri="{FF2B5EF4-FFF2-40B4-BE49-F238E27FC236}">
                <a16:creationId xmlns:a16="http://schemas.microsoft.com/office/drawing/2014/main" id="{32900C39-6233-EFAE-58C6-F904D13F18A8}"/>
              </a:ext>
            </a:extLst>
          </p:cNvPr>
          <p:cNvSpPr txBox="1"/>
          <p:nvPr/>
        </p:nvSpPr>
        <p:spPr>
          <a:xfrm>
            <a:off x="457200" y="1304121"/>
            <a:ext cx="8214852" cy="5047536"/>
          </a:xfrm>
          <a:prstGeom prst="rect">
            <a:avLst/>
          </a:prstGeom>
          <a:noFill/>
        </p:spPr>
        <p:txBody>
          <a:bodyPr wrap="square">
            <a:spAutoFit/>
          </a:bodyPr>
          <a:lstStyle/>
          <a:p>
            <a:pPr marL="342900" indent="-342900">
              <a:buFont typeface="Arial" panose="020B0604020202020204" pitchFamily="34" charset="0"/>
              <a:buChar char="•"/>
            </a:pPr>
            <a:r>
              <a:rPr lang="en-US" sz="2300" b="1" dirty="0"/>
              <a:t>Object pool</a:t>
            </a:r>
            <a:r>
              <a:rPr lang="vi-VN" sz="2300" b="1" dirty="0"/>
              <a:t>: </a:t>
            </a:r>
            <a:r>
              <a:rPr lang="vi-VN" sz="2300" dirty="0"/>
              <a:t>Flyweight và Object Pool đều là các mẫu thiết kế được sử dụng để quản lý và tái sử dụng tài nguyên để cải thiện hiệu suất của ứng dụng. </a:t>
            </a:r>
            <a:r>
              <a:rPr lang="en-US" sz="2300" dirty="0" err="1"/>
              <a:t>Tuy</a:t>
            </a:r>
            <a:r>
              <a:rPr lang="en-US" sz="2300" dirty="0"/>
              <a:t> </a:t>
            </a:r>
            <a:r>
              <a:rPr lang="en-US" sz="2300" dirty="0" err="1"/>
              <a:t>vậy</a:t>
            </a:r>
            <a:r>
              <a:rPr lang="en-US" sz="2300" dirty="0"/>
              <a:t>:</a:t>
            </a:r>
          </a:p>
          <a:p>
            <a:pPr marL="342900" indent="-342900">
              <a:buFont typeface="Courier New" panose="02070309020205020404" pitchFamily="49" charset="0"/>
              <a:buChar char="o"/>
            </a:pPr>
            <a:r>
              <a:rPr lang="vi-VN" sz="2300" b="0" i="0" dirty="0">
                <a:solidFill>
                  <a:srgbClr val="000000"/>
                </a:solidFill>
                <a:effectLst/>
                <a:latin typeface="+mn-lt"/>
              </a:rPr>
              <a:t>Các đối tượng Flyweight là bất biến, nhưng </a:t>
            </a:r>
            <a:r>
              <a:rPr lang="en-US" sz="2300" b="0" i="0" dirty="0">
                <a:solidFill>
                  <a:srgbClr val="000000"/>
                </a:solidFill>
                <a:effectLst/>
                <a:latin typeface="+mn-lt"/>
              </a:rPr>
              <a:t>item </a:t>
            </a:r>
            <a:r>
              <a:rPr lang="en-US" sz="2300" b="0" i="0" dirty="0" err="1">
                <a:solidFill>
                  <a:srgbClr val="000000"/>
                </a:solidFill>
                <a:effectLst/>
                <a:latin typeface="+mn-lt"/>
              </a:rPr>
              <a:t>trong</a:t>
            </a:r>
            <a:r>
              <a:rPr lang="en-US" sz="2300" b="0" i="0" dirty="0">
                <a:solidFill>
                  <a:srgbClr val="000000"/>
                </a:solidFill>
                <a:effectLst/>
                <a:latin typeface="+mn-lt"/>
              </a:rPr>
              <a:t> object pool</a:t>
            </a:r>
            <a:r>
              <a:rPr lang="vi-VN" sz="2300" b="0" i="0" dirty="0">
                <a:solidFill>
                  <a:srgbClr val="000000"/>
                </a:solidFill>
                <a:effectLst/>
                <a:latin typeface="+mn-lt"/>
              </a:rPr>
              <a:t> có thể thay đổi được.</a:t>
            </a:r>
            <a:endParaRPr lang="en-US" sz="2300" b="0" i="0" dirty="0">
              <a:solidFill>
                <a:srgbClr val="000000"/>
              </a:solidFill>
              <a:effectLst/>
              <a:latin typeface="+mn-lt"/>
            </a:endParaRPr>
          </a:p>
          <a:p>
            <a:pPr marL="342900" indent="-342900">
              <a:buFont typeface="Courier New" panose="02070309020205020404" pitchFamily="49" charset="0"/>
              <a:buChar char="o"/>
            </a:pPr>
            <a:r>
              <a:rPr lang="en-US" sz="2300" dirty="0">
                <a:latin typeface="+mn-lt"/>
              </a:rPr>
              <a:t>Đ</a:t>
            </a:r>
            <a:r>
              <a:rPr lang="vi-VN" sz="2300" dirty="0">
                <a:latin typeface="+mn-lt"/>
              </a:rPr>
              <a:t>ối tượng </a:t>
            </a:r>
            <a:r>
              <a:rPr lang="en-US" sz="2300" dirty="0">
                <a:latin typeface="+mn-lt"/>
              </a:rPr>
              <a:t>F</a:t>
            </a:r>
            <a:r>
              <a:rPr lang="vi-VN" sz="2300" dirty="0">
                <a:latin typeface="+mn-lt"/>
              </a:rPr>
              <a:t>lyweight có thể được nhiều </a:t>
            </a:r>
            <a:r>
              <a:rPr lang="en-US" sz="2300" dirty="0">
                <a:latin typeface="+mn-lt"/>
              </a:rPr>
              <a:t>client </a:t>
            </a:r>
            <a:r>
              <a:rPr lang="vi-VN" sz="2300" dirty="0">
                <a:latin typeface="+mn-lt"/>
              </a:rPr>
              <a:t>sử dụng cùng lúc </a:t>
            </a:r>
            <a:r>
              <a:rPr lang="en-US" sz="2300" dirty="0" err="1">
                <a:latin typeface="+mn-lt"/>
              </a:rPr>
              <a:t>trong</a:t>
            </a:r>
            <a:r>
              <a:rPr lang="en-US" sz="2300" dirty="0">
                <a:latin typeface="+mn-lt"/>
              </a:rPr>
              <a:t> </a:t>
            </a:r>
            <a:r>
              <a:rPr lang="en-US" sz="2300" dirty="0" err="1">
                <a:latin typeface="+mn-lt"/>
              </a:rPr>
              <a:t>khi</a:t>
            </a:r>
            <a:r>
              <a:rPr lang="vi-VN" sz="2300" dirty="0">
                <a:latin typeface="+mn-lt"/>
              </a:rPr>
              <a:t> một </a:t>
            </a:r>
            <a:r>
              <a:rPr lang="en-US" sz="2300" dirty="0">
                <a:latin typeface="+mn-lt"/>
              </a:rPr>
              <a:t>item</a:t>
            </a:r>
            <a:r>
              <a:rPr lang="vi-VN" sz="2300" dirty="0">
                <a:latin typeface="+mn-lt"/>
              </a:rPr>
              <a:t> </a:t>
            </a:r>
            <a:r>
              <a:rPr lang="en-US" sz="2300" dirty="0" err="1">
                <a:latin typeface="+mn-lt"/>
              </a:rPr>
              <a:t>của</a:t>
            </a:r>
            <a:r>
              <a:rPr lang="vi-VN" sz="2300" dirty="0">
                <a:latin typeface="+mn-lt"/>
              </a:rPr>
              <a:t> </a:t>
            </a:r>
            <a:r>
              <a:rPr lang="en-US" sz="2300" dirty="0">
                <a:latin typeface="+mn-lt"/>
              </a:rPr>
              <a:t>OP</a:t>
            </a:r>
            <a:r>
              <a:rPr lang="vi-VN" sz="2300" dirty="0">
                <a:latin typeface="+mn-lt"/>
              </a:rPr>
              <a:t> chỉ có thể được sử dụng bởi một </a:t>
            </a:r>
            <a:r>
              <a:rPr lang="en-US" sz="2300" dirty="0">
                <a:latin typeface="+mn-lt"/>
              </a:rPr>
              <a:t>client</a:t>
            </a:r>
            <a:r>
              <a:rPr lang="vi-VN" sz="2300" dirty="0">
                <a:latin typeface="+mn-lt"/>
              </a:rPr>
              <a:t>.</a:t>
            </a:r>
            <a:endParaRPr lang="en-US" sz="2300" dirty="0">
              <a:latin typeface="+mn-lt"/>
            </a:endParaRPr>
          </a:p>
          <a:p>
            <a:pPr marL="342900" indent="-342900">
              <a:buFont typeface="Courier New" panose="02070309020205020404" pitchFamily="49" charset="0"/>
              <a:buChar char="o"/>
            </a:pPr>
            <a:r>
              <a:rPr lang="vi-VN" sz="2300" dirty="0"/>
              <a:t>Object Pool Items thường không chia sẻ trạng thái giữa các thể hiện mà chúng là các thực thể riêng lẻ.</a:t>
            </a:r>
            <a:endParaRPr lang="en-US" sz="2300" dirty="0"/>
          </a:p>
          <a:p>
            <a:pPr marL="342900" indent="-342900">
              <a:buFont typeface="Courier New" panose="02070309020205020404" pitchFamily="49" charset="0"/>
              <a:buChar char="o"/>
            </a:pPr>
            <a:r>
              <a:rPr lang="en-US" sz="2300" dirty="0" err="1">
                <a:solidFill>
                  <a:srgbClr val="0D0D0D"/>
                </a:solidFill>
                <a:latin typeface="+mn-lt"/>
              </a:rPr>
              <a:t>Chẳng</a:t>
            </a:r>
            <a:r>
              <a:rPr lang="en-US" sz="2300" dirty="0">
                <a:solidFill>
                  <a:srgbClr val="0D0D0D"/>
                </a:solidFill>
                <a:latin typeface="+mn-lt"/>
              </a:rPr>
              <a:t> </a:t>
            </a:r>
            <a:r>
              <a:rPr lang="en-US" sz="2300" dirty="0" err="1">
                <a:solidFill>
                  <a:srgbClr val="0D0D0D"/>
                </a:solidFill>
                <a:latin typeface="+mn-lt"/>
              </a:rPr>
              <a:t>hạn</a:t>
            </a:r>
            <a:r>
              <a:rPr lang="en-US" sz="2300" dirty="0">
                <a:solidFill>
                  <a:srgbClr val="0D0D0D"/>
                </a:solidFill>
                <a:latin typeface="+mn-lt"/>
              </a:rPr>
              <a:t> t</a:t>
            </a:r>
            <a:r>
              <a:rPr lang="vi-VN" sz="2300" b="0" i="0" dirty="0">
                <a:solidFill>
                  <a:srgbClr val="0D0D0D"/>
                </a:solidFill>
                <a:effectLst/>
                <a:latin typeface="+mn-lt"/>
              </a:rPr>
              <a:t>rong trường hợp kết nối cơ sở dữ liệu, bạn có thể muốn tạo ra một số kết nối và tái sử dụng chúng thay vì tạo ra kết nối mới mỗi khi cần sử dụng.</a:t>
            </a:r>
          </a:p>
          <a:p>
            <a:pPr marL="342900" indent="-342900">
              <a:buFont typeface="Arial" panose="020B0604020202020204" pitchFamily="34" charset="0"/>
              <a:buChar char="•"/>
            </a:pPr>
            <a:endParaRPr lang="en-US" sz="2300" dirty="0"/>
          </a:p>
        </p:txBody>
      </p:sp>
    </p:spTree>
    <p:extLst>
      <p:ext uri="{BB962C8B-B14F-4D97-AF65-F5344CB8AC3E}">
        <p14:creationId xmlns:p14="http://schemas.microsoft.com/office/powerpoint/2010/main" val="1946945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g21049d4e727_1_76"/>
          <p:cNvSpPr txBox="1">
            <a:spLocks noGrp="1"/>
          </p:cNvSpPr>
          <p:nvPr>
            <p:ph type="title"/>
          </p:nvPr>
        </p:nvSpPr>
        <p:spPr>
          <a:xfrm>
            <a:off x="457200" y="152400"/>
            <a:ext cx="8686800" cy="685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3500" b="1" dirty="0">
                <a:solidFill>
                  <a:schemeClr val="dk1"/>
                </a:solidFill>
              </a:rPr>
              <a:t>7. </a:t>
            </a:r>
            <a:r>
              <a:rPr lang="en-US" sz="3500" b="1" dirty="0" err="1">
                <a:solidFill>
                  <a:schemeClr val="dk1"/>
                </a:solidFill>
              </a:rPr>
              <a:t>Mối</a:t>
            </a:r>
            <a:r>
              <a:rPr lang="en-US" sz="3500" b="1" dirty="0">
                <a:solidFill>
                  <a:schemeClr val="dk1"/>
                </a:solidFill>
              </a:rPr>
              <a:t> </a:t>
            </a:r>
            <a:r>
              <a:rPr lang="en-US" sz="3500" b="1" dirty="0" err="1">
                <a:solidFill>
                  <a:schemeClr val="dk1"/>
                </a:solidFill>
              </a:rPr>
              <a:t>quan</a:t>
            </a:r>
            <a:r>
              <a:rPr lang="en-US" sz="3500" b="1" dirty="0">
                <a:solidFill>
                  <a:schemeClr val="dk1"/>
                </a:solidFill>
              </a:rPr>
              <a:t> </a:t>
            </a:r>
            <a:r>
              <a:rPr lang="en-US" sz="3500" b="1" dirty="0" err="1">
                <a:solidFill>
                  <a:schemeClr val="dk1"/>
                </a:solidFill>
              </a:rPr>
              <a:t>hệ</a:t>
            </a:r>
            <a:r>
              <a:rPr lang="en-US" sz="3500" b="1" dirty="0">
                <a:solidFill>
                  <a:schemeClr val="dk1"/>
                </a:solidFill>
              </a:rPr>
              <a:t> </a:t>
            </a:r>
            <a:r>
              <a:rPr lang="en-US" sz="3500" b="1" dirty="0" err="1">
                <a:solidFill>
                  <a:schemeClr val="dk1"/>
                </a:solidFill>
              </a:rPr>
              <a:t>với</a:t>
            </a:r>
            <a:r>
              <a:rPr lang="en-US" sz="3500" b="1" dirty="0">
                <a:solidFill>
                  <a:schemeClr val="dk1"/>
                </a:solidFill>
              </a:rPr>
              <a:t> </a:t>
            </a:r>
            <a:r>
              <a:rPr lang="en-US" sz="3500" b="1" dirty="0" err="1">
                <a:solidFill>
                  <a:schemeClr val="dk1"/>
                </a:solidFill>
              </a:rPr>
              <a:t>các</a:t>
            </a:r>
            <a:r>
              <a:rPr lang="en-US" sz="3500" b="1" dirty="0">
                <a:solidFill>
                  <a:schemeClr val="dk1"/>
                </a:solidFill>
              </a:rPr>
              <a:t> </a:t>
            </a:r>
            <a:r>
              <a:rPr lang="en-US" sz="3500" b="1" dirty="0" err="1">
                <a:solidFill>
                  <a:schemeClr val="dk1"/>
                </a:solidFill>
              </a:rPr>
              <a:t>mẫu</a:t>
            </a:r>
            <a:r>
              <a:rPr lang="en-US" sz="3500" b="1" dirty="0">
                <a:solidFill>
                  <a:schemeClr val="dk1"/>
                </a:solidFill>
              </a:rPr>
              <a:t> </a:t>
            </a:r>
            <a:r>
              <a:rPr lang="en-US" sz="3500" b="1" dirty="0" err="1">
                <a:solidFill>
                  <a:schemeClr val="dk1"/>
                </a:solidFill>
              </a:rPr>
              <a:t>khác</a:t>
            </a:r>
            <a:endParaRPr sz="3500" dirty="0"/>
          </a:p>
        </p:txBody>
      </p:sp>
      <p:sp>
        <p:nvSpPr>
          <p:cNvPr id="3" name="TextBox 2">
            <a:extLst>
              <a:ext uri="{FF2B5EF4-FFF2-40B4-BE49-F238E27FC236}">
                <a16:creationId xmlns:a16="http://schemas.microsoft.com/office/drawing/2014/main" id="{32900C39-6233-EFAE-58C6-F904D13F18A8}"/>
              </a:ext>
            </a:extLst>
          </p:cNvPr>
          <p:cNvSpPr txBox="1"/>
          <p:nvPr/>
        </p:nvSpPr>
        <p:spPr>
          <a:xfrm>
            <a:off x="457200" y="1304121"/>
            <a:ext cx="8214852" cy="2215991"/>
          </a:xfrm>
          <a:prstGeom prst="rect">
            <a:avLst/>
          </a:prstGeom>
          <a:noFill/>
        </p:spPr>
        <p:txBody>
          <a:bodyPr wrap="square">
            <a:spAutoFit/>
          </a:bodyPr>
          <a:lstStyle/>
          <a:p>
            <a:pPr marL="347472" marR="0" indent="-347472" algn="l" rtl="0">
              <a:spcBef>
                <a:spcPts val="0"/>
              </a:spcBef>
              <a:spcAft>
                <a:spcPts val="0"/>
              </a:spcAft>
              <a:buClr>
                <a:srgbClr val="000000"/>
              </a:buClr>
              <a:buSzPts val="2300"/>
              <a:buFont typeface="Courier New" panose="02070309020205020404" pitchFamily="49" charset="0"/>
              <a:buChar char="o"/>
            </a:pPr>
            <a:r>
              <a:rPr lang="vi-VN" sz="2300" b="0" i="0" dirty="0">
                <a:solidFill>
                  <a:srgbClr val="000000"/>
                </a:solidFill>
                <a:effectLst/>
                <a:latin typeface="Arial" panose="020B0604020202020204" pitchFamily="34" charset="0"/>
                <a:ea typeface="Arial" panose="020B0604020202020204" pitchFamily="34" charset="0"/>
                <a:cs typeface="Arial" panose="020B0604020202020204" pitchFamily="34" charset="0"/>
              </a:rPr>
              <a:t>Thông thường, khi không có </a:t>
            </a:r>
            <a:r>
              <a:rPr lang="en-US" sz="2300" b="0" i="0" dirty="0">
                <a:solidFill>
                  <a:srgbClr val="000000"/>
                </a:solidFill>
                <a:effectLst/>
                <a:latin typeface="Arial" panose="020B0604020202020204" pitchFamily="34" charset="0"/>
                <a:ea typeface="Arial" panose="020B0604020202020204" pitchFamily="34" charset="0"/>
                <a:cs typeface="Arial" panose="020B0604020202020204" pitchFamily="34" charset="0"/>
              </a:rPr>
              <a:t>item </a:t>
            </a:r>
            <a:r>
              <a:rPr lang="vi-VN" sz="2300" b="0" i="0" dirty="0">
                <a:solidFill>
                  <a:srgbClr val="000000"/>
                </a:solidFill>
                <a:effectLst/>
                <a:latin typeface="Arial" panose="020B0604020202020204" pitchFamily="34" charset="0"/>
                <a:ea typeface="Arial" panose="020B0604020202020204" pitchFamily="34" charset="0"/>
                <a:cs typeface="Arial" panose="020B0604020202020204" pitchFamily="34" charset="0"/>
              </a:rPr>
              <a:t>nào trong </a:t>
            </a:r>
            <a:r>
              <a:rPr lang="en-US" sz="2300" b="0" i="0" dirty="0">
                <a:solidFill>
                  <a:srgbClr val="000000"/>
                </a:solidFill>
                <a:effectLst/>
                <a:latin typeface="Arial" panose="020B0604020202020204" pitchFamily="34" charset="0"/>
                <a:ea typeface="Arial" panose="020B0604020202020204" pitchFamily="34" charset="0"/>
                <a:cs typeface="Arial" panose="020B0604020202020204" pitchFamily="34" charset="0"/>
              </a:rPr>
              <a:t>OP</a:t>
            </a:r>
            <a:r>
              <a:rPr lang="vi-VN" sz="2300" b="0" i="0" dirty="0">
                <a:solidFill>
                  <a:srgbClr val="000000"/>
                </a:solidFill>
                <a:effectLst/>
                <a:latin typeface="Arial" panose="020B0604020202020204" pitchFamily="34" charset="0"/>
                <a:ea typeface="Arial" panose="020B0604020202020204" pitchFamily="34" charset="0"/>
                <a:cs typeface="Arial" panose="020B0604020202020204" pitchFamily="34" charset="0"/>
              </a:rPr>
              <a:t>, nó sẽ tạo một đối tượng mới cho </a:t>
            </a:r>
            <a:r>
              <a:rPr lang="en-US" sz="2300" b="0" i="0" dirty="0">
                <a:solidFill>
                  <a:srgbClr val="000000"/>
                </a:solidFill>
                <a:effectLst/>
                <a:latin typeface="Arial" panose="020B0604020202020204" pitchFamily="34" charset="0"/>
                <a:ea typeface="Arial" panose="020B0604020202020204" pitchFamily="34" charset="0"/>
                <a:cs typeface="Arial" panose="020B0604020202020204" pitchFamily="34" charset="0"/>
              </a:rPr>
              <a:t>Client</a:t>
            </a:r>
            <a:r>
              <a:rPr lang="vi-VN" sz="2300" b="0" i="0" dirty="0">
                <a:solidFill>
                  <a:srgbClr val="000000"/>
                </a:solidFill>
                <a:effectLst/>
                <a:latin typeface="Arial" panose="020B0604020202020204" pitchFamily="34" charset="0"/>
                <a:ea typeface="Arial" panose="020B0604020202020204" pitchFamily="34" charset="0"/>
                <a:cs typeface="Arial" panose="020B0604020202020204" pitchFamily="34" charset="0"/>
              </a:rPr>
              <a:t>. Vì vậy, </a:t>
            </a:r>
            <a:r>
              <a:rPr lang="en-US" sz="2300" b="1" i="0" dirty="0">
                <a:solidFill>
                  <a:srgbClr val="000000"/>
                </a:solidFill>
                <a:effectLst/>
                <a:latin typeface="Arial" panose="020B0604020202020204" pitchFamily="34" charset="0"/>
                <a:ea typeface="Arial" panose="020B0604020202020204" pitchFamily="34" charset="0"/>
                <a:cs typeface="Arial" panose="020B0604020202020204" pitchFamily="34" charset="0"/>
              </a:rPr>
              <a:t>OP </a:t>
            </a:r>
            <a:r>
              <a:rPr lang="vi-VN" sz="2300" b="1" i="0" dirty="0">
                <a:solidFill>
                  <a:srgbClr val="000000"/>
                </a:solidFill>
                <a:effectLst/>
                <a:latin typeface="Arial" panose="020B0604020202020204" pitchFamily="34" charset="0"/>
                <a:ea typeface="Arial" panose="020B0604020202020204" pitchFamily="34" charset="0"/>
                <a:cs typeface="Arial" panose="020B0604020202020204" pitchFamily="34" charset="0"/>
              </a:rPr>
              <a:t>là một </a:t>
            </a:r>
            <a:r>
              <a:rPr lang="en-US" sz="2300" b="1" i="0" dirty="0">
                <a:solidFill>
                  <a:srgbClr val="000000"/>
                </a:solidFill>
                <a:effectLst/>
                <a:latin typeface="Arial" panose="020B0604020202020204" pitchFamily="34" charset="0"/>
                <a:ea typeface="Arial" panose="020B0604020202020204" pitchFamily="34" charset="0"/>
                <a:cs typeface="Arial" panose="020B0604020202020204" pitchFamily="34" charset="0"/>
              </a:rPr>
              <a:t>Creational pattern</a:t>
            </a:r>
            <a:r>
              <a:rPr lang="vi-VN" sz="2300" b="1" i="0" dirty="0">
                <a:solidFill>
                  <a:srgbClr val="000000"/>
                </a:solidFill>
                <a:effectLst/>
                <a:latin typeface="Arial" panose="020B0604020202020204" pitchFamily="34" charset="0"/>
                <a:ea typeface="Arial" panose="020B0604020202020204" pitchFamily="34" charset="0"/>
                <a:cs typeface="Arial" panose="020B0604020202020204" pitchFamily="34" charset="0"/>
              </a:rPr>
              <a:t>.</a:t>
            </a:r>
            <a:r>
              <a:rPr lang="vi-VN" sz="2300" b="0" i="0" dirty="0">
                <a:solidFill>
                  <a:srgbClr val="000000"/>
                </a:solidFill>
                <a:effectLst/>
                <a:latin typeface="Arial" panose="020B0604020202020204" pitchFamily="34" charset="0"/>
                <a:ea typeface="Arial" panose="020B0604020202020204" pitchFamily="34" charset="0"/>
                <a:cs typeface="Arial" panose="020B0604020202020204" pitchFamily="34" charset="0"/>
              </a:rPr>
              <a:t> Nhưng với mẫu flyweight, </a:t>
            </a:r>
            <a:r>
              <a:rPr lang="en-US" sz="2300" b="0" i="0" dirty="0">
                <a:solidFill>
                  <a:srgbClr val="000000"/>
                </a:solidFill>
                <a:effectLst/>
                <a:latin typeface="Arial" panose="020B0604020202020204" pitchFamily="34" charset="0"/>
                <a:ea typeface="Arial" panose="020B0604020202020204" pitchFamily="34" charset="0"/>
                <a:cs typeface="Arial" panose="020B0604020202020204" pitchFamily="34" charset="0"/>
              </a:rPr>
              <a:t>client </a:t>
            </a:r>
            <a:r>
              <a:rPr lang="vi-VN" sz="2300" b="0" i="0" dirty="0">
                <a:solidFill>
                  <a:srgbClr val="000000"/>
                </a:solidFill>
                <a:effectLst/>
                <a:latin typeface="Arial" panose="020B0604020202020204" pitchFamily="34" charset="0"/>
                <a:ea typeface="Arial" panose="020B0604020202020204" pitchFamily="34" charset="0"/>
                <a:cs typeface="Arial" panose="020B0604020202020204" pitchFamily="34" charset="0"/>
              </a:rPr>
              <a:t>sử dụng các đối tượng được xác định trước. Vì vậy, nó là </a:t>
            </a:r>
            <a:r>
              <a:rPr lang="en-US" sz="2300" b="0" i="0" dirty="0">
                <a:solidFill>
                  <a:srgbClr val="000000"/>
                </a:solidFill>
                <a:effectLst/>
                <a:latin typeface="Arial" panose="020B0604020202020204" pitchFamily="34" charset="0"/>
                <a:ea typeface="Arial" panose="020B0604020202020204" pitchFamily="34" charset="0"/>
                <a:cs typeface="Arial" panose="020B0604020202020204" pitchFamily="34" charset="0"/>
              </a:rPr>
              <a:t>Structural pattern</a:t>
            </a:r>
            <a:endParaRPr lang="en-US" sz="2300" dirty="0">
              <a:effectLst/>
            </a:endParaRPr>
          </a:p>
          <a:p>
            <a:pPr marL="342900" indent="-342900">
              <a:buFont typeface="Arial" panose="020B0604020202020204" pitchFamily="34" charset="0"/>
              <a:buChar char="•"/>
            </a:pPr>
            <a:endParaRPr lang="en-US" sz="2300" dirty="0"/>
          </a:p>
        </p:txBody>
      </p:sp>
    </p:spTree>
    <p:extLst>
      <p:ext uri="{BB962C8B-B14F-4D97-AF65-F5344CB8AC3E}">
        <p14:creationId xmlns:p14="http://schemas.microsoft.com/office/powerpoint/2010/main" val="4056646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21049d4e727_1_0"/>
          <p:cNvSpPr txBox="1">
            <a:spLocks noGrp="1"/>
          </p:cNvSpPr>
          <p:nvPr>
            <p:ph type="title"/>
          </p:nvPr>
        </p:nvSpPr>
        <p:spPr>
          <a:xfrm>
            <a:off x="457200" y="152400"/>
            <a:ext cx="8686800" cy="685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4000" b="1">
                <a:solidFill>
                  <a:schemeClr val="dk1"/>
                </a:solidFill>
              </a:rPr>
              <a:t>Nội dung</a:t>
            </a:r>
            <a:endParaRPr/>
          </a:p>
        </p:txBody>
      </p:sp>
      <p:sp>
        <p:nvSpPr>
          <p:cNvPr id="62" name="Google Shape;62;g21049d4e727_1_0"/>
          <p:cNvSpPr txBox="1">
            <a:spLocks noGrp="1"/>
          </p:cNvSpPr>
          <p:nvPr>
            <p:ph type="body" idx="1"/>
          </p:nvPr>
        </p:nvSpPr>
        <p:spPr>
          <a:xfrm>
            <a:off x="533400" y="1066800"/>
            <a:ext cx="8458200" cy="5638800"/>
          </a:xfrm>
          <a:prstGeom prst="rect">
            <a:avLst/>
          </a:prstGeom>
          <a:noFill/>
          <a:ln>
            <a:noFill/>
          </a:ln>
        </p:spPr>
        <p:txBody>
          <a:bodyPr spcFirstLastPara="1" wrap="square" lIns="91425" tIns="45700" rIns="91425" bIns="45700" anchor="t" anchorCtr="0">
            <a:noAutofit/>
          </a:bodyPr>
          <a:lstStyle/>
          <a:p>
            <a:pPr marL="457200" lvl="0" indent="-457200" algn="just" rtl="0">
              <a:lnSpc>
                <a:spcPct val="120000"/>
              </a:lnSpc>
              <a:spcBef>
                <a:spcPts val="0"/>
              </a:spcBef>
              <a:spcAft>
                <a:spcPts val="0"/>
              </a:spcAft>
              <a:buClr>
                <a:schemeClr val="dk1"/>
              </a:buClr>
              <a:buSzPts val="2400"/>
              <a:buFont typeface="Arial"/>
              <a:buAutoNum type="arabicPeriod"/>
            </a:pPr>
            <a:r>
              <a:rPr lang="en-US" sz="2400" dirty="0" err="1">
                <a:latin typeface="Arial"/>
                <a:ea typeface="Arial"/>
                <a:cs typeface="Arial"/>
                <a:sym typeface="Arial"/>
              </a:rPr>
              <a:t>Tổng</a:t>
            </a:r>
            <a:r>
              <a:rPr lang="en-US" sz="2400" dirty="0">
                <a:latin typeface="Arial"/>
                <a:ea typeface="Arial"/>
                <a:cs typeface="Arial"/>
                <a:sym typeface="Arial"/>
              </a:rPr>
              <a:t> </a:t>
            </a:r>
            <a:r>
              <a:rPr lang="en-US" sz="2400" dirty="0" err="1">
                <a:latin typeface="Arial"/>
                <a:ea typeface="Arial"/>
                <a:cs typeface="Arial"/>
                <a:sym typeface="Arial"/>
              </a:rPr>
              <a:t>quan</a:t>
            </a:r>
            <a:endParaRPr sz="2400" dirty="0">
              <a:latin typeface="Arial"/>
              <a:ea typeface="Arial"/>
              <a:cs typeface="Arial"/>
              <a:sym typeface="Arial"/>
            </a:endParaRPr>
          </a:p>
          <a:p>
            <a:pPr marL="742950" lvl="1" indent="-285750" algn="just" rtl="0">
              <a:lnSpc>
                <a:spcPct val="100000"/>
              </a:lnSpc>
              <a:spcBef>
                <a:spcPts val="600"/>
              </a:spcBef>
              <a:spcAft>
                <a:spcPts val="0"/>
              </a:spcAft>
              <a:buClr>
                <a:schemeClr val="dk1"/>
              </a:buClr>
              <a:buSzPts val="2000"/>
              <a:buFont typeface="Noto Sans Symbols"/>
              <a:buChar char="❑"/>
            </a:pPr>
            <a:r>
              <a:rPr lang="en-US" sz="2000" dirty="0" err="1">
                <a:latin typeface="Arial"/>
                <a:ea typeface="Arial"/>
                <a:cs typeface="Arial"/>
                <a:sym typeface="Arial"/>
              </a:rPr>
              <a:t>Tên</a:t>
            </a:r>
            <a:endParaRPr sz="2000" dirty="0">
              <a:latin typeface="Arial"/>
              <a:ea typeface="Arial"/>
              <a:cs typeface="Arial"/>
              <a:sym typeface="Arial"/>
            </a:endParaRPr>
          </a:p>
          <a:p>
            <a:pPr marL="742950" lvl="1" indent="-285750" algn="just" rtl="0">
              <a:lnSpc>
                <a:spcPct val="100000"/>
              </a:lnSpc>
              <a:spcBef>
                <a:spcPts val="600"/>
              </a:spcBef>
              <a:spcAft>
                <a:spcPts val="0"/>
              </a:spcAft>
              <a:buClr>
                <a:schemeClr val="dk1"/>
              </a:buClr>
              <a:buSzPts val="2000"/>
              <a:buFont typeface="Noto Sans Symbols"/>
              <a:buChar char="❑"/>
            </a:pPr>
            <a:r>
              <a:rPr lang="en-US" sz="2000" dirty="0" err="1">
                <a:latin typeface="Arial"/>
                <a:ea typeface="Arial"/>
                <a:cs typeface="Arial"/>
                <a:sym typeface="Arial"/>
              </a:rPr>
              <a:t>Mô</a:t>
            </a:r>
            <a:r>
              <a:rPr lang="en-US" sz="2000" dirty="0">
                <a:latin typeface="Arial"/>
                <a:ea typeface="Arial"/>
                <a:cs typeface="Arial"/>
                <a:sym typeface="Arial"/>
              </a:rPr>
              <a:t> </a:t>
            </a:r>
            <a:r>
              <a:rPr lang="en-US" sz="2000" dirty="0" err="1">
                <a:latin typeface="Arial"/>
                <a:ea typeface="Arial"/>
                <a:cs typeface="Arial"/>
                <a:sym typeface="Arial"/>
              </a:rPr>
              <a:t>tả</a:t>
            </a:r>
            <a:r>
              <a:rPr lang="en-US" sz="2000" dirty="0">
                <a:latin typeface="Arial"/>
                <a:ea typeface="Arial"/>
                <a:cs typeface="Arial"/>
                <a:sym typeface="Arial"/>
              </a:rPr>
              <a:t> </a:t>
            </a:r>
            <a:r>
              <a:rPr lang="en-US" sz="2000" dirty="0" err="1">
                <a:latin typeface="Arial"/>
                <a:ea typeface="Arial"/>
                <a:cs typeface="Arial"/>
                <a:sym typeface="Arial"/>
              </a:rPr>
              <a:t>ngắn</a:t>
            </a:r>
            <a:r>
              <a:rPr lang="en-US" sz="2000" dirty="0">
                <a:latin typeface="Arial"/>
                <a:ea typeface="Arial"/>
                <a:cs typeface="Arial"/>
                <a:sym typeface="Arial"/>
              </a:rPr>
              <a:t> </a:t>
            </a:r>
            <a:r>
              <a:rPr lang="en-US" sz="2000" dirty="0" err="1">
                <a:latin typeface="Arial"/>
                <a:ea typeface="Arial"/>
                <a:cs typeface="Arial"/>
                <a:sym typeface="Arial"/>
              </a:rPr>
              <a:t>về</a:t>
            </a:r>
            <a:r>
              <a:rPr lang="en-US" sz="2000" dirty="0">
                <a:latin typeface="Arial"/>
                <a:ea typeface="Arial"/>
                <a:cs typeface="Arial"/>
                <a:sym typeface="Arial"/>
              </a:rPr>
              <a:t> </a:t>
            </a:r>
            <a:r>
              <a:rPr lang="en-US" sz="2000" dirty="0" err="1">
                <a:latin typeface="Arial"/>
                <a:ea typeface="Arial"/>
                <a:cs typeface="Arial"/>
                <a:sym typeface="Arial"/>
              </a:rPr>
              <a:t>mẫu</a:t>
            </a:r>
            <a:endParaRPr sz="2000" dirty="0">
              <a:latin typeface="Arial"/>
              <a:ea typeface="Arial"/>
              <a:cs typeface="Arial"/>
              <a:sym typeface="Arial"/>
            </a:endParaRPr>
          </a:p>
          <a:p>
            <a:pPr marL="742950" lvl="1" indent="-285750" algn="just" rtl="0">
              <a:lnSpc>
                <a:spcPct val="100000"/>
              </a:lnSpc>
              <a:spcBef>
                <a:spcPts val="600"/>
              </a:spcBef>
              <a:spcAft>
                <a:spcPts val="0"/>
              </a:spcAft>
              <a:buClr>
                <a:schemeClr val="dk1"/>
              </a:buClr>
              <a:buSzPts val="2000"/>
              <a:buFont typeface="Noto Sans Symbols"/>
              <a:buChar char="❑"/>
            </a:pPr>
            <a:r>
              <a:rPr lang="en-US" sz="2000" dirty="0" err="1">
                <a:latin typeface="Arial"/>
                <a:ea typeface="Arial"/>
                <a:cs typeface="Arial"/>
                <a:sym typeface="Arial"/>
              </a:rPr>
              <a:t>Phân</a:t>
            </a:r>
            <a:r>
              <a:rPr lang="en-US" sz="2000" dirty="0">
                <a:latin typeface="Arial"/>
                <a:ea typeface="Arial"/>
                <a:cs typeface="Arial"/>
                <a:sym typeface="Arial"/>
              </a:rPr>
              <a:t> </a:t>
            </a:r>
            <a:r>
              <a:rPr lang="en-US" sz="2000" dirty="0" err="1">
                <a:latin typeface="Arial"/>
                <a:ea typeface="Arial"/>
                <a:cs typeface="Arial"/>
                <a:sym typeface="Arial"/>
              </a:rPr>
              <a:t>loại</a:t>
            </a:r>
            <a:endParaRPr sz="2000" dirty="0">
              <a:latin typeface="Arial"/>
              <a:ea typeface="Arial"/>
              <a:cs typeface="Arial"/>
              <a:sym typeface="Arial"/>
            </a:endParaRPr>
          </a:p>
          <a:p>
            <a:pPr marL="457200" lvl="0" indent="-457200" algn="just" rtl="0">
              <a:lnSpc>
                <a:spcPct val="120000"/>
              </a:lnSpc>
              <a:spcBef>
                <a:spcPts val="600"/>
              </a:spcBef>
              <a:spcAft>
                <a:spcPts val="0"/>
              </a:spcAft>
              <a:buClr>
                <a:schemeClr val="dk1"/>
              </a:buClr>
              <a:buSzPts val="2400"/>
              <a:buFont typeface="Arial"/>
              <a:buAutoNum type="arabicPeriod"/>
            </a:pPr>
            <a:r>
              <a:rPr lang="en-US" sz="2400" dirty="0" err="1"/>
              <a:t>Ngữ</a:t>
            </a:r>
            <a:r>
              <a:rPr lang="en-US" sz="2400" dirty="0"/>
              <a:t> </a:t>
            </a:r>
            <a:r>
              <a:rPr lang="en-US" sz="2400" dirty="0" err="1"/>
              <a:t>cảnh</a:t>
            </a:r>
            <a:r>
              <a:rPr lang="en-US" sz="2400" dirty="0"/>
              <a:t>/</a:t>
            </a:r>
            <a:r>
              <a:rPr lang="en-US" sz="2400" dirty="0" err="1"/>
              <a:t>trường</a:t>
            </a:r>
            <a:r>
              <a:rPr lang="en-US" sz="2400" dirty="0"/>
              <a:t> </a:t>
            </a:r>
            <a:r>
              <a:rPr lang="en-US" sz="2400" dirty="0" err="1"/>
              <a:t>hợp</a:t>
            </a:r>
            <a:r>
              <a:rPr lang="en-US" sz="2400" dirty="0"/>
              <a:t> </a:t>
            </a:r>
            <a:r>
              <a:rPr lang="en-US" sz="2400" dirty="0" err="1"/>
              <a:t>sử</a:t>
            </a:r>
            <a:r>
              <a:rPr lang="en-US" sz="2400" dirty="0"/>
              <a:t> </a:t>
            </a:r>
            <a:r>
              <a:rPr lang="en-US" sz="2400" dirty="0" err="1"/>
              <a:t>dụng</a:t>
            </a:r>
            <a:endParaRPr sz="2400" dirty="0"/>
          </a:p>
          <a:p>
            <a:pPr marL="457200" lvl="0" indent="-457200" algn="just" rtl="0">
              <a:lnSpc>
                <a:spcPct val="100000"/>
              </a:lnSpc>
              <a:spcBef>
                <a:spcPts val="600"/>
              </a:spcBef>
              <a:spcAft>
                <a:spcPts val="0"/>
              </a:spcAft>
              <a:buClr>
                <a:schemeClr val="dk1"/>
              </a:buClr>
              <a:buSzPts val="2400"/>
              <a:buFont typeface="Arial"/>
              <a:buAutoNum type="arabicPeriod"/>
            </a:pPr>
            <a:r>
              <a:rPr lang="en-US" sz="2400" dirty="0" err="1">
                <a:latin typeface="Arial"/>
                <a:ea typeface="Arial"/>
                <a:cs typeface="Arial"/>
                <a:sym typeface="Arial"/>
              </a:rPr>
              <a:t>Cấu</a:t>
            </a:r>
            <a:r>
              <a:rPr lang="en-US" sz="2400" dirty="0">
                <a:latin typeface="Arial"/>
                <a:ea typeface="Arial"/>
                <a:cs typeface="Arial"/>
                <a:sym typeface="Arial"/>
              </a:rPr>
              <a:t> </a:t>
            </a:r>
            <a:r>
              <a:rPr lang="en-US" sz="2400" dirty="0" err="1">
                <a:latin typeface="Arial"/>
                <a:ea typeface="Arial"/>
                <a:cs typeface="Arial"/>
                <a:sym typeface="Arial"/>
              </a:rPr>
              <a:t>trúc</a:t>
            </a:r>
            <a:r>
              <a:rPr lang="en-US" sz="2400" dirty="0">
                <a:latin typeface="Arial"/>
                <a:ea typeface="Arial"/>
                <a:cs typeface="Arial"/>
                <a:sym typeface="Arial"/>
              </a:rPr>
              <a:t> </a:t>
            </a:r>
            <a:r>
              <a:rPr lang="en-US" sz="2400" dirty="0" err="1">
                <a:latin typeface="Arial"/>
                <a:ea typeface="Arial"/>
                <a:cs typeface="Arial"/>
                <a:sym typeface="Arial"/>
              </a:rPr>
              <a:t>mẫu</a:t>
            </a:r>
            <a:r>
              <a:rPr lang="en-US" sz="2400" dirty="0">
                <a:latin typeface="Arial"/>
                <a:ea typeface="Arial"/>
                <a:cs typeface="Arial"/>
                <a:sym typeface="Arial"/>
              </a:rPr>
              <a:t> </a:t>
            </a:r>
            <a:r>
              <a:rPr lang="en-US" sz="2400" dirty="0" err="1">
                <a:latin typeface="Arial"/>
                <a:ea typeface="Arial"/>
                <a:cs typeface="Arial"/>
                <a:sym typeface="Arial"/>
              </a:rPr>
              <a:t>và</a:t>
            </a:r>
            <a:r>
              <a:rPr lang="en-US" sz="2400" dirty="0">
                <a:latin typeface="Arial"/>
                <a:ea typeface="Arial"/>
                <a:cs typeface="Arial"/>
                <a:sym typeface="Arial"/>
              </a:rPr>
              <a:t> </a:t>
            </a:r>
            <a:r>
              <a:rPr lang="en-US" sz="2400" dirty="0" err="1">
                <a:latin typeface="Arial"/>
                <a:ea typeface="Arial"/>
                <a:cs typeface="Arial"/>
                <a:sym typeface="Arial"/>
              </a:rPr>
              <a:t>mô</a:t>
            </a:r>
            <a:r>
              <a:rPr lang="en-US" sz="2400" dirty="0">
                <a:latin typeface="Arial"/>
                <a:ea typeface="Arial"/>
                <a:cs typeface="Arial"/>
                <a:sym typeface="Arial"/>
              </a:rPr>
              <a:t> </a:t>
            </a:r>
            <a:r>
              <a:rPr lang="en-US" sz="2400" dirty="0" err="1">
                <a:latin typeface="Arial"/>
                <a:ea typeface="Arial"/>
                <a:cs typeface="Arial"/>
                <a:sym typeface="Arial"/>
              </a:rPr>
              <a:t>tả</a:t>
            </a:r>
            <a:r>
              <a:rPr lang="en-US" sz="2400" dirty="0">
                <a:latin typeface="Arial"/>
                <a:ea typeface="Arial"/>
                <a:cs typeface="Arial"/>
                <a:sym typeface="Arial"/>
              </a:rPr>
              <a:t> + </a:t>
            </a:r>
            <a:r>
              <a:rPr lang="en-US" sz="2400" dirty="0" err="1">
                <a:latin typeface="Arial"/>
                <a:ea typeface="Arial"/>
                <a:cs typeface="Arial"/>
                <a:sym typeface="Arial"/>
              </a:rPr>
              <a:t>ví</a:t>
            </a:r>
            <a:r>
              <a:rPr lang="en-US" sz="2400" dirty="0">
                <a:latin typeface="Arial"/>
                <a:ea typeface="Arial"/>
                <a:cs typeface="Arial"/>
                <a:sym typeface="Arial"/>
              </a:rPr>
              <a:t> </a:t>
            </a:r>
            <a:r>
              <a:rPr lang="en-US" sz="2400" dirty="0" err="1">
                <a:latin typeface="Arial"/>
                <a:ea typeface="Arial"/>
                <a:cs typeface="Arial"/>
                <a:sym typeface="Arial"/>
              </a:rPr>
              <a:t>dụ</a:t>
            </a:r>
            <a:r>
              <a:rPr lang="en-US" sz="2400" dirty="0">
                <a:latin typeface="Arial"/>
                <a:ea typeface="Arial"/>
                <a:cs typeface="Arial"/>
                <a:sym typeface="Arial"/>
              </a:rPr>
              <a:t> </a:t>
            </a:r>
            <a:r>
              <a:rPr lang="en-US" sz="2400" dirty="0" err="1">
                <a:latin typeface="Arial"/>
                <a:ea typeface="Arial"/>
                <a:cs typeface="Arial"/>
                <a:sym typeface="Arial"/>
              </a:rPr>
              <a:t>minh</a:t>
            </a:r>
            <a:r>
              <a:rPr lang="en-US" sz="2400" dirty="0">
                <a:latin typeface="Arial"/>
                <a:ea typeface="Arial"/>
                <a:cs typeface="Arial"/>
                <a:sym typeface="Arial"/>
              </a:rPr>
              <a:t> </a:t>
            </a:r>
            <a:r>
              <a:rPr lang="en-US" sz="2400" dirty="0" err="1">
                <a:latin typeface="Arial"/>
                <a:ea typeface="Arial"/>
                <a:cs typeface="Arial"/>
                <a:sym typeface="Arial"/>
              </a:rPr>
              <a:t>họa</a:t>
            </a:r>
            <a:endParaRPr sz="2400" dirty="0">
              <a:latin typeface="Arial"/>
              <a:ea typeface="Arial"/>
              <a:cs typeface="Arial"/>
              <a:sym typeface="Arial"/>
            </a:endParaRPr>
          </a:p>
          <a:p>
            <a:pPr marL="457200" lvl="0" indent="-457200" algn="just" rtl="0">
              <a:lnSpc>
                <a:spcPct val="100000"/>
              </a:lnSpc>
              <a:spcBef>
                <a:spcPts val="600"/>
              </a:spcBef>
              <a:spcAft>
                <a:spcPts val="0"/>
              </a:spcAft>
              <a:buClr>
                <a:schemeClr val="dk1"/>
              </a:buClr>
              <a:buSzPts val="2400"/>
              <a:buFont typeface="Arial"/>
              <a:buAutoNum type="arabicPeriod"/>
            </a:pPr>
            <a:r>
              <a:rPr lang="en-US" sz="2400" dirty="0" err="1">
                <a:latin typeface="Arial"/>
                <a:ea typeface="Arial"/>
                <a:cs typeface="Arial"/>
                <a:sym typeface="Arial"/>
              </a:rPr>
              <a:t>Các</a:t>
            </a:r>
            <a:r>
              <a:rPr lang="en-US" sz="2400" dirty="0">
                <a:latin typeface="Arial"/>
                <a:ea typeface="Arial"/>
                <a:cs typeface="Arial"/>
                <a:sym typeface="Arial"/>
              </a:rPr>
              <a:t> </a:t>
            </a:r>
            <a:r>
              <a:rPr lang="en-US" sz="2400" dirty="0" err="1">
                <a:latin typeface="Arial"/>
                <a:ea typeface="Arial"/>
                <a:cs typeface="Arial"/>
                <a:sym typeface="Arial"/>
              </a:rPr>
              <a:t>bước</a:t>
            </a:r>
            <a:r>
              <a:rPr lang="en-US" sz="2400" dirty="0">
                <a:latin typeface="Arial"/>
                <a:ea typeface="Arial"/>
                <a:cs typeface="Arial"/>
                <a:sym typeface="Arial"/>
              </a:rPr>
              <a:t> </a:t>
            </a:r>
            <a:r>
              <a:rPr lang="en-US" sz="2400" dirty="0" err="1">
                <a:latin typeface="Arial"/>
                <a:ea typeface="Arial"/>
                <a:cs typeface="Arial"/>
                <a:sym typeface="Arial"/>
              </a:rPr>
              <a:t>hiện</a:t>
            </a:r>
            <a:r>
              <a:rPr lang="en-US" sz="2400" dirty="0">
                <a:latin typeface="Arial"/>
                <a:ea typeface="Arial"/>
                <a:cs typeface="Arial"/>
                <a:sym typeface="Arial"/>
              </a:rPr>
              <a:t> </a:t>
            </a:r>
            <a:r>
              <a:rPr lang="en-US" sz="2400" dirty="0" err="1">
                <a:latin typeface="Arial"/>
                <a:ea typeface="Arial"/>
                <a:cs typeface="Arial"/>
                <a:sym typeface="Arial"/>
              </a:rPr>
              <a:t>thực</a:t>
            </a:r>
            <a:r>
              <a:rPr lang="en-US" sz="2400" dirty="0">
                <a:latin typeface="Arial"/>
                <a:ea typeface="Arial"/>
                <a:cs typeface="Arial"/>
                <a:sym typeface="Arial"/>
              </a:rPr>
              <a:t> </a:t>
            </a:r>
            <a:r>
              <a:rPr lang="en-US" sz="2400" dirty="0" err="1">
                <a:latin typeface="Arial"/>
                <a:ea typeface="Arial"/>
                <a:cs typeface="Arial"/>
                <a:sym typeface="Arial"/>
              </a:rPr>
              <a:t>mẫu</a:t>
            </a:r>
            <a:r>
              <a:rPr lang="en-US" sz="2400" dirty="0">
                <a:latin typeface="Arial"/>
                <a:ea typeface="Arial"/>
                <a:cs typeface="Arial"/>
                <a:sym typeface="Arial"/>
              </a:rPr>
              <a:t> + code </a:t>
            </a:r>
            <a:r>
              <a:rPr lang="en-US" sz="2400" dirty="0" err="1">
                <a:latin typeface="Arial"/>
                <a:ea typeface="Arial"/>
                <a:cs typeface="Arial"/>
                <a:sym typeface="Arial"/>
              </a:rPr>
              <a:t>minh</a:t>
            </a:r>
            <a:r>
              <a:rPr lang="en-US" sz="2400" dirty="0">
                <a:latin typeface="Arial"/>
                <a:ea typeface="Arial"/>
                <a:cs typeface="Arial"/>
                <a:sym typeface="Arial"/>
              </a:rPr>
              <a:t> </a:t>
            </a:r>
            <a:r>
              <a:rPr lang="en-US" sz="2400" dirty="0" err="1">
                <a:latin typeface="Arial"/>
                <a:ea typeface="Arial"/>
                <a:cs typeface="Arial"/>
                <a:sym typeface="Arial"/>
              </a:rPr>
              <a:t>họa</a:t>
            </a:r>
            <a:endParaRPr sz="2400" dirty="0">
              <a:latin typeface="Arial"/>
              <a:ea typeface="Arial"/>
              <a:cs typeface="Arial"/>
              <a:sym typeface="Arial"/>
            </a:endParaRPr>
          </a:p>
          <a:p>
            <a:pPr marL="457200" lvl="0" indent="-457200" algn="just" rtl="0">
              <a:lnSpc>
                <a:spcPct val="100000"/>
              </a:lnSpc>
              <a:spcBef>
                <a:spcPts val="600"/>
              </a:spcBef>
              <a:spcAft>
                <a:spcPts val="0"/>
              </a:spcAft>
              <a:buClr>
                <a:schemeClr val="dk1"/>
              </a:buClr>
              <a:buSzPts val="2400"/>
              <a:buFont typeface="Arial"/>
              <a:buAutoNum type="arabicPeriod"/>
            </a:pPr>
            <a:r>
              <a:rPr lang="en-US" sz="2400" dirty="0" err="1">
                <a:latin typeface="Arial"/>
                <a:ea typeface="Arial"/>
                <a:cs typeface="Arial"/>
                <a:sym typeface="Arial"/>
              </a:rPr>
              <a:t>Ưu</a:t>
            </a:r>
            <a:r>
              <a:rPr lang="en-US" sz="2400" dirty="0">
                <a:latin typeface="Arial"/>
                <a:ea typeface="Arial"/>
                <a:cs typeface="Arial"/>
                <a:sym typeface="Arial"/>
              </a:rPr>
              <a:t> </a:t>
            </a:r>
            <a:r>
              <a:rPr lang="en-US" sz="2400" dirty="0" err="1">
                <a:latin typeface="Arial"/>
                <a:ea typeface="Arial"/>
                <a:cs typeface="Arial"/>
                <a:sym typeface="Arial"/>
              </a:rPr>
              <a:t>điểm</a:t>
            </a:r>
            <a:endParaRPr sz="2400" dirty="0">
              <a:latin typeface="Arial"/>
              <a:ea typeface="Arial"/>
              <a:cs typeface="Arial"/>
              <a:sym typeface="Arial"/>
            </a:endParaRPr>
          </a:p>
          <a:p>
            <a:pPr marL="457200" lvl="0" indent="-457200" algn="just" rtl="0">
              <a:lnSpc>
                <a:spcPct val="100000"/>
              </a:lnSpc>
              <a:spcBef>
                <a:spcPts val="600"/>
              </a:spcBef>
              <a:spcAft>
                <a:spcPts val="0"/>
              </a:spcAft>
              <a:buClr>
                <a:schemeClr val="dk1"/>
              </a:buClr>
              <a:buSzPts val="2400"/>
              <a:buFont typeface="Arial"/>
              <a:buAutoNum type="arabicPeriod"/>
            </a:pPr>
            <a:r>
              <a:rPr lang="en-US" sz="2400" dirty="0" err="1">
                <a:latin typeface="Arial"/>
                <a:ea typeface="Arial"/>
                <a:cs typeface="Arial"/>
                <a:sym typeface="Arial"/>
              </a:rPr>
              <a:t>Nhược</a:t>
            </a:r>
            <a:r>
              <a:rPr lang="en-US" sz="2400" dirty="0">
                <a:latin typeface="Arial"/>
                <a:ea typeface="Arial"/>
                <a:cs typeface="Arial"/>
                <a:sym typeface="Arial"/>
              </a:rPr>
              <a:t> </a:t>
            </a:r>
            <a:r>
              <a:rPr lang="en-US" sz="2400" dirty="0" err="1">
                <a:latin typeface="Arial"/>
                <a:ea typeface="Arial"/>
                <a:cs typeface="Arial"/>
                <a:sym typeface="Arial"/>
              </a:rPr>
              <a:t>điểm</a:t>
            </a:r>
            <a:endParaRPr sz="2400" dirty="0">
              <a:latin typeface="Arial"/>
              <a:ea typeface="Arial"/>
              <a:cs typeface="Arial"/>
              <a:sym typeface="Arial"/>
            </a:endParaRPr>
          </a:p>
          <a:p>
            <a:pPr marL="457200" lvl="0" indent="-457200" algn="just" rtl="0">
              <a:lnSpc>
                <a:spcPct val="100000"/>
              </a:lnSpc>
              <a:spcBef>
                <a:spcPts val="600"/>
              </a:spcBef>
              <a:spcAft>
                <a:spcPts val="0"/>
              </a:spcAft>
              <a:buClr>
                <a:schemeClr val="dk1"/>
              </a:buClr>
              <a:buSzPts val="2400"/>
              <a:buFont typeface="Arial"/>
              <a:buAutoNum type="arabicPeriod"/>
            </a:pPr>
            <a:r>
              <a:rPr lang="en-US" sz="2400" dirty="0" err="1">
                <a:latin typeface="Arial"/>
                <a:ea typeface="Arial"/>
                <a:cs typeface="Arial"/>
                <a:sym typeface="Arial"/>
              </a:rPr>
              <a:t>Liên</a:t>
            </a:r>
            <a:r>
              <a:rPr lang="en-US" sz="2400" dirty="0">
                <a:latin typeface="Arial"/>
                <a:ea typeface="Arial"/>
                <a:cs typeface="Arial"/>
                <a:sym typeface="Arial"/>
              </a:rPr>
              <a:t> </a:t>
            </a:r>
            <a:r>
              <a:rPr lang="en-US" sz="2400" dirty="0" err="1">
                <a:latin typeface="Arial"/>
                <a:ea typeface="Arial"/>
                <a:cs typeface="Arial"/>
                <a:sym typeface="Arial"/>
              </a:rPr>
              <a:t>quan</a:t>
            </a:r>
            <a:r>
              <a:rPr lang="en-US" sz="2400" dirty="0">
                <a:latin typeface="Arial"/>
                <a:ea typeface="Arial"/>
                <a:cs typeface="Arial"/>
                <a:sym typeface="Arial"/>
              </a:rPr>
              <a:t> </a:t>
            </a:r>
            <a:r>
              <a:rPr lang="en-US" sz="2400" dirty="0" err="1">
                <a:latin typeface="Arial"/>
                <a:ea typeface="Arial"/>
                <a:cs typeface="Arial"/>
                <a:sym typeface="Arial"/>
              </a:rPr>
              <a:t>đến</a:t>
            </a:r>
            <a:r>
              <a:rPr lang="en-US" sz="2400" dirty="0">
                <a:latin typeface="Arial"/>
                <a:ea typeface="Arial"/>
                <a:cs typeface="Arial"/>
                <a:sym typeface="Arial"/>
              </a:rPr>
              <a:t> </a:t>
            </a:r>
            <a:r>
              <a:rPr lang="en-US" sz="2400" dirty="0" err="1">
                <a:latin typeface="Arial"/>
                <a:ea typeface="Arial"/>
                <a:cs typeface="Arial"/>
                <a:sym typeface="Arial"/>
              </a:rPr>
              <a:t>các</a:t>
            </a:r>
            <a:r>
              <a:rPr lang="en-US" sz="2400" dirty="0">
                <a:latin typeface="Arial"/>
                <a:ea typeface="Arial"/>
                <a:cs typeface="Arial"/>
                <a:sym typeface="Arial"/>
              </a:rPr>
              <a:t> </a:t>
            </a:r>
            <a:r>
              <a:rPr lang="en-US" sz="2400" dirty="0" err="1">
                <a:latin typeface="Arial"/>
                <a:ea typeface="Arial"/>
                <a:cs typeface="Arial"/>
                <a:sym typeface="Arial"/>
              </a:rPr>
              <a:t>mẫu</a:t>
            </a:r>
            <a:r>
              <a:rPr lang="en-US" sz="2400" dirty="0">
                <a:latin typeface="Arial"/>
                <a:ea typeface="Arial"/>
                <a:cs typeface="Arial"/>
                <a:sym typeface="Arial"/>
              </a:rPr>
              <a:t> </a:t>
            </a:r>
            <a:r>
              <a:rPr lang="en-US" sz="2400" dirty="0" err="1">
                <a:latin typeface="Arial"/>
                <a:ea typeface="Arial"/>
                <a:cs typeface="Arial"/>
                <a:sym typeface="Arial"/>
              </a:rPr>
              <a:t>khác</a:t>
            </a:r>
            <a:endParaRPr sz="2400" dirty="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g21049d4e727_1_5"/>
          <p:cNvSpPr txBox="1">
            <a:spLocks noGrp="1"/>
          </p:cNvSpPr>
          <p:nvPr>
            <p:ph type="title"/>
          </p:nvPr>
        </p:nvSpPr>
        <p:spPr>
          <a:xfrm>
            <a:off x="457200" y="152400"/>
            <a:ext cx="8686800" cy="685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4000" b="1">
                <a:solidFill>
                  <a:schemeClr val="dk1"/>
                </a:solidFill>
              </a:rPr>
              <a:t>1. Tổng quan</a:t>
            </a:r>
            <a:endParaRPr sz="4000" b="1">
              <a:solidFill>
                <a:schemeClr val="dk1"/>
              </a:solidFill>
            </a:endParaRPr>
          </a:p>
        </p:txBody>
      </p:sp>
      <p:sp>
        <p:nvSpPr>
          <p:cNvPr id="68" name="Google Shape;68;g21049d4e727_1_5"/>
          <p:cNvSpPr txBox="1"/>
          <p:nvPr/>
        </p:nvSpPr>
        <p:spPr>
          <a:xfrm>
            <a:off x="599767" y="934103"/>
            <a:ext cx="8401665" cy="3385502"/>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1200"/>
              </a:spcBef>
              <a:spcAft>
                <a:spcPts val="0"/>
              </a:spcAft>
              <a:buClr>
                <a:srgbClr val="000000"/>
              </a:buClr>
              <a:buSzPts val="2500"/>
              <a:buFont typeface="Arial"/>
              <a:buChar char="•"/>
            </a:pPr>
            <a:r>
              <a:rPr lang="en-US" sz="2300" b="1" i="0" u="none" strike="noStrike" cap="none" dirty="0" err="1">
                <a:solidFill>
                  <a:srgbClr val="000000"/>
                </a:solidFill>
                <a:latin typeface="Arial"/>
                <a:ea typeface="Arial"/>
                <a:cs typeface="Arial"/>
                <a:sym typeface="Arial"/>
              </a:rPr>
              <a:t>Mô</a:t>
            </a:r>
            <a:r>
              <a:rPr lang="en-US" sz="2300" b="1" i="0" u="none" strike="noStrike" cap="none" dirty="0">
                <a:solidFill>
                  <a:srgbClr val="000000"/>
                </a:solidFill>
                <a:latin typeface="Arial"/>
                <a:ea typeface="Arial"/>
                <a:cs typeface="Arial"/>
                <a:sym typeface="Arial"/>
              </a:rPr>
              <a:t> </a:t>
            </a:r>
            <a:r>
              <a:rPr lang="en-US" sz="2300" b="1" i="0" u="none" strike="noStrike" cap="none" dirty="0" err="1">
                <a:solidFill>
                  <a:srgbClr val="000000"/>
                </a:solidFill>
                <a:latin typeface="Arial"/>
                <a:ea typeface="Arial"/>
                <a:cs typeface="Arial"/>
                <a:sym typeface="Arial"/>
              </a:rPr>
              <a:t>tả</a:t>
            </a:r>
            <a:r>
              <a:rPr lang="en-US" sz="2300" b="1" i="0" u="none" strike="noStrike" cap="none" dirty="0">
                <a:solidFill>
                  <a:srgbClr val="000000"/>
                </a:solidFill>
                <a:latin typeface="Arial"/>
                <a:ea typeface="Arial"/>
                <a:cs typeface="Arial"/>
                <a:sym typeface="Arial"/>
              </a:rPr>
              <a:t> </a:t>
            </a:r>
            <a:r>
              <a:rPr lang="en-US" sz="2300" b="1" i="0" u="none" strike="noStrike" cap="none" dirty="0" err="1">
                <a:solidFill>
                  <a:srgbClr val="000000"/>
                </a:solidFill>
                <a:latin typeface="Arial"/>
                <a:ea typeface="Arial"/>
                <a:cs typeface="Arial"/>
                <a:sym typeface="Arial"/>
              </a:rPr>
              <a:t>ngắn</a:t>
            </a:r>
            <a:r>
              <a:rPr lang="en-US" sz="2300" b="1" i="0" u="none" strike="noStrike" cap="none" dirty="0">
                <a:solidFill>
                  <a:srgbClr val="000000"/>
                </a:solidFill>
                <a:latin typeface="Arial"/>
                <a:ea typeface="Arial"/>
                <a:cs typeface="Arial"/>
                <a:sym typeface="Arial"/>
              </a:rPr>
              <a:t>:</a:t>
            </a:r>
          </a:p>
          <a:p>
            <a:pPr marL="342900" marR="0" lvl="0" indent="-342900" algn="l" rtl="0">
              <a:lnSpc>
                <a:spcPct val="100000"/>
              </a:lnSpc>
              <a:spcBef>
                <a:spcPts val="1200"/>
              </a:spcBef>
              <a:spcAft>
                <a:spcPts val="0"/>
              </a:spcAft>
              <a:buClr>
                <a:srgbClr val="000000"/>
              </a:buClr>
              <a:buSzPct val="50000"/>
              <a:buFont typeface="Courier New" panose="02070309020205020404" pitchFamily="49" charset="0"/>
              <a:buChar char="o"/>
            </a:pPr>
            <a:r>
              <a:rPr lang="vi-VN" sz="2300" i="0" u="none" strike="noStrike" cap="none" dirty="0">
                <a:solidFill>
                  <a:srgbClr val="000000"/>
                </a:solidFill>
                <a:latin typeface="Arial"/>
                <a:ea typeface="Arial"/>
                <a:cs typeface="Arial"/>
                <a:sym typeface="Arial"/>
              </a:rPr>
              <a:t>Flyweight là một mẫu thiết kế cho phép bạn đưa nhiều đối tượng hơn vào lượng RAM có sẵn bằng cách chia sẻ các phần trạng thái chung giữa nhiều đối tượng thay vì giữ tất cả dữ liệu trong </a:t>
            </a:r>
            <a:r>
              <a:rPr lang="en-US" sz="2300" dirty="0" err="1"/>
              <a:t>mỗi</a:t>
            </a:r>
            <a:r>
              <a:rPr lang="vi-VN" sz="2300" i="0" u="none" strike="noStrike" cap="none" dirty="0">
                <a:solidFill>
                  <a:srgbClr val="000000"/>
                </a:solidFill>
                <a:latin typeface="Arial"/>
                <a:ea typeface="Arial"/>
                <a:cs typeface="Arial"/>
                <a:sym typeface="Arial"/>
              </a:rPr>
              <a:t> đối tượng</a:t>
            </a:r>
            <a:r>
              <a:rPr lang="en-US" sz="2300" i="0" u="none" strike="noStrike" cap="none" dirty="0">
                <a:solidFill>
                  <a:srgbClr val="000000"/>
                </a:solidFill>
                <a:latin typeface="Arial"/>
                <a:ea typeface="Arial"/>
                <a:cs typeface="Arial"/>
                <a:sym typeface="Arial"/>
              </a:rPr>
              <a:t> </a:t>
            </a:r>
            <a:r>
              <a:rPr lang="vi-VN" sz="2300" i="0" u="none" strike="noStrike" cap="none" dirty="0">
                <a:solidFill>
                  <a:srgbClr val="000000"/>
                </a:solidFill>
                <a:latin typeface="Arial"/>
                <a:ea typeface="Arial"/>
                <a:cs typeface="Arial"/>
                <a:sym typeface="Arial"/>
              </a:rPr>
              <a:t>nhằm giảm lượng bộ nhớ hoặc số lượng đối tượng được sử dụng </a:t>
            </a:r>
            <a:endParaRPr lang="en-US" sz="2300" i="0" u="none" strike="noStrike" cap="none" dirty="0">
              <a:solidFill>
                <a:srgbClr val="000000"/>
              </a:solidFill>
              <a:latin typeface="Arial"/>
              <a:ea typeface="Arial"/>
              <a:cs typeface="Arial"/>
              <a:sym typeface="Arial"/>
            </a:endParaRPr>
          </a:p>
          <a:p>
            <a:pPr marL="342900" marR="0" lvl="0" indent="-342900" algn="l" rtl="0">
              <a:lnSpc>
                <a:spcPct val="100000"/>
              </a:lnSpc>
              <a:spcBef>
                <a:spcPts val="1200"/>
              </a:spcBef>
              <a:spcAft>
                <a:spcPts val="0"/>
              </a:spcAft>
              <a:buClr>
                <a:srgbClr val="000000"/>
              </a:buClr>
              <a:buSzPct val="100000"/>
              <a:buFont typeface="Arial" panose="020B0604020202020204" pitchFamily="34" charset="0"/>
              <a:buChar char="•"/>
            </a:pPr>
            <a:r>
              <a:rPr lang="en-US" sz="2300" b="1" i="0" u="none" strike="noStrike" cap="none" dirty="0" err="1">
                <a:solidFill>
                  <a:srgbClr val="000000"/>
                </a:solidFill>
                <a:latin typeface="Arial"/>
                <a:ea typeface="Arial"/>
                <a:cs typeface="Arial"/>
                <a:sym typeface="Arial"/>
              </a:rPr>
              <a:t>Phân</a:t>
            </a:r>
            <a:r>
              <a:rPr lang="en-US" sz="2300" b="1" i="0" u="none" strike="noStrike" cap="none" dirty="0">
                <a:solidFill>
                  <a:srgbClr val="000000"/>
                </a:solidFill>
                <a:latin typeface="Arial"/>
                <a:ea typeface="Arial"/>
                <a:cs typeface="Arial"/>
                <a:sym typeface="Arial"/>
              </a:rPr>
              <a:t> </a:t>
            </a:r>
            <a:r>
              <a:rPr lang="en-US" sz="2300" b="1" i="0" u="none" strike="noStrike" cap="none" dirty="0" err="1">
                <a:solidFill>
                  <a:srgbClr val="000000"/>
                </a:solidFill>
                <a:latin typeface="Arial"/>
                <a:ea typeface="Arial"/>
                <a:cs typeface="Arial"/>
                <a:sym typeface="Arial"/>
              </a:rPr>
              <a:t>loại</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Thuộc</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phân</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nhóm</a:t>
            </a:r>
            <a:r>
              <a:rPr lang="en-US" sz="2300" b="0" i="0" u="none" strike="noStrike" cap="none" dirty="0">
                <a:solidFill>
                  <a:srgbClr val="000000"/>
                </a:solidFill>
                <a:latin typeface="Arial"/>
                <a:ea typeface="Arial"/>
                <a:cs typeface="Arial"/>
                <a:sym typeface="Arial"/>
              </a:rPr>
              <a:t> </a:t>
            </a:r>
            <a:r>
              <a:rPr lang="en-US" sz="2300" b="1" i="0" u="none" strike="noStrike" cap="none" dirty="0">
                <a:solidFill>
                  <a:schemeClr val="dk1"/>
                </a:solidFill>
                <a:latin typeface="Arial"/>
                <a:ea typeface="Arial"/>
                <a:cs typeface="Arial"/>
                <a:sym typeface="Arial"/>
              </a:rPr>
              <a:t>Structural patterns</a:t>
            </a:r>
            <a:br>
              <a:rPr lang="en-US" sz="2300" b="1" i="0" u="none" strike="noStrike" cap="none" dirty="0">
                <a:solidFill>
                  <a:schemeClr val="dk1"/>
                </a:solidFill>
                <a:latin typeface="Tahoma"/>
                <a:ea typeface="Tahoma"/>
                <a:cs typeface="Tahoma"/>
                <a:sym typeface="Tahoma"/>
              </a:rPr>
            </a:br>
            <a:endParaRPr sz="2300" b="1" i="0" u="none" strike="noStrike" cap="none" dirty="0">
              <a:solidFill>
                <a:schemeClr val="dk1"/>
              </a:solidFill>
              <a:latin typeface="Tahoma"/>
              <a:ea typeface="Tahoma"/>
              <a:cs typeface="Tahoma"/>
              <a:sym typeface="Tahoma"/>
            </a:endParaRPr>
          </a:p>
        </p:txBody>
      </p:sp>
      <p:pic>
        <p:nvPicPr>
          <p:cNvPr id="4" name="Picture 3">
            <a:extLst>
              <a:ext uri="{FF2B5EF4-FFF2-40B4-BE49-F238E27FC236}">
                <a16:creationId xmlns:a16="http://schemas.microsoft.com/office/drawing/2014/main" id="{7006ADE2-3247-F901-0C7E-FC65DC91E714}"/>
              </a:ext>
            </a:extLst>
          </p:cNvPr>
          <p:cNvPicPr>
            <a:picLocks noChangeAspect="1"/>
          </p:cNvPicPr>
          <p:nvPr/>
        </p:nvPicPr>
        <p:blipFill>
          <a:blip r:embed="rId3"/>
          <a:stretch>
            <a:fillRect/>
          </a:stretch>
        </p:blipFill>
        <p:spPr>
          <a:xfrm>
            <a:off x="4620430" y="3932902"/>
            <a:ext cx="4523570" cy="292509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g21049d4e727_1_10"/>
          <p:cNvSpPr txBox="1">
            <a:spLocks noGrp="1"/>
          </p:cNvSpPr>
          <p:nvPr>
            <p:ph type="title"/>
          </p:nvPr>
        </p:nvSpPr>
        <p:spPr>
          <a:xfrm>
            <a:off x="457200" y="152400"/>
            <a:ext cx="8686800" cy="685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4000" b="1">
                <a:solidFill>
                  <a:schemeClr val="dk1"/>
                </a:solidFill>
              </a:rPr>
              <a:t>2. Ngữ cảnh/trường hợp sử dụng</a:t>
            </a:r>
            <a:endParaRPr/>
          </a:p>
        </p:txBody>
      </p:sp>
      <p:pic>
        <p:nvPicPr>
          <p:cNvPr id="4" name="Picture 3">
            <a:extLst>
              <a:ext uri="{FF2B5EF4-FFF2-40B4-BE49-F238E27FC236}">
                <a16:creationId xmlns:a16="http://schemas.microsoft.com/office/drawing/2014/main" id="{1F49F753-0174-F674-5024-AE43141D0C70}"/>
              </a:ext>
            </a:extLst>
          </p:cNvPr>
          <p:cNvPicPr>
            <a:picLocks noChangeAspect="1"/>
          </p:cNvPicPr>
          <p:nvPr/>
        </p:nvPicPr>
        <p:blipFill>
          <a:blip r:embed="rId3"/>
          <a:stretch>
            <a:fillRect/>
          </a:stretch>
        </p:blipFill>
        <p:spPr>
          <a:xfrm>
            <a:off x="457200" y="955795"/>
            <a:ext cx="8165690" cy="1748076"/>
          </a:xfrm>
          <a:prstGeom prst="rect">
            <a:avLst/>
          </a:prstGeom>
        </p:spPr>
      </p:pic>
      <p:pic>
        <p:nvPicPr>
          <p:cNvPr id="6" name="Picture 5">
            <a:extLst>
              <a:ext uri="{FF2B5EF4-FFF2-40B4-BE49-F238E27FC236}">
                <a16:creationId xmlns:a16="http://schemas.microsoft.com/office/drawing/2014/main" id="{176AFF72-9F5E-C2C4-039F-1EED483BE62E}"/>
              </a:ext>
            </a:extLst>
          </p:cNvPr>
          <p:cNvPicPr>
            <a:picLocks noChangeAspect="1"/>
          </p:cNvPicPr>
          <p:nvPr/>
        </p:nvPicPr>
        <p:blipFill>
          <a:blip r:embed="rId4"/>
          <a:stretch>
            <a:fillRect/>
          </a:stretch>
        </p:blipFill>
        <p:spPr>
          <a:xfrm>
            <a:off x="0" y="3345542"/>
            <a:ext cx="4768645" cy="2512419"/>
          </a:xfrm>
          <a:prstGeom prst="rect">
            <a:avLst/>
          </a:prstGeom>
        </p:spPr>
      </p:pic>
      <p:pic>
        <p:nvPicPr>
          <p:cNvPr id="8" name="Picture 7">
            <a:extLst>
              <a:ext uri="{FF2B5EF4-FFF2-40B4-BE49-F238E27FC236}">
                <a16:creationId xmlns:a16="http://schemas.microsoft.com/office/drawing/2014/main" id="{B1457F3A-FF94-8975-0304-091105BB3C78}"/>
              </a:ext>
            </a:extLst>
          </p:cNvPr>
          <p:cNvPicPr>
            <a:picLocks noChangeAspect="1"/>
          </p:cNvPicPr>
          <p:nvPr/>
        </p:nvPicPr>
        <p:blipFill>
          <a:blip r:embed="rId5"/>
          <a:stretch>
            <a:fillRect/>
          </a:stretch>
        </p:blipFill>
        <p:spPr>
          <a:xfrm>
            <a:off x="5270090" y="2700896"/>
            <a:ext cx="3282555" cy="4157104"/>
          </a:xfrm>
          <a:prstGeom prst="rect">
            <a:avLst/>
          </a:prstGeom>
        </p:spPr>
      </p:pic>
      <p:sp>
        <p:nvSpPr>
          <p:cNvPr id="9" name="Cross 8">
            <a:extLst>
              <a:ext uri="{FF2B5EF4-FFF2-40B4-BE49-F238E27FC236}">
                <a16:creationId xmlns:a16="http://schemas.microsoft.com/office/drawing/2014/main" id="{2F2DA1E2-5329-45CC-3E52-828F0C5C6466}"/>
              </a:ext>
            </a:extLst>
          </p:cNvPr>
          <p:cNvSpPr/>
          <p:nvPr/>
        </p:nvSpPr>
        <p:spPr>
          <a:xfrm rot="2659182">
            <a:off x="2086078" y="5638504"/>
            <a:ext cx="442451" cy="438912"/>
          </a:xfrm>
          <a:prstGeom prst="plus">
            <a:avLst>
              <a:gd name="adj" fmla="val 39808"/>
            </a:avLst>
          </a:prstGeom>
          <a:solidFill>
            <a:srgbClr val="FF0000"/>
          </a:solidFill>
          <a:ln w="12700">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L-Shape 9">
            <a:extLst>
              <a:ext uri="{FF2B5EF4-FFF2-40B4-BE49-F238E27FC236}">
                <a16:creationId xmlns:a16="http://schemas.microsoft.com/office/drawing/2014/main" id="{73ADF350-1E57-CE83-8BFB-D2DD3AA783D0}"/>
              </a:ext>
            </a:extLst>
          </p:cNvPr>
          <p:cNvSpPr/>
          <p:nvPr/>
        </p:nvSpPr>
        <p:spPr>
          <a:xfrm rot="19133786">
            <a:off x="7035300" y="5558598"/>
            <a:ext cx="436577" cy="253467"/>
          </a:xfrm>
          <a:prstGeom prst="corner">
            <a:avLst>
              <a:gd name="adj1" fmla="val 23078"/>
              <a:gd name="adj2" fmla="val 20000"/>
            </a:avLst>
          </a:prstGeom>
          <a:solidFill>
            <a:srgbClr val="00B05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g21049d4e727_1_10"/>
          <p:cNvSpPr txBox="1">
            <a:spLocks noGrp="1"/>
          </p:cNvSpPr>
          <p:nvPr>
            <p:ph type="title"/>
          </p:nvPr>
        </p:nvSpPr>
        <p:spPr>
          <a:xfrm>
            <a:off x="457200" y="152400"/>
            <a:ext cx="8686800" cy="685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4000" b="1">
                <a:solidFill>
                  <a:schemeClr val="dk1"/>
                </a:solidFill>
              </a:rPr>
              <a:t>2. Ngữ cảnh/trường hợp sử dụng</a:t>
            </a:r>
            <a:endParaRPr/>
          </a:p>
        </p:txBody>
      </p:sp>
      <p:sp>
        <p:nvSpPr>
          <p:cNvPr id="74" name="Google Shape;74;g21049d4e727_1_10"/>
          <p:cNvSpPr txBox="1"/>
          <p:nvPr/>
        </p:nvSpPr>
        <p:spPr>
          <a:xfrm>
            <a:off x="457200" y="1367322"/>
            <a:ext cx="8450826" cy="2923837"/>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00000"/>
              </a:buClr>
              <a:buSzPts val="2500"/>
              <a:buFont typeface="Arial"/>
              <a:buChar char="•"/>
            </a:pPr>
            <a:r>
              <a:rPr lang="vi-VN" sz="2300" b="0" i="0" u="none" strike="noStrike" cap="none" dirty="0">
                <a:solidFill>
                  <a:srgbClr val="000000"/>
                </a:solidFill>
                <a:latin typeface="Arial"/>
                <a:ea typeface="Arial"/>
                <a:cs typeface="Arial"/>
                <a:sym typeface="Arial"/>
              </a:rPr>
              <a:t>Mẫu Flyweight là một</a:t>
            </a:r>
            <a:r>
              <a:rPr lang="en-US" sz="2300" dirty="0"/>
              <a:t> </a:t>
            </a:r>
            <a:r>
              <a:rPr lang="en-US" sz="2300" dirty="0" err="1"/>
              <a:t>giải</a:t>
            </a:r>
            <a:r>
              <a:rPr lang="en-US" sz="2300" dirty="0"/>
              <a:t> </a:t>
            </a:r>
            <a:r>
              <a:rPr lang="en-US" sz="2300" dirty="0" err="1"/>
              <a:t>pháp</a:t>
            </a:r>
            <a:r>
              <a:rPr lang="en-US" sz="2300" dirty="0"/>
              <a:t> </a:t>
            </a:r>
            <a:r>
              <a:rPr lang="vi-VN" sz="2300" b="0" i="0" u="none" strike="noStrike" cap="none" dirty="0">
                <a:solidFill>
                  <a:srgbClr val="000000"/>
                </a:solidFill>
                <a:latin typeface="Arial"/>
                <a:ea typeface="Arial"/>
                <a:cs typeface="Arial"/>
                <a:sym typeface="Arial"/>
              </a:rPr>
              <a:t>tối ưu hóa </a:t>
            </a:r>
            <a:r>
              <a:rPr lang="en-US" sz="2300" b="0" i="0" u="none" strike="noStrike" cap="none" dirty="0" err="1">
                <a:solidFill>
                  <a:srgbClr val="000000"/>
                </a:solidFill>
                <a:latin typeface="Arial"/>
                <a:ea typeface="Arial"/>
                <a:cs typeface="Arial"/>
                <a:sym typeface="Arial"/>
              </a:rPr>
              <a:t>bộ</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nhớ</a:t>
            </a:r>
            <a:r>
              <a:rPr lang="en-US" sz="2300" b="0" i="0" u="none" strike="noStrike" cap="none" dirty="0">
                <a:solidFill>
                  <a:srgbClr val="000000"/>
                </a:solidFill>
                <a:latin typeface="Arial"/>
                <a:ea typeface="Arial"/>
                <a:cs typeface="Arial"/>
                <a:sym typeface="Arial"/>
              </a:rPr>
              <a:t> </a:t>
            </a:r>
            <a:r>
              <a:rPr lang="vi-VN" sz="2300" b="0" i="0" u="none" strike="noStrike" cap="none" dirty="0">
                <a:solidFill>
                  <a:srgbClr val="000000"/>
                </a:solidFill>
                <a:latin typeface="Arial"/>
                <a:ea typeface="Arial"/>
                <a:cs typeface="Arial"/>
                <a:sym typeface="Arial"/>
              </a:rPr>
              <a:t>và </a:t>
            </a:r>
            <a:r>
              <a:rPr lang="en-US" sz="2300" b="0" i="0" u="none" strike="noStrike" cap="none" dirty="0" err="1">
                <a:solidFill>
                  <a:srgbClr val="000000"/>
                </a:solidFill>
                <a:latin typeface="Arial"/>
                <a:ea typeface="Arial"/>
                <a:cs typeface="Arial"/>
                <a:sym typeface="Arial"/>
              </a:rPr>
              <a:t>nó</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thường</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chỉ</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được</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áp</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dụng</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khi</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mà</a:t>
            </a:r>
            <a:r>
              <a:rPr lang="en-US" sz="2300" b="0" i="0" u="none" strike="noStrike" cap="none" dirty="0">
                <a:solidFill>
                  <a:srgbClr val="000000"/>
                </a:solidFill>
                <a:latin typeface="Arial"/>
                <a:ea typeface="Arial"/>
                <a:cs typeface="Arial"/>
                <a:sym typeface="Arial"/>
              </a:rPr>
              <a:t>:</a:t>
            </a:r>
          </a:p>
          <a:p>
            <a:pPr marL="342900" lvl="1" indent="-342900" algn="just">
              <a:buSzPct val="50000"/>
              <a:buFont typeface="Courier New" panose="02070309020205020404" pitchFamily="49" charset="0"/>
              <a:buChar char="o"/>
            </a:pPr>
            <a:r>
              <a:rPr lang="en-US" sz="2300" b="0" i="0" u="none" strike="noStrike" cap="none" dirty="0">
                <a:solidFill>
                  <a:srgbClr val="000000"/>
                </a:solidFill>
                <a:latin typeface="Arial"/>
                <a:ea typeface="Arial"/>
                <a:cs typeface="Arial"/>
                <a:sym typeface="Arial"/>
              </a:rPr>
              <a:t>	</a:t>
            </a:r>
            <a:r>
              <a:rPr lang="vi-VN" sz="2300" b="0" i="0" u="none" strike="noStrike" cap="none" dirty="0">
                <a:solidFill>
                  <a:srgbClr val="000000"/>
                </a:solidFill>
                <a:latin typeface="Arial"/>
                <a:ea typeface="Arial"/>
                <a:cs typeface="Arial"/>
                <a:sym typeface="Arial"/>
              </a:rPr>
              <a:t>Khi ứng dụng cần tạo ra một số lượng lớn các đối tượng giống hệt nhau, nhưng chúng chỉ khác biệt ở một số thuộc tính nhỏ.</a:t>
            </a:r>
            <a:endParaRPr lang="en-US" sz="2300" b="0" i="0" u="none" strike="noStrike" cap="none" dirty="0">
              <a:solidFill>
                <a:srgbClr val="000000"/>
              </a:solidFill>
              <a:latin typeface="Arial"/>
              <a:ea typeface="Arial"/>
              <a:cs typeface="Arial"/>
              <a:sym typeface="Arial"/>
            </a:endParaRPr>
          </a:p>
          <a:p>
            <a:pPr marL="342900" lvl="4" indent="-342900" algn="just">
              <a:buSzPct val="50000"/>
              <a:buFont typeface="Courier New" panose="02070309020205020404" pitchFamily="49" charset="0"/>
              <a:buChar char="o"/>
            </a:pPr>
            <a:r>
              <a:rPr lang="en-US" sz="2300" dirty="0"/>
              <a:t>	C</a:t>
            </a:r>
            <a:r>
              <a:rPr lang="vi-VN" sz="2300" b="0" i="0" u="none" strike="noStrike" cap="none" dirty="0">
                <a:solidFill>
                  <a:srgbClr val="000000"/>
                </a:solidFill>
                <a:latin typeface="Arial"/>
                <a:ea typeface="Arial"/>
                <a:cs typeface="Arial"/>
                <a:sym typeface="Arial"/>
              </a:rPr>
              <a:t>hương trình của </a:t>
            </a:r>
            <a:r>
              <a:rPr lang="vi-VN" sz="2300" dirty="0"/>
              <a:t>bạn </a:t>
            </a:r>
            <a:r>
              <a:rPr lang="en-US" sz="2300" dirty="0" err="1"/>
              <a:t>gặp</a:t>
            </a:r>
            <a:r>
              <a:rPr lang="en-US" sz="2300" dirty="0"/>
              <a:t> </a:t>
            </a:r>
            <a:r>
              <a:rPr lang="vi-VN" sz="2300" dirty="0"/>
              <a:t>vấn đề </a:t>
            </a:r>
            <a:r>
              <a:rPr lang="en-US" sz="2300" dirty="0" err="1"/>
              <a:t>về</a:t>
            </a:r>
            <a:r>
              <a:rPr lang="en-US" sz="2300" dirty="0"/>
              <a:t> </a:t>
            </a:r>
            <a:r>
              <a:rPr lang="vi-VN" sz="2300" b="0" i="0" u="none" strike="noStrike" cap="none" dirty="0">
                <a:solidFill>
                  <a:srgbClr val="000000"/>
                </a:solidFill>
                <a:latin typeface="Arial"/>
                <a:ea typeface="Arial"/>
                <a:cs typeface="Arial"/>
                <a:sym typeface="Arial"/>
              </a:rPr>
              <a:t>mức tiêu thụ RAM</a:t>
            </a:r>
            <a:r>
              <a:rPr lang="en-US" sz="2300" b="0" i="0" u="none" strike="noStrike" cap="none" dirty="0">
                <a:solidFill>
                  <a:srgbClr val="000000"/>
                </a:solidFill>
                <a:latin typeface="Arial"/>
                <a:ea typeface="Arial"/>
                <a:cs typeface="Arial"/>
                <a:sym typeface="Arial"/>
              </a:rPr>
              <a:t> </a:t>
            </a:r>
            <a:r>
              <a:rPr lang="vi-VN" sz="2300" b="0" i="0" u="none" strike="noStrike" cap="none" dirty="0">
                <a:solidFill>
                  <a:srgbClr val="000000"/>
                </a:solidFill>
                <a:latin typeface="Arial"/>
                <a:ea typeface="Arial"/>
                <a:cs typeface="Arial"/>
                <a:sym typeface="Arial"/>
              </a:rPr>
              <a:t>liên quan đến việc có một số lượng lớn</a:t>
            </a:r>
            <a:r>
              <a:rPr lang="en-US" sz="2300" b="0" i="0" u="none" strike="noStrike" cap="none" dirty="0">
                <a:solidFill>
                  <a:srgbClr val="000000"/>
                </a:solidFill>
                <a:latin typeface="Arial"/>
                <a:ea typeface="Arial"/>
                <a:cs typeface="Arial"/>
                <a:sym typeface="Arial"/>
              </a:rPr>
              <a:t> </a:t>
            </a:r>
            <a:r>
              <a:rPr lang="vi-VN" sz="2300" b="0" i="0" u="none" strike="noStrike" cap="none" dirty="0">
                <a:solidFill>
                  <a:srgbClr val="000000"/>
                </a:solidFill>
                <a:latin typeface="Arial"/>
                <a:ea typeface="Arial"/>
                <a:cs typeface="Arial"/>
                <a:sym typeface="Arial"/>
              </a:rPr>
              <a:t>các đối tượng tương tự</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nhau</a:t>
            </a:r>
            <a:r>
              <a:rPr lang="vi-VN"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tồn</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tại</a:t>
            </a:r>
            <a:r>
              <a:rPr lang="en-US" sz="2300" b="0" i="0" u="none" strike="noStrike" cap="none" dirty="0">
                <a:solidFill>
                  <a:srgbClr val="000000"/>
                </a:solidFill>
                <a:latin typeface="Arial"/>
                <a:ea typeface="Arial"/>
                <a:cs typeface="Arial"/>
                <a:sym typeface="Arial"/>
              </a:rPr>
              <a:t> </a:t>
            </a:r>
            <a:r>
              <a:rPr lang="vi-VN" sz="2300" b="0" i="0" u="none" strike="noStrike" cap="none" dirty="0">
                <a:solidFill>
                  <a:srgbClr val="000000"/>
                </a:solidFill>
                <a:latin typeface="Arial"/>
                <a:ea typeface="Arial"/>
                <a:cs typeface="Arial"/>
                <a:sym typeface="Arial"/>
              </a:rPr>
              <a:t>trong bộ nhớ cùng một lúc</a:t>
            </a:r>
            <a:endParaRPr sz="23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997603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g21049d4e727_1_15"/>
          <p:cNvSpPr txBox="1">
            <a:spLocks noGrp="1"/>
          </p:cNvSpPr>
          <p:nvPr>
            <p:ph type="title"/>
          </p:nvPr>
        </p:nvSpPr>
        <p:spPr>
          <a:xfrm>
            <a:off x="457200" y="152400"/>
            <a:ext cx="8686800" cy="685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4000" b="1" dirty="0">
                <a:solidFill>
                  <a:schemeClr val="dk1"/>
                </a:solidFill>
              </a:rPr>
              <a:t>3. </a:t>
            </a:r>
            <a:r>
              <a:rPr lang="en-US" sz="4000" b="1" dirty="0" err="1">
                <a:solidFill>
                  <a:schemeClr val="dk1"/>
                </a:solidFill>
              </a:rPr>
              <a:t>Cấu</a:t>
            </a:r>
            <a:r>
              <a:rPr lang="en-US" sz="4000" b="1" dirty="0">
                <a:solidFill>
                  <a:schemeClr val="dk1"/>
                </a:solidFill>
              </a:rPr>
              <a:t> </a:t>
            </a:r>
            <a:r>
              <a:rPr lang="en-US" sz="4000" b="1" dirty="0" err="1">
                <a:solidFill>
                  <a:schemeClr val="dk1"/>
                </a:solidFill>
              </a:rPr>
              <a:t>trúc</a:t>
            </a:r>
            <a:r>
              <a:rPr lang="en-US" sz="4000" b="1" dirty="0">
                <a:solidFill>
                  <a:schemeClr val="dk1"/>
                </a:solidFill>
              </a:rPr>
              <a:t> </a:t>
            </a:r>
            <a:r>
              <a:rPr lang="en-US" sz="4000" b="1" dirty="0" err="1">
                <a:solidFill>
                  <a:schemeClr val="dk1"/>
                </a:solidFill>
              </a:rPr>
              <a:t>mẫu</a:t>
            </a:r>
            <a:endParaRPr dirty="0"/>
          </a:p>
        </p:txBody>
      </p:sp>
      <p:pic>
        <p:nvPicPr>
          <p:cNvPr id="4" name="Picture 3">
            <a:extLst>
              <a:ext uri="{FF2B5EF4-FFF2-40B4-BE49-F238E27FC236}">
                <a16:creationId xmlns:a16="http://schemas.microsoft.com/office/drawing/2014/main" id="{5AEEA6D5-F977-86EE-0DC9-967C86C08B37}"/>
              </a:ext>
            </a:extLst>
          </p:cNvPr>
          <p:cNvPicPr>
            <a:picLocks noChangeAspect="1"/>
          </p:cNvPicPr>
          <p:nvPr/>
        </p:nvPicPr>
        <p:blipFill>
          <a:blip r:embed="rId3"/>
          <a:stretch>
            <a:fillRect/>
          </a:stretch>
        </p:blipFill>
        <p:spPr>
          <a:xfrm>
            <a:off x="457200" y="1092144"/>
            <a:ext cx="8268854" cy="534427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g21049d4e727_1_21"/>
          <p:cNvSpPr txBox="1">
            <a:spLocks noGrp="1"/>
          </p:cNvSpPr>
          <p:nvPr>
            <p:ph type="title"/>
          </p:nvPr>
        </p:nvSpPr>
        <p:spPr>
          <a:xfrm>
            <a:off x="457200" y="152400"/>
            <a:ext cx="8686800" cy="685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4000" b="1">
                <a:solidFill>
                  <a:schemeClr val="dk1"/>
                </a:solidFill>
              </a:rPr>
              <a:t>3. Mô tả</a:t>
            </a:r>
            <a:endParaRPr/>
          </a:p>
        </p:txBody>
      </p:sp>
      <p:sp>
        <p:nvSpPr>
          <p:cNvPr id="87" name="Google Shape;87;g21049d4e727_1_21"/>
          <p:cNvSpPr txBox="1"/>
          <p:nvPr/>
        </p:nvSpPr>
        <p:spPr>
          <a:xfrm>
            <a:off x="533400" y="1072048"/>
            <a:ext cx="8077200" cy="358555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300" b="0" i="0" u="none" strike="noStrike" cap="none" dirty="0" err="1">
                <a:solidFill>
                  <a:srgbClr val="000000"/>
                </a:solidFill>
                <a:latin typeface="Arial"/>
                <a:ea typeface="Arial"/>
                <a:cs typeface="Arial"/>
                <a:sym typeface="Arial"/>
              </a:rPr>
              <a:t>Các</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thành</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phần</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mẫu</a:t>
            </a:r>
            <a:endParaRPr sz="2300" b="0" i="0" u="none" strike="noStrike" cap="none" dirty="0">
              <a:solidFill>
                <a:srgbClr val="000000"/>
              </a:solidFill>
              <a:latin typeface="Arial"/>
              <a:ea typeface="Arial"/>
              <a:cs typeface="Arial"/>
              <a:sym typeface="Arial"/>
            </a:endParaRPr>
          </a:p>
          <a:p>
            <a:pPr marL="342900" marR="0" lvl="0" indent="-342900" algn="l" rtl="0">
              <a:lnSpc>
                <a:spcPct val="100000"/>
              </a:lnSpc>
              <a:spcBef>
                <a:spcPts val="1200"/>
              </a:spcBef>
              <a:spcAft>
                <a:spcPts val="0"/>
              </a:spcAft>
              <a:buClr>
                <a:srgbClr val="000000"/>
              </a:buClr>
              <a:buSzPts val="2000"/>
              <a:buFont typeface="Arial"/>
              <a:buChar char="•"/>
            </a:pPr>
            <a:r>
              <a:rPr lang="vi-VN" sz="2300" b="1" i="0" strike="noStrike" cap="none" dirty="0">
                <a:solidFill>
                  <a:srgbClr val="000000"/>
                </a:solidFill>
                <a:latin typeface="Arial"/>
                <a:ea typeface="Arial"/>
                <a:cs typeface="Arial"/>
                <a:sym typeface="Arial"/>
              </a:rPr>
              <a:t>Class Flyweight</a:t>
            </a:r>
            <a:r>
              <a:rPr lang="en-US" sz="2300" b="1" i="0" strike="noStrike" cap="none" dirty="0">
                <a:solidFill>
                  <a:srgbClr val="000000"/>
                </a:solidFill>
                <a:latin typeface="Arial"/>
                <a:ea typeface="Arial"/>
                <a:cs typeface="Arial"/>
                <a:sym typeface="Arial"/>
              </a:rPr>
              <a:t>:</a:t>
            </a:r>
            <a:r>
              <a:rPr lang="vi-VN" sz="2300" b="1" i="0" strike="noStrike" cap="none" dirty="0">
                <a:solidFill>
                  <a:srgbClr val="000000"/>
                </a:solidFill>
                <a:latin typeface="Arial"/>
                <a:ea typeface="Arial"/>
                <a:cs typeface="Arial"/>
                <a:sym typeface="Arial"/>
              </a:rPr>
              <a:t> </a:t>
            </a:r>
            <a:r>
              <a:rPr lang="vi-VN" sz="2300" i="0" strike="noStrike" cap="none" dirty="0">
                <a:solidFill>
                  <a:srgbClr val="000000"/>
                </a:solidFill>
                <a:latin typeface="Arial"/>
                <a:ea typeface="Arial"/>
                <a:cs typeface="Arial"/>
                <a:sym typeface="Arial"/>
              </a:rPr>
              <a:t>chứa phần trạng thái ban đầu của đối tượng có thể được chia sẻ giữa nhiều đối tượng. Cùng một đối tượng flyweight có thể được sử dụng trong nhiều context khác nhau. Trạng thái được lưu trữ bên trong một flyweight được gọi là “intrinsic”. </a:t>
            </a:r>
            <a:endParaRPr lang="en-US" sz="2300" i="0" strike="noStrike" cap="none" dirty="0">
              <a:solidFill>
                <a:srgbClr val="000000"/>
              </a:solidFill>
              <a:latin typeface="Arial"/>
              <a:ea typeface="Arial"/>
              <a:cs typeface="Arial"/>
              <a:sym typeface="Arial"/>
            </a:endParaRPr>
          </a:p>
          <a:p>
            <a:pPr marL="342900" marR="0" lvl="0" indent="-342900" algn="l" rtl="0">
              <a:lnSpc>
                <a:spcPct val="100000"/>
              </a:lnSpc>
              <a:spcBef>
                <a:spcPts val="1200"/>
              </a:spcBef>
              <a:spcAft>
                <a:spcPts val="0"/>
              </a:spcAft>
              <a:buClr>
                <a:srgbClr val="000000"/>
              </a:buClr>
              <a:buSzPts val="2000"/>
              <a:buFont typeface="Arial"/>
              <a:buChar char="•"/>
            </a:pPr>
            <a:r>
              <a:rPr lang="vi-VN" sz="2300" b="1" i="0" strike="noStrike" cap="none" dirty="0">
                <a:solidFill>
                  <a:srgbClr val="000000"/>
                </a:solidFill>
                <a:latin typeface="Arial"/>
                <a:ea typeface="Arial"/>
                <a:cs typeface="Arial"/>
                <a:sym typeface="Arial"/>
              </a:rPr>
              <a:t>Class Context</a:t>
            </a:r>
            <a:r>
              <a:rPr lang="en-US" sz="2300" b="1" i="0" strike="noStrike" cap="none" dirty="0">
                <a:solidFill>
                  <a:srgbClr val="000000"/>
                </a:solidFill>
                <a:latin typeface="Arial"/>
                <a:ea typeface="Arial"/>
                <a:cs typeface="Arial"/>
                <a:sym typeface="Arial"/>
              </a:rPr>
              <a:t>:</a:t>
            </a:r>
            <a:r>
              <a:rPr lang="en-US" sz="2300" i="0" strike="noStrike" cap="none" dirty="0">
                <a:solidFill>
                  <a:srgbClr val="000000"/>
                </a:solidFill>
                <a:latin typeface="Arial"/>
                <a:ea typeface="Arial"/>
                <a:cs typeface="Arial"/>
                <a:sym typeface="Arial"/>
              </a:rPr>
              <a:t> </a:t>
            </a:r>
            <a:r>
              <a:rPr lang="vi-VN" sz="2300" i="0" strike="noStrike" cap="none" dirty="0">
                <a:solidFill>
                  <a:srgbClr val="000000"/>
                </a:solidFill>
                <a:latin typeface="Arial"/>
                <a:ea typeface="Arial"/>
                <a:cs typeface="Arial"/>
                <a:sym typeface="Arial"/>
              </a:rPr>
              <a:t>chứa trạng thái extrinsic. Khi một context được ghép nối với một trong các đối tượng flyweight, nó đại diện cho trạng thái đầy đủ của đối tượng ban đầu.</a:t>
            </a:r>
            <a:endParaRPr lang="en-US" sz="2300" i="0" strike="noStrike" cap="none" dirty="0">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g21049d4e727_1_21"/>
          <p:cNvSpPr txBox="1">
            <a:spLocks noGrp="1"/>
          </p:cNvSpPr>
          <p:nvPr>
            <p:ph type="title"/>
          </p:nvPr>
        </p:nvSpPr>
        <p:spPr>
          <a:xfrm>
            <a:off x="457200" y="152400"/>
            <a:ext cx="8686800" cy="685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4000" b="1">
                <a:solidFill>
                  <a:schemeClr val="dk1"/>
                </a:solidFill>
              </a:rPr>
              <a:t>3. Mô tả</a:t>
            </a:r>
            <a:endParaRPr/>
          </a:p>
        </p:txBody>
      </p:sp>
      <p:sp>
        <p:nvSpPr>
          <p:cNvPr id="87" name="Google Shape;87;g21049d4e727_1_21"/>
          <p:cNvSpPr txBox="1"/>
          <p:nvPr/>
        </p:nvSpPr>
        <p:spPr>
          <a:xfrm>
            <a:off x="533400" y="1072048"/>
            <a:ext cx="8077200" cy="3939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300" b="0" i="0" u="none" strike="noStrike" cap="none" dirty="0" err="1">
                <a:solidFill>
                  <a:srgbClr val="000000"/>
                </a:solidFill>
                <a:latin typeface="Arial"/>
                <a:ea typeface="Arial"/>
                <a:cs typeface="Arial"/>
                <a:sym typeface="Arial"/>
              </a:rPr>
              <a:t>Các</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thành</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phần</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mẫu</a:t>
            </a:r>
            <a:endParaRPr sz="2300" b="0" i="0" u="none" strike="noStrike" cap="none" dirty="0">
              <a:solidFill>
                <a:srgbClr val="000000"/>
              </a:solidFill>
              <a:latin typeface="Arial"/>
              <a:ea typeface="Arial"/>
              <a:cs typeface="Arial"/>
              <a:sym typeface="Arial"/>
            </a:endParaRPr>
          </a:p>
          <a:p>
            <a:pPr marL="342900" marR="0" lvl="0" indent="-342900" algn="l" rtl="0">
              <a:lnSpc>
                <a:spcPct val="100000"/>
              </a:lnSpc>
              <a:spcBef>
                <a:spcPts val="1200"/>
              </a:spcBef>
              <a:spcAft>
                <a:spcPts val="0"/>
              </a:spcAft>
              <a:buClr>
                <a:srgbClr val="000000"/>
              </a:buClr>
              <a:buSzPts val="2000"/>
              <a:buFont typeface="Arial"/>
              <a:buChar char="•"/>
            </a:pPr>
            <a:r>
              <a:rPr lang="vi-VN" sz="2300" b="1" i="0" strike="noStrike" cap="none" dirty="0">
                <a:solidFill>
                  <a:srgbClr val="000000"/>
                </a:solidFill>
                <a:latin typeface="Arial"/>
                <a:ea typeface="Arial"/>
                <a:cs typeface="Arial"/>
                <a:sym typeface="Arial"/>
              </a:rPr>
              <a:t>Flyweight Factory</a:t>
            </a:r>
            <a:r>
              <a:rPr lang="en-US" sz="2300" b="1" i="0" strike="noStrike" cap="none" dirty="0">
                <a:solidFill>
                  <a:srgbClr val="000000"/>
                </a:solidFill>
                <a:latin typeface="Arial"/>
                <a:ea typeface="Arial"/>
                <a:cs typeface="Arial"/>
                <a:sym typeface="Arial"/>
              </a:rPr>
              <a:t>:</a:t>
            </a:r>
            <a:r>
              <a:rPr lang="vi-VN" sz="2300" b="1" i="0" strike="noStrike" cap="none" dirty="0">
                <a:solidFill>
                  <a:srgbClr val="000000"/>
                </a:solidFill>
                <a:latin typeface="Arial"/>
                <a:ea typeface="Arial"/>
                <a:cs typeface="Arial"/>
                <a:sym typeface="Arial"/>
              </a:rPr>
              <a:t> </a:t>
            </a:r>
            <a:r>
              <a:rPr lang="vi-VN" sz="2300" i="0" strike="noStrike" cap="none" dirty="0">
                <a:solidFill>
                  <a:srgbClr val="000000"/>
                </a:solidFill>
                <a:latin typeface="Arial"/>
                <a:ea typeface="Arial"/>
                <a:cs typeface="Arial"/>
                <a:sym typeface="Arial"/>
              </a:rPr>
              <a:t>quản lý một nhóm các flyweight hiện có. Các client sẽ không tạo ra flyweights trực tiếp. Thay vào đó, họ gọi factory, chuyển cho nó intrinsic state mong muốn của flyweight. factory xem xét các flyweight được tạo trước đó và trả về một cái hiện có phù hợp với tiêu chí tìm kiếm hoặc tạo một cái mới nếu không tìm thấy gì.</a:t>
            </a:r>
            <a:endParaRPr lang="en-US" sz="2300" i="0" strike="noStrike" cap="none" dirty="0">
              <a:solidFill>
                <a:srgbClr val="000000"/>
              </a:solidFill>
              <a:latin typeface="Arial"/>
              <a:ea typeface="Arial"/>
              <a:cs typeface="Arial"/>
              <a:sym typeface="Arial"/>
            </a:endParaRPr>
          </a:p>
          <a:p>
            <a:pPr marL="342900" marR="0" lvl="0" indent="-342900" algn="l" rtl="0">
              <a:lnSpc>
                <a:spcPct val="100000"/>
              </a:lnSpc>
              <a:spcBef>
                <a:spcPts val="1200"/>
              </a:spcBef>
              <a:spcAft>
                <a:spcPts val="0"/>
              </a:spcAft>
              <a:buClr>
                <a:srgbClr val="000000"/>
              </a:buClr>
              <a:buSzPts val="2000"/>
              <a:buFont typeface="Arial"/>
              <a:buChar char="•"/>
            </a:pPr>
            <a:r>
              <a:rPr lang="vi-VN" sz="2300" b="1" i="0" strike="noStrike" cap="none" dirty="0">
                <a:solidFill>
                  <a:srgbClr val="000000"/>
                </a:solidFill>
                <a:latin typeface="Arial"/>
                <a:ea typeface="Arial"/>
                <a:cs typeface="Arial"/>
                <a:sym typeface="Arial"/>
              </a:rPr>
              <a:t>Client: </a:t>
            </a:r>
            <a:r>
              <a:rPr lang="vi-VN" sz="2300" i="0" strike="noStrike" cap="none" dirty="0">
                <a:solidFill>
                  <a:srgbClr val="000000"/>
                </a:solidFill>
                <a:latin typeface="Arial"/>
                <a:ea typeface="Arial"/>
                <a:cs typeface="Arial"/>
                <a:sym typeface="Arial"/>
              </a:rPr>
              <a:t>Sử dụng flyweight objects từ flyweight factory để thực hiện các tác vụ. Các client không cần biết về việc mà flyweight objects được tạo ra hoặc quản lý.</a:t>
            </a:r>
            <a:endParaRPr lang="en-US" sz="2300" i="0"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8689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g21049d4e727_1_37"/>
          <p:cNvSpPr txBox="1">
            <a:spLocks noGrp="1"/>
          </p:cNvSpPr>
          <p:nvPr>
            <p:ph type="title"/>
          </p:nvPr>
        </p:nvSpPr>
        <p:spPr>
          <a:xfrm>
            <a:off x="457200" y="152400"/>
            <a:ext cx="8686800" cy="685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4000" b="1" dirty="0">
                <a:solidFill>
                  <a:schemeClr val="dk1"/>
                </a:solidFill>
              </a:rPr>
              <a:t>3. </a:t>
            </a:r>
            <a:r>
              <a:rPr lang="en-US" sz="4000" b="1" dirty="0" err="1">
                <a:solidFill>
                  <a:schemeClr val="dk1"/>
                </a:solidFill>
              </a:rPr>
              <a:t>Ví</a:t>
            </a:r>
            <a:r>
              <a:rPr lang="en-US" sz="4000" b="1" dirty="0">
                <a:solidFill>
                  <a:schemeClr val="dk1"/>
                </a:solidFill>
              </a:rPr>
              <a:t> </a:t>
            </a:r>
            <a:r>
              <a:rPr lang="en-US" sz="4000" b="1" dirty="0" err="1">
                <a:solidFill>
                  <a:schemeClr val="dk1"/>
                </a:solidFill>
              </a:rPr>
              <a:t>dụ</a:t>
            </a:r>
            <a:endParaRPr dirty="0"/>
          </a:p>
        </p:txBody>
      </p:sp>
      <p:sp>
        <p:nvSpPr>
          <p:cNvPr id="4" name="TextBox 3">
            <a:extLst>
              <a:ext uri="{FF2B5EF4-FFF2-40B4-BE49-F238E27FC236}">
                <a16:creationId xmlns:a16="http://schemas.microsoft.com/office/drawing/2014/main" id="{A9F099C9-7B71-7CE2-CEF5-1A83D7AA0F70}"/>
              </a:ext>
            </a:extLst>
          </p:cNvPr>
          <p:cNvSpPr txBox="1"/>
          <p:nvPr/>
        </p:nvSpPr>
        <p:spPr>
          <a:xfrm>
            <a:off x="457200" y="1101013"/>
            <a:ext cx="4973216" cy="446276"/>
          </a:xfrm>
          <a:prstGeom prst="rect">
            <a:avLst/>
          </a:prstGeom>
          <a:noFill/>
        </p:spPr>
        <p:txBody>
          <a:bodyPr wrap="square" rtlCol="0">
            <a:spAutoFit/>
          </a:bodyPr>
          <a:lstStyle/>
          <a:p>
            <a:r>
              <a:rPr lang="en-US" sz="2300" dirty="0"/>
              <a:t>Class diagram</a:t>
            </a:r>
          </a:p>
        </p:txBody>
      </p:sp>
    </p:spTree>
    <p:extLst>
      <p:ext uri="{BB962C8B-B14F-4D97-AF65-F5344CB8AC3E}">
        <p14:creationId xmlns:p14="http://schemas.microsoft.com/office/powerpoint/2010/main" val="364902011"/>
      </p:ext>
    </p:extLst>
  </p:cSld>
  <p:clrMapOvr>
    <a:masterClrMapping/>
  </p:clrMapOvr>
</p:sld>
</file>

<file path=ppt/theme/theme1.xml><?xml version="1.0" encoding="utf-8"?>
<a:theme xmlns:a="http://schemas.openxmlformats.org/drawingml/2006/main" name="VNPT template">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610</TotalTime>
  <Words>1067</Words>
  <Application>Microsoft Office PowerPoint</Application>
  <PresentationFormat>On-screen Show (4:3)</PresentationFormat>
  <Paragraphs>62</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Calibri</vt:lpstr>
      <vt:lpstr>Times New Roman</vt:lpstr>
      <vt:lpstr>Arial</vt:lpstr>
      <vt:lpstr>Noto Sans Symbols</vt:lpstr>
      <vt:lpstr>Tahoma</vt:lpstr>
      <vt:lpstr>Courier New</vt:lpstr>
      <vt:lpstr>VNPT template</vt:lpstr>
      <vt:lpstr>Mẫu Flyweight (Cache)</vt:lpstr>
      <vt:lpstr>Nội dung</vt:lpstr>
      <vt:lpstr>1. Tổng quan</vt:lpstr>
      <vt:lpstr>2. Ngữ cảnh/trường hợp sử dụng</vt:lpstr>
      <vt:lpstr>2. Ngữ cảnh/trường hợp sử dụng</vt:lpstr>
      <vt:lpstr>3. Cấu trúc mẫu</vt:lpstr>
      <vt:lpstr>3. Mô tả</vt:lpstr>
      <vt:lpstr>3. Mô tả</vt:lpstr>
      <vt:lpstr>3. Ví dụ</vt:lpstr>
      <vt:lpstr>5. Ưu điểm</vt:lpstr>
      <vt:lpstr>6. Nhược điểm</vt:lpstr>
      <vt:lpstr>7. Mối quan hệ với các mẫu khác</vt:lpstr>
      <vt:lpstr>7. Mối quan hệ với các mẫu khác</vt:lpstr>
      <vt:lpstr>7. Mối quan hệ với các mẫu khác</vt:lpstr>
      <vt:lpstr>7. Mối quan hệ với các mẫu khác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Adapter Pattern</dc:title>
  <dc:creator>Tran Anh Dung</dc:creator>
  <cp:lastModifiedBy>Nguyen Quan</cp:lastModifiedBy>
  <cp:revision>19</cp:revision>
  <dcterms:created xsi:type="dcterms:W3CDTF">2010-09-29T06:57:02Z</dcterms:created>
  <dcterms:modified xsi:type="dcterms:W3CDTF">2024-04-08T15:45:42Z</dcterms:modified>
</cp:coreProperties>
</file>