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07ca71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07ca71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07ca71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07ca71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07ca71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07ca71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07ca71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07ca71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8df107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8df107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07ca7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07ca7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07ca71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07ca71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38950" y="445325"/>
            <a:ext cx="79644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</a:t>
            </a: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МИНОБРНАУКИ РОССИИ     </a:t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ГОСУДАРСТВЕННОЕ ОБРАЗОВАТЕЛЬНОЕ УЧРЕЖДЕНИЕ                                             </a:t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ВЫСШЕГО ПРОФЕССИОНАЛЬНОГО ОБРАЗОВАНИЯ     </a:t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“ВОРОНЕЖСКИЙ ГОСУДАРСТВЕННЫЙ УНИВЕРСИТЕТ”</a:t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</a:t>
            </a:r>
            <a:r>
              <a:rPr b="0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романо-германской филологии</a:t>
            </a:r>
            <a:endParaRPr b="0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кафедра методики и теории преподавания испанского языка</a:t>
            </a:r>
            <a:endParaRPr b="0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Компьютерная лексикография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</a:t>
            </a:r>
            <a:r>
              <a:rPr b="0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</a:t>
            </a:r>
            <a:endParaRPr b="0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494995" y="3362225"/>
            <a:ext cx="2226900" cy="11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студентка: Гришанкова В.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Донина О.В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-127125" y="411575"/>
            <a:ext cx="8951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                     </a:t>
            </a:r>
            <a:r>
              <a:rPr lang="ru">
                <a:solidFill>
                  <a:schemeClr val="dk1"/>
                </a:solidFill>
              </a:rPr>
              <a:t>ОНЛАЙН-СЛОВАРИ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6135250" y="811625"/>
            <a:ext cx="2430900" cy="382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Dictionary.com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5420" l="0" r="17736" t="7713"/>
          <a:stretch/>
        </p:blipFill>
        <p:spPr>
          <a:xfrm>
            <a:off x="463525" y="1174550"/>
            <a:ext cx="5380027" cy="31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728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</a:t>
            </a:r>
            <a:r>
              <a:rPr lang="ru">
                <a:solidFill>
                  <a:schemeClr val="dk1"/>
                </a:solidFill>
              </a:rPr>
              <a:t>ОНЛАЙН-СЛОВАРИ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6504900" y="586700"/>
            <a:ext cx="2041800" cy="433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    </a:t>
            </a:r>
            <a:r>
              <a:rPr b="1" lang="ru" sz="2400">
                <a:solidFill>
                  <a:schemeClr val="lt1"/>
                </a:solidFill>
              </a:rPr>
              <a:t>PROMT</a:t>
            </a:r>
            <a:r>
              <a:rPr b="1" lang="ru"/>
              <a:t> </a:t>
            </a:r>
            <a:endParaRPr b="1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12125" l="0" r="17546" t="7835"/>
          <a:stretch/>
        </p:blipFill>
        <p:spPr>
          <a:xfrm>
            <a:off x="197775" y="1222325"/>
            <a:ext cx="5986099" cy="36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66900" y="575950"/>
            <a:ext cx="8454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Преимущества компьютерной лексикографии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66900" y="1959850"/>
            <a:ext cx="47199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Многофункциональность  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средств мультимедиа 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Большой объем словарной базы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4"/>
          <p:cNvSpPr txBox="1"/>
          <p:nvPr/>
        </p:nvSpPr>
        <p:spPr>
          <a:xfrm>
            <a:off x="4820200" y="1998975"/>
            <a:ext cx="37554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Вариативность в использовании</a:t>
            </a:r>
            <a:endParaRPr sz="2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Универсальность </a:t>
            </a:r>
            <a:endParaRPr sz="2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Удобный поиск</a:t>
            </a:r>
            <a:endParaRPr sz="2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Динамичность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3000"/>
              <a:t>Возможности компьютерной лексикографии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4618450" y="53150"/>
            <a:ext cx="4443300" cy="4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1. П</a:t>
            </a: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оказ содержания словарной статьи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2. Наличие различных графических средств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3. Использование лингвистических технологий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1489175" y="630225"/>
            <a:ext cx="7582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 sz="7200"/>
              <a:t>Компьютерная лексикография</a:t>
            </a:r>
            <a:endParaRPr sz="720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компьютерная лексикография?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712125" y="210175"/>
            <a:ext cx="3837000" cy="4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Совокупность методов и программных средств обработки текстовой информации для создания словарей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99575" y="361800"/>
            <a:ext cx="7822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 История компьютерной лексикографии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54525" y="157352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 </a:t>
            </a:r>
            <a:endParaRPr sz="1600"/>
          </a:p>
        </p:txBody>
      </p:sp>
      <p:sp>
        <p:nvSpPr>
          <p:cNvPr id="92" name="Google Shape;92;p16"/>
          <p:cNvSpPr/>
          <p:nvPr/>
        </p:nvSpPr>
        <p:spPr>
          <a:xfrm>
            <a:off x="583325" y="1489875"/>
            <a:ext cx="4677900" cy="2679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Термин был придуман для обозначения области изучения электронных словарей и появился в 1960-х годах</a:t>
            </a:r>
            <a:endParaRPr b="1"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275" y="1760475"/>
            <a:ext cx="2605667" cy="26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5500" y="1397350"/>
            <a:ext cx="4045200" cy="24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highlight>
                  <a:schemeClr val="lt1"/>
                </a:highlight>
              </a:rPr>
              <a:t>История компьютерной лексикографии</a:t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Ранее электронные словари имели неудобную форму записи исследователям приходилось тратить много времени для интерпретации.</a:t>
            </a:r>
            <a:endParaRPr b="1"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68050" y="432975"/>
            <a:ext cx="85536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lang="ru">
                <a:highlight>
                  <a:srgbClr val="FFFFFF"/>
                </a:highlight>
              </a:rPr>
              <a:t>Основные понятия компьютерной лексикографии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93575" y="1857925"/>
            <a:ext cx="37977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rPr b="1" i="1" lang="ru" sz="1900" u="sng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Автоматический словарь</a:t>
            </a:r>
            <a:r>
              <a:rPr i="1" lang="ru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словарь в машинном формате для использования на ЭВМ пользователем или компьютерной программой обработки текста.</a:t>
            </a:r>
            <a:r>
              <a:rPr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663450" y="1857925"/>
            <a:ext cx="41256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ru" sz="1900" u="sng">
                <a:latin typeface="Times New Roman"/>
                <a:ea typeface="Times New Roman"/>
                <a:cs typeface="Times New Roman"/>
                <a:sym typeface="Times New Roman"/>
              </a:rPr>
              <a:t>Гипертекст</a:t>
            </a:r>
            <a:r>
              <a:rPr i="1" lang="ru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множество текстов со связывающими системой переходов</a:t>
            </a:r>
            <a:endParaRPr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3000">
                <a:solidFill>
                  <a:srgbClr val="FFFFFF"/>
                </a:solidFill>
              </a:rPr>
              <a:t> </a:t>
            </a:r>
            <a:r>
              <a:rPr lang="ru" sz="3000">
                <a:solidFill>
                  <a:srgbClr val="FFFFFF"/>
                </a:solidFill>
              </a:rPr>
              <a:t>Особенности компьютерной лексикографии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572000" y="156450"/>
            <a:ext cx="27396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</a:t>
            </a:r>
            <a:r>
              <a:rPr b="1" lang="ru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ексикография находится под сильным воздействием новых методов обработки информации.</a:t>
            </a:r>
            <a:endParaRPr b="1"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1544025"/>
            <a:ext cx="40452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chemeClr val="dk1"/>
                </a:solidFill>
              </a:rPr>
              <a:t>Компьютерная лексикография в настоящее время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6582525" y="2141500"/>
            <a:ext cx="2374500" cy="26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900">
                <a:latin typeface="Times New Roman"/>
                <a:ea typeface="Times New Roman"/>
                <a:cs typeface="Times New Roman"/>
                <a:sym typeface="Times New Roman"/>
              </a:rPr>
              <a:t>Изменение инструментальных средств приводит к появлению новых словарных технологий.</a:t>
            </a: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216850" y="411575"/>
            <a:ext cx="66069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ОНЛАЙН-СЛОВАРИ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4436" l="0" r="48403" t="9756"/>
          <a:stretch/>
        </p:blipFill>
        <p:spPr>
          <a:xfrm>
            <a:off x="152400" y="1300950"/>
            <a:ext cx="5837002" cy="338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6417225" y="117350"/>
            <a:ext cx="2586300" cy="45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Pseudodictionary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i="1" lang="ru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юмористические неологизмы, добавленные пользователями</a:t>
            </a:r>
            <a:endParaRPr i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930725" y="411575"/>
            <a:ext cx="7416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</a:t>
            </a:r>
            <a:r>
              <a:rPr lang="ru">
                <a:solidFill>
                  <a:schemeClr val="dk1"/>
                </a:solidFill>
              </a:rPr>
              <a:t>ОНЛАЙН-СЛОВАРИ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067200" y="592000"/>
            <a:ext cx="2819700" cy="413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Dictionary</a:t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словарь англоязычного сленга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4939" l="0" r="2619" t="9888"/>
          <a:stretch/>
        </p:blipFill>
        <p:spPr>
          <a:xfrm>
            <a:off x="152400" y="1456525"/>
            <a:ext cx="5545325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