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0D277-B745-44AA-AE9B-D0D5BF649E5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CBDB-46AA-43D2-B964-8E696F8C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Аксіоми Армстронга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Для чого потрібні аксіоми Армстронга</a:t>
            </a:r>
            <a:r>
              <a:rPr lang="uk-UA" dirty="0" smtClean="0"/>
              <a:t>?</a:t>
            </a:r>
            <a:r>
              <a:rPr lang="en-US" dirty="0" smtClean="0"/>
              <a:t>  </a:t>
            </a:r>
            <a:r>
              <a:rPr lang="uk-UA" dirty="0" smtClean="0"/>
              <a:t>Є </a:t>
            </a:r>
            <a:r>
              <a:rPr lang="uk-UA" dirty="0"/>
              <a:t>принаймні дві причини:</a:t>
            </a:r>
            <a:endParaRPr lang="en-US" dirty="0"/>
          </a:p>
          <a:p>
            <a:r>
              <a:rPr lang="uk-UA" dirty="0"/>
              <a:t>1) множина функціональних залежностей реляційної БД є структурою, точніше верхньою напіврешіткою;</a:t>
            </a:r>
            <a:endParaRPr lang="en-US" dirty="0"/>
          </a:p>
          <a:p>
            <a:r>
              <a:rPr lang="uk-UA" dirty="0"/>
              <a:t>2) існують мінімальні структури функціональних залежностей, які є суттєво зручнішими при декомпозиції реляцій до 3НФ чи 3НФп.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3733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/>
              <a:t>Властивості </a:t>
            </a:r>
            <a:r>
              <a:rPr lang="uk-UA" dirty="0"/>
              <a:t>(система </a:t>
            </a:r>
            <a:r>
              <a:rPr lang="en-US" dirty="0"/>
              <a:t>R</a:t>
            </a:r>
            <a:r>
              <a:rPr lang="uk-UA" dirty="0"/>
              <a:t>)</a:t>
            </a:r>
            <a:r>
              <a:rPr lang="uk-UA" u="sng" dirty="0"/>
              <a:t>:</a:t>
            </a:r>
            <a:endParaRPr lang="en-US" dirty="0"/>
          </a:p>
          <a:p>
            <a:r>
              <a:rPr lang="en-US" dirty="0"/>
              <a:t>R</a:t>
            </a:r>
            <a:r>
              <a:rPr lang="ru-RU" baseline="-25000" dirty="0"/>
              <a:t>1</a:t>
            </a:r>
            <a:r>
              <a:rPr lang="ru-RU" dirty="0"/>
              <a:t>: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ii-CN" altLang="en-US" dirty="0" smtClean="0"/>
              <a:t>ꓛ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2 </a:t>
            </a:r>
            <a:r>
              <a:rPr lang="en-US" dirty="0" smtClean="0"/>
              <a:t>=&gt; M</a:t>
            </a:r>
            <a:r>
              <a:rPr lang="ru-RU" baseline="-25000" dirty="0"/>
              <a:t>1 </a:t>
            </a:r>
            <a:r>
              <a:rPr lang="en-US" dirty="0" smtClean="0"/>
              <a:t>→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2 </a:t>
            </a:r>
            <a:r>
              <a:rPr lang="ru-RU" dirty="0"/>
              <a:t>- </a:t>
            </a:r>
            <a:r>
              <a:rPr lang="uk-UA" dirty="0"/>
              <a:t>проективність</a:t>
            </a:r>
            <a:endParaRPr lang="en-US" dirty="0"/>
          </a:p>
          <a:p>
            <a:r>
              <a:rPr lang="en-US" dirty="0"/>
              <a:t>R</a:t>
            </a:r>
            <a:r>
              <a:rPr lang="ru-RU" baseline="-25000" dirty="0"/>
              <a:t>2</a:t>
            </a:r>
            <a:r>
              <a:rPr lang="ru-RU" dirty="0"/>
              <a:t>: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2 </a:t>
            </a:r>
            <a:r>
              <a:rPr lang="uk-UA" dirty="0"/>
              <a:t>&amp; </a:t>
            </a:r>
            <a:r>
              <a:rPr lang="en-US" dirty="0"/>
              <a:t>M</a:t>
            </a:r>
            <a:r>
              <a:rPr lang="ru-RU" baseline="-25000" dirty="0"/>
              <a:t>2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3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3</a:t>
            </a:r>
            <a:r>
              <a:rPr lang="uk-UA" dirty="0"/>
              <a:t> - транзитивність</a:t>
            </a:r>
            <a:endParaRPr lang="en-US" dirty="0"/>
          </a:p>
          <a:p>
            <a:r>
              <a:rPr lang="en-US" dirty="0"/>
              <a:t>R</a:t>
            </a:r>
            <a:r>
              <a:rPr lang="ru-RU" baseline="-25000" dirty="0"/>
              <a:t>3</a:t>
            </a:r>
            <a:r>
              <a:rPr lang="ru-RU" dirty="0"/>
              <a:t>: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en-US" dirty="0" smtClean="0"/>
              <a:t>→</a:t>
            </a:r>
            <a:r>
              <a:rPr lang="en-US" dirty="0" smtClean="0"/>
              <a:t>M</a:t>
            </a:r>
            <a:r>
              <a:rPr lang="ru-RU" baseline="-25000" dirty="0"/>
              <a:t>2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3</a:t>
            </a:r>
            <a:r>
              <a:rPr lang="uk-UA" dirty="0"/>
              <a:t>)</a:t>
            </a:r>
            <a:r>
              <a:rPr lang="uk-UA" baseline="-25000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(</a:t>
            </a:r>
            <a:r>
              <a:rPr lang="en-US" dirty="0"/>
              <a:t>M</a:t>
            </a:r>
            <a:r>
              <a:rPr lang="ru-RU" baseline="-25000" dirty="0"/>
              <a:t>2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3</a:t>
            </a:r>
            <a:r>
              <a:rPr lang="uk-UA" dirty="0"/>
              <a:t>) – монотонність</a:t>
            </a:r>
            <a:endParaRPr lang="en-US" dirty="0"/>
          </a:p>
          <a:p>
            <a:r>
              <a:rPr lang="uk-UA" dirty="0"/>
              <a:t>Система  R – це 3 властивості, які виконуються для будь-якої множини функціональних залежностей.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125926"/>
            <a:ext cx="4953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Визначення часткового порядку для пар множин</a:t>
            </a:r>
            <a:endParaRPr lang="en-US" sz="1400" dirty="0"/>
          </a:p>
          <a:p>
            <a:r>
              <a:rPr lang="uk-UA" dirty="0"/>
              <a:t>(М</a:t>
            </a:r>
            <a:r>
              <a:rPr lang="uk-UA" baseline="-25000" dirty="0"/>
              <a:t>1</a:t>
            </a:r>
            <a:r>
              <a:rPr lang="uk-UA" dirty="0"/>
              <a:t>, М</a:t>
            </a:r>
            <a:r>
              <a:rPr lang="uk-UA" baseline="-25000" dirty="0"/>
              <a:t>2</a:t>
            </a:r>
            <a:r>
              <a:rPr lang="uk-UA" dirty="0"/>
              <a:t>) » (М</a:t>
            </a:r>
            <a:r>
              <a:rPr lang="uk-UA" baseline="-25000" dirty="0"/>
              <a:t>3</a:t>
            </a:r>
            <a:r>
              <a:rPr lang="uk-UA" dirty="0"/>
              <a:t>, М</a:t>
            </a:r>
            <a:r>
              <a:rPr lang="uk-UA" baseline="-25000" dirty="0"/>
              <a:t>4</a:t>
            </a:r>
            <a:r>
              <a:rPr lang="uk-UA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1 </a:t>
            </a:r>
            <a:r>
              <a:rPr lang="ru-RU" dirty="0" smtClean="0"/>
              <a:t>С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3</a:t>
            </a:r>
            <a:r>
              <a:rPr lang="uk-UA" dirty="0"/>
              <a:t> &amp; 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ii-CN" altLang="en-US" dirty="0" smtClean="0"/>
              <a:t>ꓛ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4</a:t>
            </a:r>
            <a:endParaRPr lang="en-US" dirty="0"/>
          </a:p>
          <a:p>
            <a:r>
              <a:rPr lang="uk-UA" sz="1600" dirty="0" smtClean="0"/>
              <a:t>Після </a:t>
            </a:r>
            <a:r>
              <a:rPr lang="uk-UA" sz="1600" dirty="0"/>
              <a:t>введення часткового порядку розглянемо систему Р. Тут вже йдеться про будь-які множини, а → означає просто деяке відношення. Система Р задає верхню напіврешітку.  </a:t>
            </a:r>
            <a:r>
              <a:rPr lang="uk-UA" dirty="0"/>
              <a:t> </a:t>
            </a:r>
            <a:endParaRPr lang="en-US" dirty="0"/>
          </a:p>
          <a:p>
            <a:r>
              <a:rPr lang="uk-UA" u="sng" dirty="0"/>
              <a:t>Система аксіом Армстронга</a:t>
            </a:r>
            <a:r>
              <a:rPr lang="uk-UA" dirty="0"/>
              <a:t> (система Р</a:t>
            </a:r>
            <a:r>
              <a:rPr lang="uk-UA" dirty="0" smtClean="0"/>
              <a:t>)</a:t>
            </a:r>
            <a:r>
              <a:rPr lang="uk-UA" u="sng" dirty="0" smtClean="0"/>
              <a:t>:</a:t>
            </a:r>
            <a:endParaRPr lang="en-US" u="sng" dirty="0" smtClean="0"/>
          </a:p>
          <a:p>
            <a:r>
              <a:rPr lang="uk-UA" dirty="0"/>
              <a:t>Р</a:t>
            </a:r>
            <a:r>
              <a:rPr lang="uk-UA" baseline="-25000" dirty="0"/>
              <a:t>1</a:t>
            </a:r>
            <a:r>
              <a:rPr lang="uk-UA" dirty="0"/>
              <a:t>: М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1</a:t>
            </a:r>
            <a:r>
              <a:rPr lang="uk-UA" dirty="0"/>
              <a:t> – рефлексивність</a:t>
            </a:r>
            <a:endParaRPr lang="en-US" dirty="0"/>
          </a:p>
          <a:p>
            <a:r>
              <a:rPr lang="uk-UA" dirty="0"/>
              <a:t>Р</a:t>
            </a:r>
            <a:r>
              <a:rPr lang="uk-UA" baseline="-25000" dirty="0"/>
              <a:t>2</a:t>
            </a:r>
            <a:r>
              <a:rPr lang="uk-UA" dirty="0"/>
              <a:t>: Р</a:t>
            </a:r>
            <a:r>
              <a:rPr lang="uk-UA" sz="1200" dirty="0"/>
              <a:t>2</a:t>
            </a:r>
            <a:r>
              <a:rPr lang="uk-UA" baseline="-25000" dirty="0"/>
              <a:t> </a:t>
            </a:r>
            <a:r>
              <a:rPr lang="uk-UA" dirty="0" smtClean="0"/>
              <a:t>≡ </a:t>
            </a:r>
            <a:r>
              <a:rPr lang="en-US" dirty="0"/>
              <a:t>R</a:t>
            </a:r>
            <a:r>
              <a:rPr lang="uk-UA" baseline="-25000" dirty="0"/>
              <a:t>2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Р</a:t>
            </a:r>
            <a:r>
              <a:rPr lang="uk-UA" baseline="-25000" dirty="0"/>
              <a:t>3</a:t>
            </a:r>
            <a:r>
              <a:rPr lang="uk-UA" dirty="0"/>
              <a:t>: М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&amp; (М</a:t>
            </a:r>
            <a:r>
              <a:rPr lang="uk-UA" baseline="-25000" dirty="0"/>
              <a:t>1</a:t>
            </a:r>
            <a:r>
              <a:rPr lang="uk-UA" dirty="0"/>
              <a:t>, М</a:t>
            </a:r>
            <a:r>
              <a:rPr lang="uk-UA" baseline="-25000" dirty="0"/>
              <a:t>2</a:t>
            </a:r>
            <a:r>
              <a:rPr lang="uk-UA" dirty="0"/>
              <a:t>) » (М</a:t>
            </a:r>
            <a:r>
              <a:rPr lang="uk-UA" baseline="-25000" dirty="0"/>
              <a:t>3</a:t>
            </a:r>
            <a:r>
              <a:rPr lang="uk-UA" dirty="0"/>
              <a:t>, М</a:t>
            </a:r>
            <a:r>
              <a:rPr lang="uk-UA" baseline="-25000" dirty="0"/>
              <a:t>4</a:t>
            </a:r>
            <a:r>
              <a:rPr lang="uk-UA" dirty="0"/>
              <a:t>) </a:t>
            </a:r>
            <a:r>
              <a:rPr lang="en-US" dirty="0" smtClean="0"/>
              <a:t>=&gt;</a:t>
            </a:r>
            <a:r>
              <a:rPr lang="uk-UA" dirty="0" smtClean="0"/>
              <a:t>  М</a:t>
            </a:r>
            <a:r>
              <a:rPr lang="uk-UA" baseline="-25000" dirty="0" smtClean="0"/>
              <a:t>3</a:t>
            </a:r>
            <a:r>
              <a:rPr lang="uk-UA" dirty="0" smtClean="0"/>
              <a:t> → </a:t>
            </a:r>
            <a:r>
              <a:rPr lang="uk-UA" dirty="0" smtClean="0"/>
              <a:t>М</a:t>
            </a:r>
            <a:r>
              <a:rPr lang="uk-UA" baseline="-25000" dirty="0" smtClean="0"/>
              <a:t>4</a:t>
            </a:r>
            <a:endParaRPr lang="en-US" baseline="-25000" dirty="0" smtClean="0"/>
          </a:p>
          <a:p>
            <a:r>
              <a:rPr lang="uk-UA" dirty="0"/>
              <a:t>Р</a:t>
            </a:r>
            <a:r>
              <a:rPr lang="uk-UA" baseline="-25000" dirty="0"/>
              <a:t>4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uk-UA" dirty="0"/>
              <a:t>&amp;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)</a:t>
            </a:r>
            <a:r>
              <a:rPr lang="uk-UA" baseline="-25000" dirty="0"/>
              <a:t> 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</a:t>
            </a:r>
            <a:r>
              <a:rPr lang="uk-UA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Аксіоми Армстронга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/>
              <a:t>Твердження:</a:t>
            </a:r>
            <a:r>
              <a:rPr lang="uk-UA" dirty="0"/>
              <a:t> системи </a:t>
            </a:r>
            <a:r>
              <a:rPr lang="en-US" dirty="0"/>
              <a:t>R</a:t>
            </a:r>
            <a:r>
              <a:rPr lang="uk-UA" dirty="0"/>
              <a:t> і Р еквівалентні: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</a:t>
            </a:r>
            <a:r>
              <a:rPr lang="uk-UA" baseline="-25000" dirty="0"/>
              <a:t>1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ii-CN" altLang="en-US" dirty="0" smtClean="0"/>
              <a:t>ꓛ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ru-RU" baseline="-25000" dirty="0"/>
              <a:t>1 </a:t>
            </a:r>
            <a:r>
              <a:rPr lang="en-US" dirty="0" smtClean="0"/>
              <a:t>=&gt; </a:t>
            </a:r>
            <a:r>
              <a:rPr lang="uk-UA" dirty="0" smtClean="0"/>
              <a:t>М</a:t>
            </a:r>
            <a:r>
              <a:rPr lang="uk-UA" baseline="-25000" dirty="0" smtClean="0"/>
              <a:t>1</a:t>
            </a:r>
            <a:r>
              <a:rPr lang="uk-UA" dirty="0" smtClean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 smtClean="0"/>
              <a:t>; </a:t>
            </a:r>
            <a:r>
              <a:rPr lang="uk-UA" dirty="0" smtClean="0"/>
              <a:t>Р</a:t>
            </a:r>
            <a:r>
              <a:rPr lang="uk-UA" baseline="-25000" dirty="0" smtClean="0"/>
              <a:t>2 </a:t>
            </a:r>
            <a:r>
              <a:rPr lang="uk-UA" dirty="0" smtClean="0"/>
              <a:t>≡ </a:t>
            </a:r>
            <a:r>
              <a:rPr lang="en-US" dirty="0" smtClean="0"/>
              <a:t>R</a:t>
            </a:r>
            <a:r>
              <a:rPr lang="uk-UA" baseline="-25000" dirty="0" smtClean="0"/>
              <a:t>2</a:t>
            </a:r>
            <a:endParaRPr lang="en-US" dirty="0"/>
          </a:p>
          <a:p>
            <a:r>
              <a:rPr lang="en-US" dirty="0" smtClean="0"/>
              <a:t>P</a:t>
            </a:r>
            <a:r>
              <a:rPr lang="en-US" sz="1200" dirty="0" smtClean="0"/>
              <a:t>3</a:t>
            </a:r>
            <a:r>
              <a:rPr lang="en-US" dirty="0" smtClean="0"/>
              <a:t>:</a:t>
            </a:r>
            <a:r>
              <a:rPr lang="uk-UA" dirty="0" smtClean="0"/>
              <a:t>  </a:t>
            </a:r>
            <a:r>
              <a:rPr lang="en-US" dirty="0" smtClean="0"/>
              <a:t>M</a:t>
            </a:r>
            <a:r>
              <a:rPr lang="uk-UA" baseline="-25000" dirty="0"/>
              <a:t>1 </a:t>
            </a:r>
            <a:r>
              <a:rPr lang="ru-RU" dirty="0" smtClean="0"/>
              <a:t>С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</a:t>
            </a:r>
            <a:endParaRPr lang="en-US" dirty="0"/>
          </a:p>
          <a:p>
            <a:r>
              <a:rPr lang="uk-UA" dirty="0"/>
              <a:t>      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ii-CN" altLang="en-US" dirty="0" smtClean="0"/>
              <a:t>ꓛ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</a:t>
            </a:r>
            <a:r>
              <a:rPr lang="uk-UA" dirty="0"/>
              <a:t> </a:t>
            </a:r>
            <a:r>
              <a:rPr lang="en-US" dirty="0" smtClean="0"/>
              <a:t>=&gt; </a:t>
            </a:r>
            <a:r>
              <a:rPr lang="en-US" dirty="0" smtClean="0"/>
              <a:t>M</a:t>
            </a:r>
            <a:r>
              <a:rPr lang="uk-UA" baseline="-25000" dirty="0"/>
              <a:t>2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</a:t>
            </a:r>
            <a:r>
              <a:rPr lang="uk-UA" dirty="0"/>
              <a:t>                     </a:t>
            </a:r>
            <a:r>
              <a:rPr lang="uk-UA" baseline="-25000" dirty="0"/>
              <a:t>	</a:t>
            </a:r>
            <a:r>
              <a:rPr lang="uk-UA" dirty="0" smtClean="0"/>
              <a:t>  Р</a:t>
            </a:r>
            <a:r>
              <a:rPr lang="uk-UA" baseline="-25000" dirty="0" smtClean="0"/>
              <a:t>4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М</a:t>
            </a:r>
            <a:r>
              <a:rPr lang="uk-UA" baseline="-25000" dirty="0" smtClean="0"/>
              <a:t>2</a:t>
            </a:r>
            <a:r>
              <a:rPr lang="en-US" dirty="0" smtClean="0"/>
              <a:t> =&gt;</a:t>
            </a:r>
            <a:r>
              <a:rPr lang="uk-UA" dirty="0" smtClean="0"/>
              <a:t> М</a:t>
            </a:r>
            <a:r>
              <a:rPr lang="uk-UA" baseline="-25000" dirty="0" smtClean="0"/>
              <a:t>1</a:t>
            </a:r>
            <a:r>
              <a:rPr lang="uk-UA" dirty="0" smtClean="0"/>
              <a:t>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3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en-US" dirty="0" smtClean="0"/>
              <a:t>U</a:t>
            </a:r>
            <a:r>
              <a:rPr lang="uk-UA" dirty="0" smtClean="0"/>
              <a:t> М</a:t>
            </a:r>
            <a:r>
              <a:rPr lang="uk-UA" baseline="-25000" dirty="0" smtClean="0"/>
              <a:t>3</a:t>
            </a:r>
            <a:r>
              <a:rPr lang="en-US" dirty="0" smtClean="0"/>
              <a:t>;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        M</a:t>
            </a:r>
            <a:r>
              <a:rPr lang="uk-UA" baseline="-25000" dirty="0"/>
              <a:t>3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4</a:t>
            </a:r>
            <a:r>
              <a:rPr lang="uk-UA" dirty="0"/>
              <a:t>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3</a:t>
            </a:r>
            <a:r>
              <a:rPr lang="uk-UA" dirty="0"/>
              <a:t>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4</a:t>
            </a:r>
            <a:r>
              <a:rPr lang="uk-UA" dirty="0"/>
              <a:t>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/>
              <a:t> =&gt;</a:t>
            </a:r>
            <a:r>
              <a:rPr lang="uk-UA" dirty="0" smtClean="0"/>
              <a:t> М</a:t>
            </a:r>
            <a:r>
              <a:rPr lang="uk-UA" baseline="-25000" dirty="0" smtClean="0"/>
              <a:t>1</a:t>
            </a:r>
            <a:r>
              <a:rPr lang="uk-UA" dirty="0" smtClean="0"/>
              <a:t> </a:t>
            </a:r>
            <a:r>
              <a:rPr lang="en-US" dirty="0" smtClean="0"/>
              <a:t>U </a:t>
            </a:r>
            <a:r>
              <a:rPr lang="uk-UA" dirty="0" smtClean="0"/>
              <a:t>М</a:t>
            </a:r>
            <a:r>
              <a:rPr lang="uk-UA" baseline="-25000" dirty="0" smtClean="0"/>
              <a:t>3</a:t>
            </a:r>
            <a:r>
              <a:rPr lang="uk-UA" dirty="0" smtClean="0"/>
              <a:t> </a:t>
            </a:r>
            <a:r>
              <a:rPr lang="en-US" dirty="0" smtClean="0"/>
              <a:t>→</a:t>
            </a:r>
            <a:r>
              <a:rPr lang="uk-UA" dirty="0" smtClean="0"/>
              <a:t> М</a:t>
            </a:r>
            <a:r>
              <a:rPr lang="uk-UA" baseline="-25000" dirty="0" smtClean="0"/>
              <a:t>4</a:t>
            </a:r>
            <a:r>
              <a:rPr lang="uk-UA" dirty="0" smtClean="0"/>
              <a:t> </a:t>
            </a:r>
            <a:r>
              <a:rPr lang="en-US" dirty="0" smtClean="0"/>
              <a:t>U</a:t>
            </a:r>
            <a:r>
              <a:rPr lang="uk-UA" dirty="0" smtClean="0"/>
              <a:t> М</a:t>
            </a:r>
            <a:r>
              <a:rPr lang="uk-UA" baseline="-25000" dirty="0" smtClean="0"/>
              <a:t>2</a:t>
            </a:r>
            <a:r>
              <a:rPr lang="en-US" dirty="0" smtClean="0"/>
              <a:t>; 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43200" y="1981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600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R</a:t>
            </a:r>
            <a:r>
              <a:rPr lang="uk-UA" baseline="-25000" dirty="0"/>
              <a:t>1</a:t>
            </a:r>
            <a:r>
              <a:rPr lang="uk-UA" dirty="0"/>
              <a:t>: </a:t>
            </a:r>
            <a:r>
              <a:rPr lang="uk-UA" dirty="0" smtClean="0"/>
              <a:t>M</a:t>
            </a:r>
            <a:r>
              <a:rPr lang="uk-UA" baseline="-25000" dirty="0" smtClean="0"/>
              <a:t>1</a:t>
            </a:r>
            <a:r>
              <a:rPr lang="ii-CN" altLang="en-US" dirty="0" smtClean="0"/>
              <a:t> ꓛ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 </a:t>
            </a:r>
            <a:r>
              <a:rPr lang="uk-UA" dirty="0"/>
              <a:t>&amp; (М</a:t>
            </a:r>
            <a:r>
              <a:rPr lang="uk-UA" baseline="-25000" dirty="0"/>
              <a:t>1</a:t>
            </a:r>
            <a:r>
              <a:rPr lang="uk-UA" dirty="0"/>
              <a:t>, М</a:t>
            </a:r>
            <a:r>
              <a:rPr lang="uk-UA" baseline="-25000" dirty="0"/>
              <a:t>1</a:t>
            </a:r>
            <a:r>
              <a:rPr lang="uk-UA" dirty="0"/>
              <a:t>) </a:t>
            </a:r>
            <a:r>
              <a:rPr lang="uk-UA" b="1" dirty="0"/>
              <a:t>»</a:t>
            </a:r>
            <a:r>
              <a:rPr lang="uk-UA" dirty="0"/>
              <a:t> (М</a:t>
            </a:r>
            <a:r>
              <a:rPr lang="uk-UA" baseline="-25000" dirty="0"/>
              <a:t>1</a:t>
            </a:r>
            <a:r>
              <a:rPr lang="uk-UA" dirty="0"/>
              <a:t>, М</a:t>
            </a:r>
            <a:r>
              <a:rPr lang="uk-UA" baseline="-25000" dirty="0"/>
              <a:t>2</a:t>
            </a:r>
            <a:r>
              <a:rPr lang="uk-UA" dirty="0"/>
              <a:t>) &amp;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(Р</a:t>
            </a:r>
            <a:r>
              <a:rPr lang="uk-UA" baseline="-25000" dirty="0"/>
              <a:t>1</a:t>
            </a:r>
            <a:r>
              <a:rPr lang="uk-UA" dirty="0"/>
              <a:t>)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2</a:t>
            </a:r>
            <a:r>
              <a:rPr lang="uk-UA" dirty="0"/>
              <a:t>: Р</a:t>
            </a:r>
            <a:r>
              <a:rPr lang="uk-UA" baseline="-25000" dirty="0"/>
              <a:t>2 </a:t>
            </a:r>
            <a:r>
              <a:rPr lang="uk-UA" dirty="0" smtClean="0"/>
              <a:t>≡</a:t>
            </a:r>
            <a:r>
              <a:rPr lang="uk-UA" dirty="0" smtClean="0"/>
              <a:t> </a:t>
            </a:r>
            <a:r>
              <a:rPr lang="en-US" dirty="0"/>
              <a:t>R</a:t>
            </a:r>
            <a:r>
              <a:rPr lang="uk-UA" baseline="-25000" dirty="0"/>
              <a:t>2</a:t>
            </a:r>
            <a:endParaRPr lang="en-US" dirty="0"/>
          </a:p>
          <a:p>
            <a:r>
              <a:rPr lang="en-US" dirty="0" smtClean="0"/>
              <a:t>R</a:t>
            </a:r>
            <a:r>
              <a:rPr lang="uk-UA" baseline="-25000" dirty="0"/>
              <a:t>3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&amp;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uk-UA" dirty="0" smtClean="0"/>
              <a:t>(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)</a:t>
            </a:r>
            <a:r>
              <a:rPr lang="uk-UA" baseline="-25000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052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/>
              <a:t>Система D</a:t>
            </a:r>
            <a:r>
              <a:rPr lang="uk-UA" dirty="0"/>
              <a:t>:</a:t>
            </a:r>
            <a:endParaRPr lang="en-US" dirty="0"/>
          </a:p>
          <a:p>
            <a:r>
              <a:rPr lang="uk-UA" dirty="0"/>
              <a:t>D</a:t>
            </a:r>
            <a:r>
              <a:rPr lang="uk-UA" baseline="-25000" dirty="0"/>
              <a:t>1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uk-UA" dirty="0"/>
              <a:t>&amp;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 – об’єднання — випливає з  Р</a:t>
            </a:r>
            <a:r>
              <a:rPr lang="uk-UA" baseline="-25000" dirty="0"/>
              <a:t>4</a:t>
            </a:r>
            <a:endParaRPr lang="en-US" dirty="0"/>
          </a:p>
          <a:p>
            <a:r>
              <a:rPr lang="uk-UA" dirty="0"/>
              <a:t>D</a:t>
            </a:r>
            <a:r>
              <a:rPr lang="uk-UA" baseline="-25000" dirty="0"/>
              <a:t>2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uk-UA" dirty="0"/>
              <a:t>&amp;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 smtClean="0"/>
              <a:t>U</a:t>
            </a:r>
            <a:r>
              <a:rPr lang="uk-UA" baseline="-25000" dirty="0" smtClean="0"/>
              <a:t> </a:t>
            </a:r>
            <a:r>
              <a:rPr lang="uk-UA" dirty="0"/>
              <a:t>М</a:t>
            </a:r>
            <a:r>
              <a:rPr lang="uk-UA" baseline="-25000" dirty="0"/>
              <a:t>3</a:t>
            </a:r>
            <a:r>
              <a:rPr lang="uk-UA" dirty="0"/>
              <a:t>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4</a:t>
            </a:r>
            <a:r>
              <a:rPr lang="uk-UA" dirty="0"/>
              <a:t> – псевдо-транзитивність</a:t>
            </a:r>
            <a:endParaRPr lang="en-US" dirty="0"/>
          </a:p>
          <a:p>
            <a:r>
              <a:rPr lang="uk-UA" dirty="0" smtClean="0"/>
              <a:t>D</a:t>
            </a:r>
            <a:r>
              <a:rPr lang="uk-UA" baseline="-25000" dirty="0" smtClean="0"/>
              <a:t>3</a:t>
            </a:r>
            <a:r>
              <a:rPr lang="uk-UA" dirty="0"/>
              <a:t>: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uk-UA" dirty="0"/>
              <a:t>&amp; </a:t>
            </a:r>
            <a:r>
              <a:rPr lang="en-US" dirty="0"/>
              <a:t>M</a:t>
            </a:r>
            <a:r>
              <a:rPr lang="uk-UA" baseline="-25000" dirty="0"/>
              <a:t>3 </a:t>
            </a:r>
            <a:r>
              <a:rPr lang="ru-RU" dirty="0" smtClean="0"/>
              <a:t>С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2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1 </a:t>
            </a:r>
            <a:r>
              <a:rPr lang="en-US" dirty="0" smtClean="0"/>
              <a:t>→</a:t>
            </a:r>
            <a:r>
              <a:rPr lang="uk-UA" dirty="0" smtClean="0"/>
              <a:t> </a:t>
            </a:r>
            <a:r>
              <a:rPr lang="en-US" dirty="0"/>
              <a:t>M</a:t>
            </a:r>
            <a:r>
              <a:rPr lang="uk-UA" baseline="-25000" dirty="0"/>
              <a:t>3</a:t>
            </a:r>
            <a:r>
              <a:rPr lang="uk-UA" dirty="0"/>
              <a:t> – декомпозиція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5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407</Words>
  <Application>Microsoft Office PowerPoint</Application>
  <PresentationFormat>Экран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Аксіоми Армстронга</vt:lpstr>
      <vt:lpstr>Аксіоми Армстронга 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Аксіоми Армстронга</dc:title>
  <dc:creator>kpp</dc:creator>
  <cp:lastModifiedBy>kpp</cp:lastModifiedBy>
  <cp:revision>13</cp:revision>
  <dcterms:created xsi:type="dcterms:W3CDTF">2020-04-04T10:33:50Z</dcterms:created>
  <dcterms:modified xsi:type="dcterms:W3CDTF">2020-04-05T04:43:24Z</dcterms:modified>
</cp:coreProperties>
</file>