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83" d="100"/>
          <a:sy n="83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7B5-6F57-48F3-96A7-D4A2F5C463B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C310-9E29-46EF-A0D2-63B96D2AC7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7B5-6F57-48F3-96A7-D4A2F5C463B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C310-9E29-46EF-A0D2-63B96D2AC7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4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7B5-6F57-48F3-96A7-D4A2F5C463B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C310-9E29-46EF-A0D2-63B96D2AC7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2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7B5-6F57-48F3-96A7-D4A2F5C463B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C310-9E29-46EF-A0D2-63B96D2AC7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4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7B5-6F57-48F3-96A7-D4A2F5C463B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C310-9E29-46EF-A0D2-63B96D2AC7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7B5-6F57-48F3-96A7-D4A2F5C463B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C310-9E29-46EF-A0D2-63B96D2AC7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3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7B5-6F57-48F3-96A7-D4A2F5C463B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C310-9E29-46EF-A0D2-63B96D2AC7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5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7B5-6F57-48F3-96A7-D4A2F5C463B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C310-9E29-46EF-A0D2-63B96D2AC7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1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7B5-6F57-48F3-96A7-D4A2F5C463B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C310-9E29-46EF-A0D2-63B96D2AC7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2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7B5-6F57-48F3-96A7-D4A2F5C463B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C310-9E29-46EF-A0D2-63B96D2AC7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4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97B5-6F57-48F3-96A7-D4A2F5C463B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EC310-9E29-46EF-A0D2-63B96D2AC7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1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97B5-6F57-48F3-96A7-D4A2F5C463BF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EC310-9E29-46EF-A0D2-63B96D2AC7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4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БЗ та ЕС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066800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Три основні частини системи бази знань: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база знань (БЗ);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механізм прийняття рішень (МР);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інтерфейс (І).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1219200"/>
            <a:ext cx="1828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dirty="0" smtClean="0"/>
              <a:t>БЗ       МПР     І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2860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/>
              <a:t>Алгоритмічні</a:t>
            </a:r>
            <a:r>
              <a:rPr lang="uk-UA" dirty="0"/>
              <a:t> (чи процедурні) знання – це алгоритми (програми, процедури), які обчислюють функції, що виконують певні перетворення чи розв’язують точно визначені конкретні задачі. Базою алгоритмічних знань можна вважати будь-яку бібліотеку програм</a:t>
            </a:r>
            <a:r>
              <a:rPr lang="uk-UA" dirty="0" smtClean="0"/>
              <a:t>.</a:t>
            </a:r>
          </a:p>
          <a:p>
            <a:r>
              <a:rPr lang="uk-UA" i="1" dirty="0"/>
              <a:t>Неалгоритмічні</a:t>
            </a:r>
            <a:r>
              <a:rPr lang="uk-UA" dirty="0"/>
              <a:t> знання охарактеризувати значно важче. Вони перш за все складаються з </a:t>
            </a:r>
            <a:r>
              <a:rPr lang="uk-UA" i="1" dirty="0"/>
              <a:t>об’єктів-понять</a:t>
            </a:r>
            <a:r>
              <a:rPr lang="uk-UA" dirty="0"/>
              <a:t>. Поняття звичайно має ім’я (можливо кілька синонімів), визначення, структуру; воно пов’язано з іншими поняттями і входить в якусь систему понять. Інші неалгоритмічні знання – </a:t>
            </a:r>
            <a:r>
              <a:rPr lang="uk-UA" i="1" dirty="0"/>
              <a:t>зв’язки</a:t>
            </a:r>
            <a:r>
              <a:rPr lang="uk-UA" dirty="0"/>
              <a:t> між поняттями чи </a:t>
            </a:r>
            <a:r>
              <a:rPr lang="uk-UA" i="1" dirty="0"/>
              <a:t>твердження</a:t>
            </a:r>
            <a:r>
              <a:rPr lang="uk-UA" dirty="0"/>
              <a:t> про їх властивості. Лавров С.С. виділяв 2 види неалгоритмічних знань: </a:t>
            </a:r>
            <a:r>
              <a:rPr lang="uk-UA" dirty="0" smtClean="0"/>
              <a:t>концептуальні </a:t>
            </a:r>
            <a:r>
              <a:rPr lang="uk-UA" dirty="0"/>
              <a:t>(</a:t>
            </a:r>
            <a:r>
              <a:rPr lang="uk-UA" dirty="0" smtClean="0"/>
              <a:t>понятійні) </a:t>
            </a:r>
            <a:r>
              <a:rPr lang="uk-UA" dirty="0"/>
              <a:t>та </a:t>
            </a:r>
            <a:r>
              <a:rPr lang="uk-UA" dirty="0" err="1" smtClean="0"/>
              <a:t>фактуальні</a:t>
            </a:r>
            <a:r>
              <a:rPr lang="uk-UA" dirty="0" smtClean="0"/>
              <a:t> </a:t>
            </a:r>
            <a:r>
              <a:rPr lang="uk-UA" dirty="0"/>
              <a:t>(</a:t>
            </a:r>
            <a:r>
              <a:rPr lang="uk-UA" dirty="0" smtClean="0"/>
              <a:t>предметні). </a:t>
            </a:r>
            <a:r>
              <a:rPr lang="uk-UA" dirty="0"/>
              <a:t>Концептуальну частину БЗ він називає моделлю предметної області (МПО), алгоритмічну – пакетом прикладних програм (ППП), фактуальну – базою даних (БД), а ту частину системи розв’язку задач, яка має справу з концептуальним знанням, пропонує називати системою штучного інтелекту (СШІ</a:t>
            </a:r>
            <a:r>
              <a:rPr lang="uk-UA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Ознаки знань та їх класифікація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434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4 ознаки знань: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внутрішня інтерпретованість; (ця ознака є в б/д, але тут додаються ще й програми)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структурованість; (теж є в б/д)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наявність зв’язків; (не тільки в структурному плані, а і відображення відношень типу: причина – наслідок; факт – подія – процес)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активність; (виявлення суперечностей та неповноти знань)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129540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Класифікація знань.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поняття (математичні і нематематичні); 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факти;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правила, залежності, закони, зв’язки;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/>
              <a:t>алгоритми, процедури.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71172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/>
              <a:t>. 4 види моделей представлення знань. 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uk-UA" dirty="0"/>
              <a:t>Семантичні мережі.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uk-UA" dirty="0"/>
              <a:t>Фрейми.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uk-UA" dirty="0"/>
              <a:t>Логічні </a:t>
            </a:r>
            <a:r>
              <a:rPr lang="uk-UA" dirty="0" smtClean="0"/>
              <a:t>моделі знань.</a:t>
            </a:r>
            <a:endParaRPr lang="en-US" dirty="0"/>
          </a:p>
          <a:p>
            <a:pPr marL="342900" lvl="0" indent="-342900">
              <a:buFont typeface="+mj-lt"/>
              <a:buAutoNum type="arabicParenR"/>
            </a:pPr>
            <a:r>
              <a:rPr lang="uk-UA" dirty="0" smtClean="0"/>
              <a:t>Системи </a:t>
            </a:r>
            <a:r>
              <a:rPr lang="uk-UA" dirty="0" err="1" smtClean="0"/>
              <a:t>продукцій</a:t>
            </a:r>
            <a:r>
              <a:rPr lang="uk-UA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Семантичні мережі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/>
              <a:t>Семантичні мережі</a:t>
            </a:r>
            <a:r>
              <a:rPr lang="uk-UA" dirty="0"/>
              <a:t> часто представляються графом, де вершини – це поняття (об’єкти, події, процеси), а дуги – це відношення на множині понять. Відношення можуть бути дуже різноманітними ( що підтримує ознаку – наявність зв’язку</a:t>
            </a:r>
            <a:r>
              <a:rPr lang="uk-UA" dirty="0" smtClean="0"/>
              <a:t>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8808" y="2362200"/>
            <a:ext cx="5562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uk-UA" dirty="0"/>
              <a:t> </a:t>
            </a:r>
            <a:r>
              <a:rPr lang="en-US" dirty="0" smtClean="0">
                <a:effectLst/>
              </a:rPr>
              <a:t> </a:t>
            </a:r>
            <a:r>
              <a:rPr lang="uk-UA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5" name="Овал 4"/>
          <p:cNvSpPr/>
          <p:nvPr/>
        </p:nvSpPr>
        <p:spPr>
          <a:xfrm>
            <a:off x="838200" y="27432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6216" y="2854523"/>
            <a:ext cx="2910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Р</a:t>
            </a:r>
            <a:endParaRPr lang="en-US" sz="1400" dirty="0"/>
          </a:p>
        </p:txBody>
      </p:sp>
      <p:sp>
        <p:nvSpPr>
          <p:cNvPr id="7" name="Овал 6"/>
          <p:cNvSpPr/>
          <p:nvPr/>
        </p:nvSpPr>
        <p:spPr>
          <a:xfrm>
            <a:off x="4724400" y="2895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4191000" y="41910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1257300" y="4605528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3038856" y="477518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76800" y="30099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ч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67200" y="42672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err="1" smtClean="0"/>
              <a:t>пб</a:t>
            </a:r>
            <a:endParaRPr lang="en-US" sz="1400" dirty="0"/>
          </a:p>
        </p:txBody>
      </p:sp>
      <p:cxnSp>
        <p:nvCxnSpPr>
          <p:cNvPr id="15" name="Прямая со стрелкой 14"/>
          <p:cNvCxnSpPr>
            <a:stCxn id="5" idx="6"/>
            <a:endCxn id="7" idx="2"/>
          </p:cNvCxnSpPr>
          <p:nvPr/>
        </p:nvCxnSpPr>
        <p:spPr>
          <a:xfrm>
            <a:off x="1371600" y="3009900"/>
            <a:ext cx="3352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5"/>
            <a:endCxn id="8" idx="1"/>
          </p:cNvCxnSpPr>
          <p:nvPr/>
        </p:nvCxnSpPr>
        <p:spPr>
          <a:xfrm>
            <a:off x="1293485" y="3198485"/>
            <a:ext cx="2975630" cy="1070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4"/>
            <a:endCxn id="9" idx="0"/>
          </p:cNvCxnSpPr>
          <p:nvPr/>
        </p:nvCxnSpPr>
        <p:spPr>
          <a:xfrm>
            <a:off x="1104900" y="3276600"/>
            <a:ext cx="419100" cy="13289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6"/>
            <a:endCxn id="11" idx="2"/>
          </p:cNvCxnSpPr>
          <p:nvPr/>
        </p:nvCxnSpPr>
        <p:spPr>
          <a:xfrm>
            <a:off x="1790700" y="4872228"/>
            <a:ext cx="1248156" cy="1696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5" idx="5"/>
            <a:endCxn id="11" idx="0"/>
          </p:cNvCxnSpPr>
          <p:nvPr/>
        </p:nvCxnSpPr>
        <p:spPr>
          <a:xfrm>
            <a:off x="1293485" y="3198485"/>
            <a:ext cx="2012071" cy="157669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7" idx="4"/>
            <a:endCxn id="8" idx="0"/>
          </p:cNvCxnSpPr>
          <p:nvPr/>
        </p:nvCxnSpPr>
        <p:spPr>
          <a:xfrm flipH="1">
            <a:off x="4457700" y="3429000"/>
            <a:ext cx="533400" cy="7620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1" idx="7"/>
          </p:cNvCxnSpPr>
          <p:nvPr/>
        </p:nvCxnSpPr>
        <p:spPr>
          <a:xfrm flipV="1">
            <a:off x="3494141" y="4574977"/>
            <a:ext cx="696859" cy="27831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71600" y="4724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50108" y="4909066"/>
            <a:ext cx="27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90800" y="2743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81300" y="3429000"/>
            <a:ext cx="36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04900" y="3941064"/>
            <a:ext cx="20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33600" y="4605528"/>
            <a:ext cx="28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48400" y="2438400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Рибалка сів у човен, переїхав на протилежний берег і взяв корзину з рибою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Фрейми та логічні моделі знань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/>
              <a:t>Фрейм(</a:t>
            </a:r>
            <a:r>
              <a:rPr lang="en-US" i="1" dirty="0"/>
              <a:t>frame</a:t>
            </a:r>
            <a:r>
              <a:rPr lang="uk-UA" i="1" dirty="0"/>
              <a:t>)</a:t>
            </a:r>
            <a:r>
              <a:rPr lang="uk-UA" dirty="0"/>
              <a:t> – це структура виду </a:t>
            </a:r>
            <a:r>
              <a:rPr lang="en-US" dirty="0"/>
              <a:t>f</a:t>
            </a:r>
            <a:r>
              <a:rPr lang="uk-UA" dirty="0"/>
              <a:t>[&lt;</a:t>
            </a:r>
            <a:r>
              <a:rPr lang="en-US" dirty="0"/>
              <a:t>v</a:t>
            </a:r>
            <a:r>
              <a:rPr lang="uk-UA" baseline="-25000" dirty="0"/>
              <a:t>1</a:t>
            </a:r>
            <a:r>
              <a:rPr lang="uk-UA" dirty="0"/>
              <a:t>,</a:t>
            </a:r>
            <a:r>
              <a:rPr lang="en-US" dirty="0"/>
              <a:t>g</a:t>
            </a:r>
            <a:r>
              <a:rPr lang="uk-UA" baseline="-25000" dirty="0"/>
              <a:t>1</a:t>
            </a:r>
            <a:r>
              <a:rPr lang="uk-UA" dirty="0"/>
              <a:t>&gt;, &lt;</a:t>
            </a:r>
            <a:r>
              <a:rPr lang="en-US" dirty="0"/>
              <a:t>v</a:t>
            </a:r>
            <a:r>
              <a:rPr lang="uk-UA" baseline="-25000" dirty="0"/>
              <a:t>2</a:t>
            </a:r>
            <a:r>
              <a:rPr lang="uk-UA" dirty="0"/>
              <a:t>,</a:t>
            </a:r>
            <a:r>
              <a:rPr lang="en-US" dirty="0"/>
              <a:t>g</a:t>
            </a:r>
            <a:r>
              <a:rPr lang="uk-UA" baseline="-25000" dirty="0"/>
              <a:t>2</a:t>
            </a:r>
            <a:r>
              <a:rPr lang="uk-UA" dirty="0"/>
              <a:t>&gt;, … , &lt;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uk-UA" dirty="0"/>
              <a:t>,</a:t>
            </a:r>
            <a:r>
              <a:rPr lang="en-US" dirty="0" err="1"/>
              <a:t>g</a:t>
            </a:r>
            <a:r>
              <a:rPr lang="en-US" baseline="-25000" dirty="0" err="1"/>
              <a:t>n</a:t>
            </a:r>
            <a:r>
              <a:rPr lang="uk-UA" dirty="0"/>
              <a:t>&gt;], </a:t>
            </a:r>
            <a:r>
              <a:rPr lang="uk-UA" dirty="0" smtClean="0"/>
              <a:t>де </a:t>
            </a:r>
            <a:r>
              <a:rPr lang="en-US" dirty="0" smtClean="0"/>
              <a:t>f</a:t>
            </a:r>
            <a:r>
              <a:rPr lang="uk-UA" dirty="0" smtClean="0"/>
              <a:t> – ім’я </a:t>
            </a:r>
            <a:r>
              <a:rPr lang="uk-UA" dirty="0" err="1" smtClean="0"/>
              <a:t>фрейма</a:t>
            </a:r>
            <a:r>
              <a:rPr lang="uk-UA" dirty="0" smtClean="0"/>
              <a:t>, а &lt;</a:t>
            </a:r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uk-UA" dirty="0"/>
              <a:t>,</a:t>
            </a:r>
            <a:r>
              <a:rPr lang="en-US" dirty="0" err="1"/>
              <a:t>g</a:t>
            </a:r>
            <a:r>
              <a:rPr lang="en-US" baseline="-25000" dirty="0" err="1"/>
              <a:t>i</a:t>
            </a:r>
            <a:r>
              <a:rPr lang="uk-UA" dirty="0" smtClean="0"/>
              <a:t>&gt; - </a:t>
            </a:r>
            <a:r>
              <a:rPr lang="en-US" i="1" dirty="0" smtClean="0"/>
              <a:t>slot</a:t>
            </a:r>
            <a:r>
              <a:rPr lang="uk-UA" i="1" dirty="0" smtClean="0"/>
              <a:t>; </a:t>
            </a:r>
            <a:r>
              <a:rPr lang="uk-UA" dirty="0" smtClean="0"/>
              <a:t> </a:t>
            </a:r>
            <a:r>
              <a:rPr lang="uk-UA" dirty="0"/>
              <a:t>&lt;</a:t>
            </a:r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uk-UA" dirty="0"/>
              <a:t>,</a:t>
            </a:r>
            <a:r>
              <a:rPr lang="en-US" dirty="0" err="1"/>
              <a:t>g</a:t>
            </a:r>
            <a:r>
              <a:rPr lang="en-US" baseline="-25000" dirty="0" err="1"/>
              <a:t>i</a:t>
            </a:r>
            <a:r>
              <a:rPr lang="uk-UA" dirty="0" smtClean="0"/>
              <a:t>&gt; - </a:t>
            </a:r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r>
              <a:rPr lang="uk-UA" baseline="-25000" dirty="0" smtClean="0"/>
              <a:t> </a:t>
            </a:r>
            <a:r>
              <a:rPr lang="uk-UA" dirty="0" smtClean="0"/>
              <a:t>– ім’я </a:t>
            </a:r>
            <a:r>
              <a:rPr lang="uk-UA" dirty="0" err="1" smtClean="0"/>
              <a:t>слота</a:t>
            </a:r>
            <a:r>
              <a:rPr lang="uk-UA" dirty="0" smtClean="0"/>
              <a:t>,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r>
              <a:rPr lang="uk-UA" dirty="0" smtClean="0"/>
              <a:t> - його значення.</a:t>
            </a:r>
          </a:p>
          <a:p>
            <a:endParaRPr lang="uk-UA" dirty="0"/>
          </a:p>
          <a:p>
            <a:r>
              <a:rPr lang="uk-UA" dirty="0" smtClean="0"/>
              <a:t>Можуть бути фрейми-описи та рольові фрейми.</a:t>
            </a:r>
          </a:p>
          <a:p>
            <a:endParaRPr lang="uk-UA" dirty="0"/>
          </a:p>
          <a:p>
            <a:r>
              <a:rPr lang="uk-UA" dirty="0" smtClean="0"/>
              <a:t>Фрукти</a:t>
            </a:r>
            <a:r>
              <a:rPr lang="en-US" dirty="0" smtClean="0"/>
              <a:t>[&lt;</a:t>
            </a:r>
            <a:r>
              <a:rPr lang="uk-UA" dirty="0" smtClean="0"/>
              <a:t>виноград, 20</a:t>
            </a:r>
            <a:r>
              <a:rPr lang="en-US" dirty="0" smtClean="0"/>
              <a:t>&gt;, &lt;</a:t>
            </a:r>
            <a:r>
              <a:rPr lang="uk-UA" dirty="0" smtClean="0"/>
              <a:t>яблука, 30</a:t>
            </a:r>
            <a:r>
              <a:rPr lang="en-US" dirty="0" smtClean="0"/>
              <a:t>&gt;, &lt;</a:t>
            </a:r>
            <a:r>
              <a:rPr lang="uk-UA" dirty="0" smtClean="0"/>
              <a:t>груші, 15</a:t>
            </a:r>
            <a:r>
              <a:rPr lang="en-US" dirty="0" smtClean="0"/>
              <a:t>&gt;]</a:t>
            </a:r>
            <a:endParaRPr lang="uk-UA" dirty="0" smtClean="0"/>
          </a:p>
          <a:p>
            <a:endParaRPr lang="en-US" dirty="0"/>
          </a:p>
          <a:p>
            <a:r>
              <a:rPr lang="uk-UA" dirty="0" smtClean="0"/>
              <a:t>Перевезти</a:t>
            </a:r>
            <a:r>
              <a:rPr lang="en-US" dirty="0" smtClean="0"/>
              <a:t>[&lt;</a:t>
            </a:r>
            <a:r>
              <a:rPr lang="uk-UA" dirty="0" smtClean="0"/>
              <a:t>що?, сталь</a:t>
            </a:r>
            <a:r>
              <a:rPr lang="en-US" dirty="0" smtClean="0"/>
              <a:t>&gt;, &lt;</a:t>
            </a:r>
            <a:r>
              <a:rPr lang="uk-UA" dirty="0" smtClean="0"/>
              <a:t>звідки?, …</a:t>
            </a:r>
            <a:r>
              <a:rPr lang="en-US" dirty="0" smtClean="0"/>
              <a:t>&gt;, &lt;</a:t>
            </a:r>
            <a:r>
              <a:rPr lang="uk-UA" dirty="0" smtClean="0"/>
              <a:t>куди?, …</a:t>
            </a:r>
            <a:r>
              <a:rPr lang="en-US" dirty="0" smtClean="0"/>
              <a:t>&gt;]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114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 smtClean="0"/>
              <a:t>Логічна модель знань</a:t>
            </a:r>
            <a:endParaRPr lang="en-US" i="1" dirty="0" smtClean="0"/>
          </a:p>
          <a:p>
            <a:r>
              <a:rPr lang="en-US" dirty="0" smtClean="0"/>
              <a:t>M </a:t>
            </a:r>
            <a:r>
              <a:rPr lang="en-US" dirty="0" smtClean="0"/>
              <a:t>= &lt;T, P, A, F&gt;, </a:t>
            </a:r>
            <a:r>
              <a:rPr lang="uk-UA" dirty="0" smtClean="0"/>
              <a:t>де </a:t>
            </a:r>
            <a:r>
              <a:rPr lang="en-US" dirty="0" smtClean="0"/>
              <a:t>T</a:t>
            </a:r>
            <a:r>
              <a:rPr lang="uk-UA" dirty="0" smtClean="0"/>
              <a:t> – множина базових елементів; </a:t>
            </a:r>
            <a:r>
              <a:rPr lang="en-US" dirty="0" smtClean="0"/>
              <a:t>P</a:t>
            </a:r>
            <a:r>
              <a:rPr lang="uk-UA" dirty="0" smtClean="0"/>
              <a:t> – множина синтаксичних правил; А – аксіоми(синтаксично правильні формули); </a:t>
            </a:r>
            <a:r>
              <a:rPr lang="en-US" dirty="0" smtClean="0"/>
              <a:t>F</a:t>
            </a:r>
            <a:r>
              <a:rPr lang="uk-UA" dirty="0" smtClean="0"/>
              <a:t> – правила виводу (теореми).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4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08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Системи </a:t>
            </a:r>
            <a:r>
              <a:rPr lang="uk-UA" sz="3200" dirty="0" err="1" smtClean="0"/>
              <a:t>продукцій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Продукція – трійка: (ім’я продукції, умова, оператор); </a:t>
            </a:r>
          </a:p>
          <a:p>
            <a:r>
              <a:rPr lang="uk-UA" dirty="0" smtClean="0"/>
              <a:t>Є термінальні стани, досягнувши яких система зупиняється.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1242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ELIZA (</a:t>
            </a:r>
            <a:r>
              <a:rPr lang="en-US" dirty="0" err="1" smtClean="0"/>
              <a:t>Winograd</a:t>
            </a:r>
            <a:r>
              <a:rPr lang="en-US" dirty="0" smtClean="0"/>
              <a:t>, </a:t>
            </a:r>
            <a:r>
              <a:rPr lang="en-US" dirty="0" err="1" smtClean="0"/>
              <a:t>Weizenbaum</a:t>
            </a:r>
            <a:r>
              <a:rPr lang="en-US" dirty="0" smtClean="0"/>
              <a:t>)||</a:t>
            </a:r>
          </a:p>
          <a:p>
            <a:r>
              <a:rPr lang="en-US" dirty="0" smtClean="0"/>
              <a:t>LISP</a:t>
            </a:r>
          </a:p>
          <a:p>
            <a:r>
              <a:rPr lang="ru-RU" dirty="0"/>
              <a:t> </a:t>
            </a:r>
            <a:r>
              <a:rPr lang="uk-UA" dirty="0" smtClean="0"/>
              <a:t>Бернард Шоу – «Моя чарівна леді»; Пігмаліон.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31242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Елочка (каф. МІ)</a:t>
            </a:r>
          </a:p>
          <a:p>
            <a:r>
              <a:rPr lang="uk-UA" dirty="0" smtClean="0"/>
              <a:t>Паскаль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2590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Тест Т’юринга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1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Експертні системи (ЕС)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144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ЕС – використовує знання з ефективним представленням, процедури логічного виводу для проведення експертизи, пояснює шляхи логічного виводу, працює з </a:t>
            </a:r>
            <a:r>
              <a:rPr lang="uk-UA" i="1" dirty="0" smtClean="0"/>
              <a:t>нечіткими</a:t>
            </a:r>
            <a:r>
              <a:rPr lang="uk-UA" dirty="0" smtClean="0"/>
              <a:t> знаннями.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057400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Три головні якості характерні для ЕС: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Корисність,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Продуктивність,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Прозорість (можливість отримати пояснення)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2057400"/>
            <a:ext cx="464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Умови для предметної області: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Наявність достатньої множини експертів, які готові передати свої знання ЕС;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Експерти можуть </a:t>
            </a:r>
            <a:r>
              <a:rPr lang="uk-UA" dirty="0" err="1" smtClean="0"/>
              <a:t>вербалізувати</a:t>
            </a:r>
            <a:r>
              <a:rPr lang="uk-UA" dirty="0" smtClean="0"/>
              <a:t> свої знання;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Схожість оцінок різних експертів;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Складність і практична значимість задачі;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Не потрібна велика кількість знань </a:t>
            </a:r>
            <a:r>
              <a:rPr lang="uk-UA" dirty="0" err="1" smtClean="0"/>
              <a:t>ПрО</a:t>
            </a:r>
            <a:r>
              <a:rPr lang="uk-UA" dirty="0" smtClean="0"/>
              <a:t> на рівні здорового глузду;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Необхідність евристичних методів.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811726"/>
            <a:ext cx="3733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Класифікація ЕС по інтерфейсу.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/>
              <a:t>Системи типу запит-відповідь з діалоговим спілкуванням на професійній мові користувача;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/>
              <a:t>Системи-консультанти – аналіз, узагальнення та зберігання досвіду провідних фахівців;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/>
              <a:t>Системи-</a:t>
            </a:r>
            <a:r>
              <a:rPr lang="uk-UA" sz="1400" dirty="0" err="1" smtClean="0"/>
              <a:t>розв’язувачі</a:t>
            </a:r>
            <a:r>
              <a:rPr lang="uk-UA" sz="1400" dirty="0" smtClean="0"/>
              <a:t> – велика кількість розрахунків.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8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ЕС 2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914400"/>
            <a:ext cx="8153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Класифікація ЕС за призначенням:</a:t>
            </a:r>
          </a:p>
          <a:p>
            <a:endParaRPr lang="uk-UA" b="1" dirty="0" smtClean="0"/>
          </a:p>
          <a:p>
            <a:r>
              <a:rPr lang="uk-UA" b="1" dirty="0" smtClean="0"/>
              <a:t>Ідентифікуючі</a:t>
            </a:r>
            <a:r>
              <a:rPr lang="uk-UA" dirty="0" smtClean="0"/>
              <a:t> (</a:t>
            </a:r>
            <a:r>
              <a:rPr lang="uk-UA" dirty="0" err="1" smtClean="0"/>
              <a:t>хім</a:t>
            </a:r>
            <a:r>
              <a:rPr lang="uk-UA" dirty="0" smtClean="0"/>
              <a:t>. </a:t>
            </a:r>
            <a:r>
              <a:rPr lang="uk-UA" dirty="0"/>
              <a:t>с</a:t>
            </a:r>
            <a:r>
              <a:rPr lang="uk-UA" dirty="0" smtClean="0"/>
              <a:t>труктури, корисні копалини, спілкування іноземною мовою) – данні часто неточні чи неповні, потрібна оцінка, припущення;</a:t>
            </a:r>
          </a:p>
          <a:p>
            <a:endParaRPr lang="uk-UA" b="1" dirty="0" smtClean="0"/>
          </a:p>
          <a:p>
            <a:r>
              <a:rPr lang="uk-UA" b="1" dirty="0" smtClean="0"/>
              <a:t>САПР</a:t>
            </a:r>
            <a:r>
              <a:rPr lang="uk-UA" dirty="0" smtClean="0"/>
              <a:t> (розрахунок та проектування конструкцій, автомат. програм)</a:t>
            </a:r>
            <a:r>
              <a:rPr lang="en-US" dirty="0" smtClean="0"/>
              <a:t> – </a:t>
            </a:r>
            <a:r>
              <a:rPr lang="uk-UA" dirty="0" smtClean="0"/>
              <a:t>ПРИЗ, УТОПИСТ;</a:t>
            </a:r>
          </a:p>
          <a:p>
            <a:endParaRPr lang="uk-UA" b="1" dirty="0" smtClean="0"/>
          </a:p>
          <a:p>
            <a:r>
              <a:rPr lang="uk-UA" b="1" dirty="0" smtClean="0"/>
              <a:t>Планові та прогнозні</a:t>
            </a:r>
            <a:r>
              <a:rPr lang="uk-UA" dirty="0" smtClean="0"/>
              <a:t> – (погода, транспортні потоки, оцінка урожаю, воєнні дії)</a:t>
            </a:r>
            <a:r>
              <a:rPr lang="en-US" dirty="0" smtClean="0"/>
              <a:t> –</a:t>
            </a:r>
            <a:r>
              <a:rPr lang="uk-UA" dirty="0" smtClean="0"/>
              <a:t> неповна інформація, велика кількість сценаріїв;</a:t>
            </a:r>
          </a:p>
          <a:p>
            <a:endParaRPr lang="uk-UA" b="1" dirty="0" smtClean="0"/>
          </a:p>
          <a:p>
            <a:r>
              <a:rPr lang="uk-UA" b="1" dirty="0" smtClean="0"/>
              <a:t>Діагностичні системи</a:t>
            </a:r>
            <a:r>
              <a:rPr lang="uk-UA" dirty="0" smtClean="0"/>
              <a:t> (мед. </a:t>
            </a:r>
            <a:r>
              <a:rPr lang="uk-UA" dirty="0"/>
              <a:t>д</a:t>
            </a:r>
            <a:r>
              <a:rPr lang="uk-UA" dirty="0" smtClean="0"/>
              <a:t>іагностика, </a:t>
            </a:r>
            <a:r>
              <a:rPr lang="uk-UA" dirty="0" err="1" smtClean="0"/>
              <a:t>мех</a:t>
            </a:r>
            <a:r>
              <a:rPr lang="uk-UA" dirty="0" smtClean="0"/>
              <a:t>. діагностика, енергетичні мережі, помилки </a:t>
            </a:r>
            <a:r>
              <a:rPr lang="uk-UA" dirty="0" err="1" smtClean="0"/>
              <a:t>прог</a:t>
            </a:r>
            <a:r>
              <a:rPr lang="uk-UA" dirty="0" smtClean="0"/>
              <a:t>. </a:t>
            </a:r>
            <a:r>
              <a:rPr lang="uk-UA" dirty="0"/>
              <a:t>з</a:t>
            </a:r>
            <a:r>
              <a:rPr lang="uk-UA" dirty="0" smtClean="0"/>
              <a:t>абезпечення) – здатність знаходити причини нестандартної поведінки, порівняння з еталонною поведінкою</a:t>
            </a:r>
            <a:endParaRPr lang="uk-UA" b="1" dirty="0" smtClean="0"/>
          </a:p>
          <a:p>
            <a:endParaRPr lang="uk-UA" b="1" dirty="0" smtClean="0"/>
          </a:p>
          <a:p>
            <a:r>
              <a:rPr lang="uk-UA" b="1" dirty="0" smtClean="0"/>
              <a:t>Системи спостереження, контролю та керування</a:t>
            </a:r>
            <a:r>
              <a:rPr lang="uk-UA" dirty="0" smtClean="0"/>
              <a:t> (сигнал про втручання оператора)</a:t>
            </a:r>
            <a:endParaRPr lang="uk-UA" b="1" dirty="0" smtClean="0"/>
          </a:p>
          <a:p>
            <a:endParaRPr lang="uk-UA" b="1" dirty="0" smtClean="0"/>
          </a:p>
          <a:p>
            <a:r>
              <a:rPr lang="uk-UA" b="1" dirty="0" smtClean="0"/>
              <a:t>Навчальні системи</a:t>
            </a:r>
            <a:r>
              <a:rPr lang="en-US" dirty="0" smtClean="0"/>
              <a:t> </a:t>
            </a:r>
            <a:endParaRPr lang="uk-U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797</Words>
  <Application>Microsoft Office PowerPoint</Application>
  <PresentationFormat>Экран (4:3)</PresentationFormat>
  <Paragraphs>96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БЗ та ЕС</vt:lpstr>
      <vt:lpstr>Ознаки знань та їх класифікація</vt:lpstr>
      <vt:lpstr>Семантичні мережі</vt:lpstr>
      <vt:lpstr>Фрейми та логічні моделі знань</vt:lpstr>
      <vt:lpstr>Системи продукцій</vt:lpstr>
      <vt:lpstr>Експертні системи (ЕС)</vt:lpstr>
      <vt:lpstr>ЕС 2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БЗ та ЕС</dc:title>
  <dc:creator>kpp</dc:creator>
  <cp:lastModifiedBy>kpp</cp:lastModifiedBy>
  <cp:revision>20</cp:revision>
  <dcterms:created xsi:type="dcterms:W3CDTF">2020-04-11T23:50:55Z</dcterms:created>
  <dcterms:modified xsi:type="dcterms:W3CDTF">2020-04-17T08:44:19Z</dcterms:modified>
</cp:coreProperties>
</file>