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A6AE1-04EE-403E-8D5C-E89ECABF2A0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7471D-5810-4259-B7AC-527F5A3CA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перезавантаженні системи транзакції типу Т3 і Т5 повинні бути відмінені, а транзакції типу Т2 і Т4 – виконані повторно. Транзакції типу Т1 взагалі не попадають в процес перезавантаження, оскільки були зафіксовані до прийняття контрольної точки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Зауважимо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неуспішні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транзакції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які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завершилися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взагалі не попадають в процес перезавантаження.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7471D-5810-4259-B7AC-527F5A3CA9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AB74-34E7-4FE6-AD2D-D8B469CC0D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35A-3BA0-48D8-9C55-24583518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3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AB74-34E7-4FE6-AD2D-D8B469CC0D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35A-3BA0-48D8-9C55-24583518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7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AB74-34E7-4FE6-AD2D-D8B469CC0D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35A-3BA0-48D8-9C55-24583518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0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AB74-34E7-4FE6-AD2D-D8B469CC0D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35A-3BA0-48D8-9C55-24583518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9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AB74-34E7-4FE6-AD2D-D8B469CC0D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35A-3BA0-48D8-9C55-24583518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AB74-34E7-4FE6-AD2D-D8B469CC0D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35A-3BA0-48D8-9C55-24583518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AB74-34E7-4FE6-AD2D-D8B469CC0D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35A-3BA0-48D8-9C55-24583518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AB74-34E7-4FE6-AD2D-D8B469CC0D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35A-3BA0-48D8-9C55-24583518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7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AB74-34E7-4FE6-AD2D-D8B469CC0D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35A-3BA0-48D8-9C55-24583518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7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AB74-34E7-4FE6-AD2D-D8B469CC0D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35A-3BA0-48D8-9C55-24583518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AB74-34E7-4FE6-AD2D-D8B469CC0D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35A-3BA0-48D8-9C55-24583518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AB74-34E7-4FE6-AD2D-D8B469CC0D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F35A-3BA0-48D8-9C55-24583518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Відновлення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/>
              <a:t>Транзакція - </a:t>
            </a:r>
            <a:r>
              <a:rPr lang="uk-UA" dirty="0"/>
              <a:t> це логічна одиниця роботи, що передбачає узгодженість окремих операцій СУБД, це перехід з одного узгодженого стану б\д в інший узгоджений стан, причому в проміжних точках стани можуть бути неузгоджені</a:t>
            </a:r>
            <a:r>
              <a:rPr lang="uk-UA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286000"/>
            <a:ext cx="6324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BEGIN  TRANSACTION 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INSERT( {КП: ‘П5’, КД: ‘Д1’, </a:t>
            </a:r>
            <a:r>
              <a:rPr lang="uk-UA" dirty="0" smtClean="0"/>
              <a:t>КО:</a:t>
            </a:r>
            <a:r>
              <a:rPr lang="en-US" dirty="0"/>
              <a:t> </a:t>
            </a:r>
            <a:r>
              <a:rPr lang="en-US" dirty="0" smtClean="0"/>
              <a:t>‘</a:t>
            </a:r>
            <a:r>
              <a:rPr lang="uk-UA" dirty="0" smtClean="0"/>
              <a:t>О</a:t>
            </a:r>
            <a:r>
              <a:rPr lang="en-US" dirty="0" smtClean="0"/>
              <a:t>1</a:t>
            </a:r>
            <a:r>
              <a:rPr lang="en-US" dirty="0"/>
              <a:t>’, </a:t>
            </a:r>
            <a:r>
              <a:rPr lang="en-US" dirty="0" err="1"/>
              <a:t>К_сть</a:t>
            </a:r>
            <a:r>
              <a:rPr lang="en-US" dirty="0"/>
              <a:t>: 1000 } ) INTO  </a:t>
            </a:r>
            <a:r>
              <a:rPr lang="uk-UA" dirty="0"/>
              <a:t>ОПД ;</a:t>
            </a:r>
            <a:endParaRPr lang="en-US" dirty="0"/>
          </a:p>
          <a:p>
            <a:r>
              <a:rPr lang="uk-UA" dirty="0"/>
              <a:t>IF  </a:t>
            </a:r>
            <a:r>
              <a:rPr lang="uk-UA" dirty="0" err="1"/>
              <a:t>error</a:t>
            </a:r>
            <a:r>
              <a:rPr lang="uk-UA" dirty="0"/>
              <a:t>  THEN  GO TO  UNDO ;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r>
              <a:rPr lang="uk-UA" dirty="0"/>
              <a:t>UPDATE  Д  WHERE  КД = ‘Д1’   </a:t>
            </a:r>
            <a:r>
              <a:rPr lang="uk-UA" dirty="0" err="1"/>
              <a:t>ЗагК_сть</a:t>
            </a:r>
            <a:r>
              <a:rPr lang="uk-UA" dirty="0"/>
              <a:t> := </a:t>
            </a:r>
            <a:r>
              <a:rPr lang="uk-UA" dirty="0" err="1"/>
              <a:t>ЗагК_сть</a:t>
            </a:r>
            <a:r>
              <a:rPr lang="uk-UA" dirty="0"/>
              <a:t> + 1000 ;</a:t>
            </a:r>
            <a:endParaRPr lang="en-US" dirty="0"/>
          </a:p>
          <a:p>
            <a:r>
              <a:rPr lang="uk-UA" dirty="0"/>
              <a:t>IF  </a:t>
            </a:r>
            <a:r>
              <a:rPr lang="uk-UA" dirty="0" err="1"/>
              <a:t>error</a:t>
            </a:r>
            <a:r>
              <a:rPr lang="uk-UA" dirty="0"/>
              <a:t>  THEN  GO TO  UNDO ;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r>
              <a:rPr lang="uk-UA" dirty="0"/>
              <a:t>COMMIT TRANSACTION ;</a:t>
            </a:r>
            <a:endParaRPr lang="en-US" dirty="0"/>
          </a:p>
          <a:p>
            <a:r>
              <a:rPr lang="en-US" dirty="0"/>
              <a:t>GO TO FINISH ;</a:t>
            </a:r>
          </a:p>
          <a:p>
            <a:r>
              <a:rPr lang="uk-UA" dirty="0"/>
              <a:t> </a:t>
            </a:r>
            <a:endParaRPr lang="en-US" dirty="0"/>
          </a:p>
          <a:p>
            <a:r>
              <a:rPr lang="uk-UA" dirty="0"/>
              <a:t>UNDO :</a:t>
            </a:r>
            <a:endParaRPr lang="en-US" dirty="0"/>
          </a:p>
          <a:p>
            <a:r>
              <a:rPr lang="uk-UA" dirty="0"/>
              <a:t>ROLLBACK  TRANSACTION </a:t>
            </a:r>
            <a:r>
              <a:rPr lang="uk-UA" dirty="0" smtClean="0"/>
              <a:t>;</a:t>
            </a:r>
            <a:endParaRPr lang="en-US" dirty="0"/>
          </a:p>
          <a:p>
            <a:r>
              <a:rPr lang="uk-UA" dirty="0"/>
              <a:t>FINISH :</a:t>
            </a:r>
            <a:endParaRPr lang="en-US" dirty="0"/>
          </a:p>
          <a:p>
            <a:r>
              <a:rPr lang="uk-UA" dirty="0"/>
              <a:t>RETURN  </a:t>
            </a:r>
            <a:r>
              <a:rPr lang="uk-UA" dirty="0" smtClean="0"/>
              <a:t>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2286000"/>
            <a:ext cx="22098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/>
              <a:t>Система підтримує  </a:t>
            </a:r>
            <a:r>
              <a:rPr lang="uk-UA" sz="1600" b="1" dirty="0"/>
              <a:t>файл реєстрації чи журнал,</a:t>
            </a:r>
            <a:r>
              <a:rPr lang="uk-UA" sz="1600" dirty="0"/>
              <a:t> де записуються всі деталі операцій оновлення, зокрема нове та старе значення модифікованого об</a:t>
            </a:r>
            <a:r>
              <a:rPr lang="ru-RU" sz="1600" dirty="0"/>
              <a:t>’</a:t>
            </a:r>
            <a:r>
              <a:rPr lang="uk-UA" sz="1600" dirty="0" err="1"/>
              <a:t>єкта</a:t>
            </a:r>
            <a:r>
              <a:rPr lang="uk-UA" sz="1600" dirty="0"/>
              <a:t>. При необхідності відміни якогось оновлення система може використати цей файл реєстрації для повернення об</a:t>
            </a:r>
            <a:r>
              <a:rPr lang="ru-RU" sz="1600" dirty="0"/>
              <a:t>’</a:t>
            </a:r>
            <a:r>
              <a:rPr lang="uk-UA" sz="1600" dirty="0" err="1"/>
              <a:t>єкта</a:t>
            </a:r>
            <a:r>
              <a:rPr lang="uk-UA" sz="1600" dirty="0"/>
              <a:t> у початковий стан.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8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Транзакції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Транзакція починається з успішного виконання оператора </a:t>
            </a:r>
            <a:r>
              <a:rPr lang="en-US" dirty="0"/>
              <a:t>BEGIN</a:t>
            </a:r>
            <a:r>
              <a:rPr lang="uk-UA" dirty="0"/>
              <a:t> (</a:t>
            </a:r>
            <a:r>
              <a:rPr lang="en-US" dirty="0"/>
              <a:t>TRANSACTION</a:t>
            </a:r>
            <a:r>
              <a:rPr lang="uk-UA" dirty="0"/>
              <a:t>) і закінчується виконанням оператора </a:t>
            </a:r>
            <a:r>
              <a:rPr lang="en-US" dirty="0"/>
              <a:t>COMMIT</a:t>
            </a:r>
            <a:r>
              <a:rPr lang="uk-UA" dirty="0"/>
              <a:t>, або оператора ROLLBACK. Оператор </a:t>
            </a:r>
            <a:r>
              <a:rPr lang="en-US" dirty="0"/>
              <a:t>COMMIT</a:t>
            </a:r>
            <a:r>
              <a:rPr lang="uk-UA" dirty="0"/>
              <a:t> встановлює так звану </a:t>
            </a:r>
            <a:r>
              <a:rPr lang="uk-UA" b="1" dirty="0"/>
              <a:t>точку фіксації </a:t>
            </a:r>
            <a:r>
              <a:rPr lang="uk-UA" dirty="0"/>
              <a:t>(інша назва  </a:t>
            </a:r>
            <a:r>
              <a:rPr lang="uk-UA" b="1" dirty="0"/>
              <a:t>точку синхронізації - </a:t>
            </a:r>
            <a:r>
              <a:rPr lang="en-US" dirty="0" err="1"/>
              <a:t>syncpoint</a:t>
            </a:r>
            <a:r>
              <a:rPr lang="uk-UA" dirty="0"/>
              <a:t>). Точка фіксації означає кінець логічної одиниці роботи; тут база даних знаходиться в узгодженому стані. Виконання оператора ROLLBACK повертає базу даних до стану, в якому вона була в попередній точці фіксації.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312" y="3061549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Встановлення</a:t>
            </a:r>
            <a:r>
              <a:rPr lang="en-US" dirty="0"/>
              <a:t> </a:t>
            </a:r>
            <a:r>
              <a:rPr lang="en-US" dirty="0" err="1"/>
              <a:t>точки</a:t>
            </a:r>
            <a:r>
              <a:rPr lang="en-US" dirty="0"/>
              <a:t> </a:t>
            </a:r>
            <a:r>
              <a:rPr lang="en-US" dirty="0" err="1"/>
              <a:t>фіксації</a:t>
            </a:r>
            <a:r>
              <a:rPr lang="en-US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dirty="0"/>
              <a:t>Всі оновлення, які виконані програмою з моменту встановлення попередньої точки фіксації, виконані, тобто стали </a:t>
            </a:r>
            <a:r>
              <a:rPr lang="uk-UA" b="1" dirty="0"/>
              <a:t>постійними</a:t>
            </a:r>
            <a:r>
              <a:rPr lang="uk-UA" dirty="0"/>
              <a:t>. Під час виконання всі такі оновлення можуть розцінюватися тільки як </a:t>
            </a:r>
            <a:r>
              <a:rPr lang="uk-UA" i="1" dirty="0"/>
              <a:t>пробні</a:t>
            </a:r>
            <a:r>
              <a:rPr lang="uk-UA" dirty="0"/>
              <a:t> (бо вони можуть бути “прокручені” в зворотному напрямку). Зафіксоване ж оновлення так і залишається зафіксованим – це і визначає  його назву.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Все позиціонування бази даних втрачено, а всі блокування кортежів реалізовані.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164" y="5005208"/>
            <a:ext cx="883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В системі може трапитися збій після успішного виконання </a:t>
            </a:r>
            <a:r>
              <a:rPr lang="en-US" sz="1400" dirty="0"/>
              <a:t>COMMIT</a:t>
            </a:r>
            <a:r>
              <a:rPr lang="uk-UA" sz="1400" dirty="0"/>
              <a:t>, але перед тим як оновлення будуть </a:t>
            </a:r>
            <a:r>
              <a:rPr lang="uk-UA" sz="1400" i="1" dirty="0"/>
              <a:t>фізично</a:t>
            </a:r>
            <a:r>
              <a:rPr lang="uk-UA" sz="1400" dirty="0"/>
              <a:t> записані в базу даних (вони могли залишитись в буфері оперативної </a:t>
            </a:r>
            <a:r>
              <a:rPr lang="uk-UA" sz="1400" dirty="0" err="1"/>
              <a:t>пам</a:t>
            </a:r>
            <a:r>
              <a:rPr lang="ru-RU" sz="1400" dirty="0"/>
              <a:t>’</a:t>
            </a:r>
            <a:r>
              <a:rPr lang="uk-UA" sz="1400" dirty="0"/>
              <a:t>яті і, таким чином, стати втраченими). Навіть якщо таке трапилося, процедура перезавантаження системи повинна внести ці оновлення в базу даних, досліджуючи відповідні записи у файлі реєстрації. З цього випливає, що файл реєстрації повинен бути фізично записаний </a:t>
            </a:r>
            <a:r>
              <a:rPr lang="uk-UA" sz="1400" i="1" dirty="0"/>
              <a:t>перед</a:t>
            </a:r>
            <a:r>
              <a:rPr lang="uk-UA" sz="1400" dirty="0"/>
              <a:t> завершенням операції </a:t>
            </a:r>
            <a:r>
              <a:rPr lang="en-US" sz="1400" dirty="0"/>
              <a:t>COMMIT</a:t>
            </a:r>
            <a:r>
              <a:rPr lang="ru-RU" sz="1400" dirty="0"/>
              <a:t>. </a:t>
            </a:r>
            <a:r>
              <a:rPr lang="ru-RU" sz="1400" dirty="0" err="1"/>
              <a:t>Це</a:t>
            </a:r>
            <a:r>
              <a:rPr lang="ru-RU" sz="1400" dirty="0"/>
              <a:t> </a:t>
            </a:r>
            <a:r>
              <a:rPr lang="ru-RU" sz="1400" dirty="0" err="1"/>
              <a:t>важливе</a:t>
            </a:r>
            <a:r>
              <a:rPr lang="ru-RU" sz="1400" dirty="0"/>
              <a:t> правило </a:t>
            </a:r>
            <a:r>
              <a:rPr lang="ru-RU" sz="1400" dirty="0" err="1"/>
              <a:t>ведення</a:t>
            </a:r>
            <a:r>
              <a:rPr lang="ru-RU" sz="1400" dirty="0"/>
              <a:t> </a:t>
            </a:r>
            <a:r>
              <a:rPr lang="uk-UA" sz="1400" dirty="0"/>
              <a:t>файла реєстрації відоме як </a:t>
            </a:r>
            <a:r>
              <a:rPr lang="uk-UA" sz="1400" b="1" dirty="0"/>
              <a:t>протокол попереднього запису в журнал</a:t>
            </a:r>
            <a:r>
              <a:rPr lang="uk-UA" sz="1400" dirty="0"/>
              <a:t> (тобто спочатку відмітка в журналі, а потім виконання). Отже процедура перезавантаження зможе відновити будь-які успішно завершені транзакції, тому транзакція дійсно є одиницею відновлення.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946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Властивості транзакції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/>
              <a:t>Властивості АУІД</a:t>
            </a:r>
            <a:r>
              <a:rPr lang="uk-UA" dirty="0" smtClean="0"/>
              <a:t>. </a:t>
            </a:r>
            <a:r>
              <a:rPr lang="en-US" dirty="0" smtClean="0"/>
              <a:t>(ACID)</a:t>
            </a:r>
            <a:endParaRPr lang="en-US" dirty="0"/>
          </a:p>
          <a:p>
            <a:r>
              <a:rPr lang="uk-UA" dirty="0"/>
              <a:t>Транзакції мають 4 властивості: </a:t>
            </a:r>
            <a:r>
              <a:rPr lang="uk-UA" dirty="0" err="1"/>
              <a:t>атомарність</a:t>
            </a:r>
            <a:r>
              <a:rPr lang="uk-UA" dirty="0"/>
              <a:t>, узгодженість, ізоляція, довговічність – АУІД.</a:t>
            </a:r>
            <a:endParaRPr lang="en-US" dirty="0"/>
          </a:p>
          <a:p>
            <a:pPr lvl="0"/>
            <a:r>
              <a:rPr lang="uk-UA" i="1" dirty="0" err="1"/>
              <a:t>Атомарність</a:t>
            </a:r>
            <a:r>
              <a:rPr lang="uk-UA" dirty="0"/>
              <a:t>. Транзакції атомарні (все або нічого</a:t>
            </a:r>
            <a:r>
              <a:rPr lang="uk-UA" dirty="0" smtClean="0"/>
              <a:t>) (</a:t>
            </a:r>
            <a:r>
              <a:rPr lang="en-US" dirty="0" smtClean="0"/>
              <a:t>Atomicity</a:t>
            </a:r>
            <a:r>
              <a:rPr lang="uk-UA" dirty="0" smtClean="0"/>
              <a:t>). </a:t>
            </a:r>
            <a:endParaRPr lang="en-US" dirty="0"/>
          </a:p>
          <a:p>
            <a:pPr lvl="0"/>
            <a:r>
              <a:rPr lang="uk-UA" i="1" dirty="0"/>
              <a:t>Узгодженість</a:t>
            </a:r>
            <a:r>
              <a:rPr lang="uk-UA" dirty="0"/>
              <a:t>. </a:t>
            </a:r>
            <a:r>
              <a:rPr lang="en-US" dirty="0" smtClean="0"/>
              <a:t>(Concurrency) </a:t>
            </a:r>
            <a:r>
              <a:rPr lang="uk-UA" dirty="0" smtClean="0"/>
              <a:t>Транзакції </a:t>
            </a:r>
            <a:r>
              <a:rPr lang="uk-UA" dirty="0"/>
              <a:t>захищають базу даних узгоджено, тобто переводять </a:t>
            </a:r>
            <a:r>
              <a:rPr lang="uk-UA" dirty="0" smtClean="0"/>
              <a:t>б</a:t>
            </a:r>
            <a:r>
              <a:rPr lang="en-US" dirty="0" smtClean="0"/>
              <a:t>/</a:t>
            </a:r>
            <a:r>
              <a:rPr lang="uk-UA" dirty="0" smtClean="0"/>
              <a:t>д </a:t>
            </a:r>
            <a:r>
              <a:rPr lang="uk-UA" dirty="0"/>
              <a:t>з одного узгодженого стану в інший без обов’язкової підтримки узгодженості у всіх проміжних точках.</a:t>
            </a:r>
            <a:endParaRPr lang="en-US" dirty="0"/>
          </a:p>
          <a:p>
            <a:pPr lvl="0"/>
            <a:r>
              <a:rPr lang="uk-UA" i="1" dirty="0"/>
              <a:t>Ізоляція</a:t>
            </a:r>
            <a:r>
              <a:rPr lang="uk-UA" dirty="0"/>
              <a:t>. </a:t>
            </a:r>
            <a:r>
              <a:rPr lang="en-US" dirty="0" smtClean="0"/>
              <a:t>(Isolation) </a:t>
            </a:r>
            <a:r>
              <a:rPr lang="uk-UA" dirty="0" smtClean="0"/>
              <a:t>Транзакції </a:t>
            </a:r>
            <a:r>
              <a:rPr lang="uk-UA" dirty="0"/>
              <a:t>відокремлені одна від іншої. Якщо буде стартовано кілька конкуруючих транзакцій, то будь-яке оновлення виконане однією транзакцією буде приховане від інших, принаймні до завершення даної транзакції.</a:t>
            </a:r>
            <a:endParaRPr lang="en-US" dirty="0"/>
          </a:p>
          <a:p>
            <a:r>
              <a:rPr lang="uk-UA" i="1" dirty="0"/>
              <a:t>Довговічність</a:t>
            </a:r>
            <a:r>
              <a:rPr lang="uk-UA" dirty="0"/>
              <a:t>. </a:t>
            </a:r>
            <a:r>
              <a:rPr lang="en-US" dirty="0" smtClean="0"/>
              <a:t>(Durability) </a:t>
            </a:r>
            <a:r>
              <a:rPr lang="uk-UA" dirty="0" smtClean="0"/>
              <a:t>Якщо </a:t>
            </a:r>
            <a:r>
              <a:rPr lang="uk-UA" dirty="0"/>
              <a:t>транзакція виконана,  то її оновлення зберігаються, навіть якщо у наступний момент буде мати місце збій системи.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724400"/>
            <a:ext cx="891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Є 2 </a:t>
            </a:r>
            <a:r>
              <a:rPr lang="ru-RU" sz="1600" dirty="0" err="1"/>
              <a:t>види</a:t>
            </a:r>
            <a:r>
              <a:rPr lang="ru-RU" sz="1600" dirty="0"/>
              <a:t> </a:t>
            </a:r>
            <a:r>
              <a:rPr lang="ru-RU" sz="1600" dirty="0" err="1"/>
              <a:t>глобальних</a:t>
            </a:r>
            <a:r>
              <a:rPr lang="ru-RU" sz="1600" dirty="0"/>
              <a:t> </a:t>
            </a:r>
            <a:r>
              <a:rPr lang="ru-RU" sz="1600" dirty="0" err="1"/>
              <a:t>порушень</a:t>
            </a:r>
            <a:r>
              <a:rPr lang="ru-RU" sz="1600" dirty="0"/>
              <a:t>.</a:t>
            </a:r>
            <a:endParaRPr lang="en-US" sz="1600" dirty="0"/>
          </a:p>
          <a:p>
            <a:pPr lvl="0"/>
            <a:r>
              <a:rPr lang="ru-RU" sz="1600" b="1" dirty="0" err="1"/>
              <a:t>Відмова</a:t>
            </a:r>
            <a:r>
              <a:rPr lang="ru-RU" sz="1600" b="1" dirty="0"/>
              <a:t> </a:t>
            </a:r>
            <a:r>
              <a:rPr lang="ru-RU" sz="1600" b="1" dirty="0" err="1"/>
              <a:t>системи</a:t>
            </a:r>
            <a:r>
              <a:rPr lang="ru-RU" sz="1600" b="1" dirty="0"/>
              <a:t> </a:t>
            </a:r>
            <a:r>
              <a:rPr lang="ru-RU" sz="1600" dirty="0"/>
              <a:t>(</a:t>
            </a:r>
            <a:r>
              <a:rPr lang="ru-RU" sz="1600" dirty="0" err="1"/>
              <a:t>наприклад</a:t>
            </a:r>
            <a:r>
              <a:rPr lang="ru-RU" sz="1600" dirty="0"/>
              <a:t>, </a:t>
            </a:r>
            <a:r>
              <a:rPr lang="ru-RU" sz="1600" dirty="0" err="1"/>
              <a:t>збій</a:t>
            </a:r>
            <a:r>
              <a:rPr lang="ru-RU" sz="1600" dirty="0"/>
              <a:t> </a:t>
            </a:r>
            <a:r>
              <a:rPr lang="ru-RU" sz="1600" dirty="0" err="1"/>
              <a:t>живлення</a:t>
            </a:r>
            <a:r>
              <a:rPr lang="ru-RU" sz="1600" dirty="0"/>
              <a:t>) </a:t>
            </a:r>
            <a:r>
              <a:rPr lang="ru-RU" sz="1600" dirty="0" err="1"/>
              <a:t>вражає</a:t>
            </a:r>
            <a:r>
              <a:rPr lang="ru-RU" sz="1600" dirty="0"/>
              <a:t> </a:t>
            </a:r>
            <a:r>
              <a:rPr lang="ru-RU" sz="1600" dirty="0" err="1"/>
              <a:t>всі</a:t>
            </a:r>
            <a:r>
              <a:rPr lang="ru-RU" sz="1600" dirty="0"/>
              <a:t> </a:t>
            </a:r>
            <a:r>
              <a:rPr lang="ru-RU" sz="1600" dirty="0" err="1"/>
              <a:t>транзакції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виконуються</a:t>
            </a:r>
            <a:r>
              <a:rPr lang="ru-RU" sz="1600" dirty="0"/>
              <a:t>, але </a:t>
            </a:r>
            <a:r>
              <a:rPr lang="ru-RU" sz="1600" dirty="0" err="1"/>
              <a:t>фізично</a:t>
            </a:r>
            <a:r>
              <a:rPr lang="ru-RU" sz="1600" dirty="0"/>
              <a:t> не </a:t>
            </a:r>
            <a:r>
              <a:rPr lang="ru-RU" sz="1600" dirty="0" err="1"/>
              <a:t>зачіпає</a:t>
            </a:r>
            <a:r>
              <a:rPr lang="ru-RU" sz="1600" dirty="0"/>
              <a:t> базу </a:t>
            </a:r>
            <a:r>
              <a:rPr lang="ru-RU" sz="1600" dirty="0" err="1"/>
              <a:t>даних</a:t>
            </a:r>
            <a:r>
              <a:rPr lang="ru-RU" sz="1600" dirty="0"/>
              <a:t>. </a:t>
            </a:r>
            <a:r>
              <a:rPr lang="ru-RU" sz="1600" dirty="0" err="1"/>
              <a:t>Такі</a:t>
            </a:r>
            <a:r>
              <a:rPr lang="ru-RU" sz="1600" dirty="0"/>
              <a:t> </a:t>
            </a:r>
            <a:r>
              <a:rPr lang="ru-RU" sz="1600" dirty="0" err="1"/>
              <a:t>порушення</a:t>
            </a:r>
            <a:r>
              <a:rPr lang="ru-RU" sz="1600" dirty="0"/>
              <a:t> </a:t>
            </a:r>
            <a:r>
              <a:rPr lang="ru-RU" sz="1600" dirty="0" err="1"/>
              <a:t>називають</a:t>
            </a:r>
            <a:r>
              <a:rPr lang="ru-RU" sz="1600" dirty="0"/>
              <a:t> </a:t>
            </a:r>
            <a:r>
              <a:rPr lang="ru-RU" sz="1600" i="1" dirty="0" err="1"/>
              <a:t>аварійною</a:t>
            </a:r>
            <a:r>
              <a:rPr lang="ru-RU" sz="1600" i="1" dirty="0"/>
              <a:t> </a:t>
            </a:r>
            <a:r>
              <a:rPr lang="ru-RU" sz="1600" i="1" dirty="0" err="1"/>
              <a:t>відмовою</a:t>
            </a:r>
            <a:r>
              <a:rPr lang="ru-RU" sz="1600" i="1" dirty="0"/>
              <a:t> </a:t>
            </a:r>
            <a:r>
              <a:rPr lang="ru-RU" sz="1600" i="1" dirty="0" err="1"/>
              <a:t>програмного</a:t>
            </a:r>
            <a:r>
              <a:rPr lang="ru-RU" sz="1600" i="1" dirty="0"/>
              <a:t> </a:t>
            </a:r>
            <a:r>
              <a:rPr lang="ru-RU" sz="1600" i="1" dirty="0" err="1"/>
              <a:t>забезпечення</a:t>
            </a:r>
            <a:r>
              <a:rPr lang="ru-RU" sz="1600" dirty="0"/>
              <a:t>.</a:t>
            </a:r>
            <a:endParaRPr lang="en-US" sz="1600" dirty="0"/>
          </a:p>
          <a:p>
            <a:pPr lvl="0"/>
            <a:r>
              <a:rPr lang="ru-RU" sz="1600" dirty="0"/>
              <a:t> </a:t>
            </a:r>
            <a:r>
              <a:rPr lang="ru-RU" sz="1600" b="1" dirty="0" err="1"/>
              <a:t>Відмова</a:t>
            </a:r>
            <a:r>
              <a:rPr lang="ru-RU" sz="1600" b="1" dirty="0"/>
              <a:t> </a:t>
            </a:r>
            <a:r>
              <a:rPr lang="ru-RU" sz="1600" b="1" dirty="0" err="1"/>
              <a:t>носіїв</a:t>
            </a:r>
            <a:r>
              <a:rPr lang="ru-RU" sz="1600" b="1" dirty="0"/>
              <a:t>  </a:t>
            </a:r>
            <a:r>
              <a:rPr lang="ru-RU" sz="1600" dirty="0"/>
              <a:t>є </a:t>
            </a:r>
            <a:r>
              <a:rPr lang="ru-RU" sz="1600" dirty="0" err="1"/>
              <a:t>загрозою</a:t>
            </a:r>
            <a:r>
              <a:rPr lang="ru-RU" sz="1600" dirty="0"/>
              <a:t> </a:t>
            </a:r>
            <a:r>
              <a:rPr lang="ru-RU" sz="1600" dirty="0" err="1"/>
              <a:t>принаймні</a:t>
            </a:r>
            <a:r>
              <a:rPr lang="ru-RU" sz="1600" dirty="0"/>
              <a:t> для </a:t>
            </a:r>
            <a:r>
              <a:rPr lang="ru-RU" sz="1600" dirty="0" err="1"/>
              <a:t>частини</a:t>
            </a:r>
            <a:r>
              <a:rPr lang="ru-RU" sz="1600" dirty="0"/>
              <a:t> </a:t>
            </a:r>
            <a:r>
              <a:rPr lang="ru-RU" sz="1600" dirty="0" err="1"/>
              <a:t>бази</a:t>
            </a:r>
            <a:r>
              <a:rPr lang="ru-RU" sz="1600" dirty="0"/>
              <a:t> </a:t>
            </a:r>
            <a:r>
              <a:rPr lang="ru-RU" sz="1600" dirty="0" err="1"/>
              <a:t>даних</a:t>
            </a:r>
            <a:r>
              <a:rPr lang="ru-RU" sz="1600" dirty="0"/>
              <a:t> і </a:t>
            </a:r>
            <a:r>
              <a:rPr lang="ru-RU" sz="1600" dirty="0" err="1"/>
              <a:t>вражає</a:t>
            </a:r>
            <a:r>
              <a:rPr lang="ru-RU" sz="1600" dirty="0"/>
              <a:t> </a:t>
            </a:r>
            <a:r>
              <a:rPr lang="ru-RU" sz="1600" dirty="0" err="1"/>
              <a:t>ті</a:t>
            </a:r>
            <a:r>
              <a:rPr lang="ru-RU" sz="1600" dirty="0"/>
              <a:t> </a:t>
            </a:r>
            <a:r>
              <a:rPr lang="ru-RU" sz="1600" dirty="0" err="1"/>
              <a:t>транзакції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використовують</a:t>
            </a:r>
            <a:r>
              <a:rPr lang="ru-RU" sz="1600" dirty="0"/>
              <a:t> </a:t>
            </a:r>
            <a:r>
              <a:rPr lang="ru-RU" sz="1600" dirty="0" err="1"/>
              <a:t>цю</a:t>
            </a:r>
            <a:r>
              <a:rPr lang="ru-RU" sz="1600" dirty="0"/>
              <a:t> </a:t>
            </a:r>
            <a:r>
              <a:rPr lang="ru-RU" sz="1600" dirty="0" err="1"/>
              <a:t>частину</a:t>
            </a:r>
            <a:r>
              <a:rPr lang="ru-RU" sz="1600" dirty="0"/>
              <a:t> </a:t>
            </a:r>
            <a:r>
              <a:rPr lang="ru-RU" sz="1600" dirty="0" err="1"/>
              <a:t>бази</a:t>
            </a:r>
            <a:r>
              <a:rPr lang="ru-RU" sz="1600" dirty="0"/>
              <a:t> </a:t>
            </a:r>
            <a:r>
              <a:rPr lang="ru-RU" sz="1600" dirty="0" err="1"/>
              <a:t>даних</a:t>
            </a:r>
            <a:r>
              <a:rPr lang="ru-RU" sz="1600" dirty="0"/>
              <a:t>. </a:t>
            </a:r>
            <a:r>
              <a:rPr lang="ru-RU" sz="1600" dirty="0" err="1"/>
              <a:t>Такі</a:t>
            </a:r>
            <a:r>
              <a:rPr lang="ru-RU" sz="1600" dirty="0"/>
              <a:t> </a:t>
            </a:r>
            <a:r>
              <a:rPr lang="ru-RU" sz="1600" dirty="0" err="1"/>
              <a:t>порушення</a:t>
            </a:r>
            <a:r>
              <a:rPr lang="ru-RU" sz="1600" dirty="0"/>
              <a:t> </a:t>
            </a:r>
            <a:r>
              <a:rPr lang="ru-RU" sz="1600" dirty="0" err="1"/>
              <a:t>називають</a:t>
            </a:r>
            <a:r>
              <a:rPr lang="ru-RU" sz="1600" dirty="0"/>
              <a:t> </a:t>
            </a:r>
            <a:r>
              <a:rPr lang="ru-RU" sz="1600" i="1" dirty="0" err="1"/>
              <a:t>аварійною</a:t>
            </a:r>
            <a:r>
              <a:rPr lang="ru-RU" sz="1600" i="1" dirty="0"/>
              <a:t> </a:t>
            </a:r>
            <a:r>
              <a:rPr lang="ru-RU" sz="1600" i="1" dirty="0" err="1"/>
              <a:t>відмовою</a:t>
            </a:r>
            <a:r>
              <a:rPr lang="ru-RU" sz="1600" i="1" dirty="0"/>
              <a:t> </a:t>
            </a:r>
            <a:r>
              <a:rPr lang="ru-RU" sz="1600" i="1" dirty="0" err="1"/>
              <a:t>апаратури</a:t>
            </a:r>
            <a:r>
              <a:rPr lang="ru-RU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861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Контрольна точка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1440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/>
              <a:t>У певному часовому інтервалі (коли в журналі накопичується певна кількість записів) система автоматично </a:t>
            </a:r>
            <a:r>
              <a:rPr lang="uk-UA" sz="1600" b="1" dirty="0"/>
              <a:t>приймає контрольну точку</a:t>
            </a:r>
            <a:r>
              <a:rPr lang="uk-UA" sz="1600" dirty="0"/>
              <a:t>. Прийняття контр. точки включає фізичний запис вмісту робочих буферів </a:t>
            </a:r>
            <a:r>
              <a:rPr lang="uk-UA" sz="1600" dirty="0" smtClean="0"/>
              <a:t>б/д </a:t>
            </a:r>
            <a:r>
              <a:rPr lang="uk-UA" sz="1600" dirty="0"/>
              <a:t>безпосередньо в </a:t>
            </a:r>
            <a:r>
              <a:rPr lang="uk-UA" sz="1600" dirty="0" smtClean="0"/>
              <a:t>б/д </a:t>
            </a:r>
            <a:r>
              <a:rPr lang="uk-UA" sz="1600" dirty="0"/>
              <a:t>і спеціальний фізичний запис контр. точки, де є список всіх транзакцій, що виконуються на поточний момент.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991618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T2</a:t>
            </a:r>
          </a:p>
          <a:p>
            <a:r>
              <a:rPr lang="en-US" dirty="0"/>
              <a:t>T3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T4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T5</a:t>
            </a:r>
          </a:p>
          <a:p>
            <a:r>
              <a:rPr lang="uk-UA" dirty="0" smtClean="0"/>
              <a:t>                                                            </a:t>
            </a:r>
            <a:r>
              <a:rPr lang="en-US" dirty="0" err="1" smtClean="0"/>
              <a:t>tc</a:t>
            </a:r>
            <a:r>
              <a:rPr lang="en-US" dirty="0" smtClean="0"/>
              <a:t>                                                      </a:t>
            </a:r>
            <a:r>
              <a:rPr lang="en-US" dirty="0" err="1"/>
              <a:t>tf</a:t>
            </a:r>
            <a:endParaRPr lang="en-US" dirty="0"/>
          </a:p>
          <a:p>
            <a:endParaRPr lang="en-US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429000" y="1991618"/>
            <a:ext cx="0" cy="227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6477000" y="2003810"/>
            <a:ext cx="0" cy="227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85800" y="21336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1828800" y="27432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2857500" y="2971800"/>
            <a:ext cx="36195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4267200" y="36576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876800" y="41148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5029200"/>
            <a:ext cx="6172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1400" dirty="0"/>
              <a:t>Відмова системи мала місце в момент часу </a:t>
            </a:r>
            <a:r>
              <a:rPr lang="en-US" sz="1400" dirty="0" err="1"/>
              <a:t>tf</a:t>
            </a:r>
            <a:r>
              <a:rPr lang="ru-RU" sz="1400" dirty="0"/>
              <a:t>.</a:t>
            </a:r>
            <a:endParaRPr lang="en-US" sz="1400" dirty="0"/>
          </a:p>
          <a:p>
            <a:pPr lvl="0"/>
            <a:r>
              <a:rPr lang="uk-UA" sz="1400" dirty="0"/>
              <a:t>Найближча контр. точка була прийнята в момент </a:t>
            </a:r>
            <a:r>
              <a:rPr lang="en-US" sz="1400" dirty="0" err="1"/>
              <a:t>tc</a:t>
            </a:r>
            <a:r>
              <a:rPr lang="ru-RU" sz="1400" dirty="0"/>
              <a:t>.</a:t>
            </a:r>
            <a:endParaRPr lang="en-US" sz="1400" dirty="0"/>
          </a:p>
          <a:p>
            <a:pPr lvl="0"/>
            <a:r>
              <a:rPr lang="uk-UA" sz="1400" dirty="0"/>
              <a:t>Транзакція Т1 успішно завершилась до </a:t>
            </a:r>
            <a:r>
              <a:rPr lang="en-US" sz="1400" dirty="0" err="1"/>
              <a:t>tc</a:t>
            </a:r>
            <a:r>
              <a:rPr lang="ru-RU" sz="1400" dirty="0"/>
              <a:t>.</a:t>
            </a:r>
            <a:endParaRPr lang="en-US" sz="1400" dirty="0"/>
          </a:p>
          <a:p>
            <a:pPr lvl="0"/>
            <a:r>
              <a:rPr lang="uk-UA" sz="1400" dirty="0"/>
              <a:t>Транзакція Т2 почалася до </a:t>
            </a:r>
            <a:r>
              <a:rPr lang="en-US" sz="1400" dirty="0" err="1"/>
              <a:t>tc</a:t>
            </a:r>
            <a:r>
              <a:rPr lang="en-US" sz="1400" dirty="0"/>
              <a:t> </a:t>
            </a:r>
            <a:r>
              <a:rPr lang="uk-UA" sz="1400" dirty="0"/>
              <a:t>і успішно завершена після </a:t>
            </a:r>
            <a:r>
              <a:rPr lang="en-US" sz="1400" dirty="0" err="1"/>
              <a:t>tc</a:t>
            </a:r>
            <a:r>
              <a:rPr lang="ru-RU" sz="1400" dirty="0"/>
              <a:t>, але до </a:t>
            </a:r>
            <a:r>
              <a:rPr lang="en-US" sz="1400" dirty="0" err="1"/>
              <a:t>tf</a:t>
            </a:r>
            <a:r>
              <a:rPr lang="ru-RU" sz="1400" dirty="0"/>
              <a:t>.</a:t>
            </a:r>
            <a:endParaRPr lang="en-US" sz="1400" dirty="0"/>
          </a:p>
          <a:p>
            <a:pPr lvl="0"/>
            <a:r>
              <a:rPr lang="uk-UA" sz="1400" dirty="0"/>
              <a:t>Транзакція Т3 теж почалася до </a:t>
            </a:r>
            <a:r>
              <a:rPr lang="en-US" sz="1400" dirty="0" err="1"/>
              <a:t>tc</a:t>
            </a:r>
            <a:r>
              <a:rPr lang="ru-RU" sz="1400" dirty="0"/>
              <a:t>, але не</a:t>
            </a:r>
            <a:r>
              <a:rPr lang="uk-UA" sz="1400" dirty="0"/>
              <a:t> завершена </a:t>
            </a:r>
            <a:r>
              <a:rPr lang="ru-RU" sz="1400" dirty="0"/>
              <a:t> до </a:t>
            </a:r>
            <a:r>
              <a:rPr lang="en-US" sz="1400" dirty="0" err="1"/>
              <a:t>tf</a:t>
            </a:r>
            <a:r>
              <a:rPr lang="ru-RU" sz="1400" dirty="0"/>
              <a:t>.</a:t>
            </a:r>
            <a:endParaRPr lang="en-US" sz="1400" dirty="0"/>
          </a:p>
          <a:p>
            <a:pPr lvl="0"/>
            <a:r>
              <a:rPr lang="uk-UA" sz="1400" dirty="0"/>
              <a:t>Транзакція Т4 почалася після </a:t>
            </a:r>
            <a:r>
              <a:rPr lang="en-US" sz="1400" dirty="0" err="1"/>
              <a:t>tc</a:t>
            </a:r>
            <a:r>
              <a:rPr lang="en-US" sz="1400" dirty="0"/>
              <a:t> </a:t>
            </a:r>
            <a:r>
              <a:rPr lang="uk-UA" sz="1400" dirty="0"/>
              <a:t>і успішно завершена </a:t>
            </a:r>
            <a:r>
              <a:rPr lang="ru-RU" sz="1400" dirty="0"/>
              <a:t>до </a:t>
            </a:r>
            <a:r>
              <a:rPr lang="en-US" sz="1400" dirty="0" err="1"/>
              <a:t>tf</a:t>
            </a:r>
            <a:r>
              <a:rPr lang="ru-RU" sz="1400" dirty="0"/>
              <a:t>.</a:t>
            </a:r>
            <a:endParaRPr lang="en-US" sz="1400" dirty="0"/>
          </a:p>
          <a:p>
            <a:pPr lvl="0"/>
            <a:r>
              <a:rPr lang="uk-UA" sz="1400" dirty="0"/>
              <a:t>Транзакція Т5 почалася після </a:t>
            </a:r>
            <a:r>
              <a:rPr lang="en-US" sz="1400" dirty="0" err="1"/>
              <a:t>tc</a:t>
            </a:r>
            <a:r>
              <a:rPr lang="ru-RU" sz="1400" dirty="0"/>
              <a:t>, але не</a:t>
            </a:r>
            <a:r>
              <a:rPr lang="uk-UA" sz="1400" dirty="0"/>
              <a:t> завершена </a:t>
            </a:r>
            <a:r>
              <a:rPr lang="ru-RU" sz="1400" dirty="0"/>
              <a:t>до </a:t>
            </a:r>
            <a:r>
              <a:rPr lang="en-US" sz="1400" dirty="0" err="1"/>
              <a:t>tf</a:t>
            </a:r>
            <a:r>
              <a:rPr lang="ru-RU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336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Перезавантаження системи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86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Під час перезавантаження система проходить через процедуру ідентифікації всіх транзакцій типу Т2-Т5 по таких кроках: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uk-UA" sz="1600" dirty="0"/>
              <a:t>Створюється 2 </a:t>
            </a:r>
            <a:r>
              <a:rPr lang="uk-UA" sz="1600" dirty="0" smtClean="0"/>
              <a:t>списки </a:t>
            </a:r>
            <a:r>
              <a:rPr lang="uk-UA" sz="1600" dirty="0"/>
              <a:t>транзакцій з умовною назвою </a:t>
            </a:r>
            <a:r>
              <a:rPr lang="en-US" sz="1600" dirty="0"/>
              <a:t>UNDO </a:t>
            </a:r>
            <a:r>
              <a:rPr lang="uk-UA" sz="1600" dirty="0"/>
              <a:t>(відмінити) і REDO (виконати повторно). До </a:t>
            </a:r>
            <a:r>
              <a:rPr lang="uk-UA" sz="1600" dirty="0" smtClean="0"/>
              <a:t>списку </a:t>
            </a:r>
            <a:r>
              <a:rPr lang="en-US" sz="1600" dirty="0"/>
              <a:t>UNDO</a:t>
            </a:r>
            <a:r>
              <a:rPr lang="ru-RU" sz="1600" dirty="0"/>
              <a:t>  </a:t>
            </a:r>
            <a:r>
              <a:rPr lang="ru-RU" sz="1600" dirty="0" err="1" smtClean="0"/>
              <a:t>заносяться</a:t>
            </a:r>
            <a:r>
              <a:rPr lang="ru-RU" sz="1600" dirty="0" smtClean="0"/>
              <a:t> </a:t>
            </a:r>
            <a:r>
              <a:rPr lang="ru-RU" sz="1600" dirty="0" err="1"/>
              <a:t>всі</a:t>
            </a:r>
            <a:r>
              <a:rPr lang="ru-RU" sz="1600" dirty="0"/>
              <a:t> </a:t>
            </a:r>
            <a:r>
              <a:rPr lang="ru-RU" sz="1600" dirty="0" err="1"/>
              <a:t>транзакції</a:t>
            </a:r>
            <a:r>
              <a:rPr lang="ru-RU" sz="1600" dirty="0"/>
              <a:t> </a:t>
            </a:r>
            <a:r>
              <a:rPr lang="ru-RU" sz="1600" dirty="0" err="1" smtClean="0"/>
              <a:t>із</a:t>
            </a:r>
            <a:r>
              <a:rPr lang="ru-RU" sz="1600" dirty="0" smtClean="0"/>
              <a:t> </a:t>
            </a:r>
            <a:r>
              <a:rPr lang="ru-RU" sz="1600" dirty="0" err="1"/>
              <a:t>запису</a:t>
            </a:r>
            <a:r>
              <a:rPr lang="ru-RU" sz="1600" dirty="0"/>
              <a:t> </a:t>
            </a:r>
            <a:r>
              <a:rPr lang="ru-RU" sz="1600" dirty="0" err="1"/>
              <a:t>контрольної</a:t>
            </a:r>
            <a:r>
              <a:rPr lang="ru-RU" sz="1600" dirty="0"/>
              <a:t> точки (</a:t>
            </a:r>
            <a:r>
              <a:rPr lang="ru-RU" sz="1600" dirty="0" err="1"/>
              <a:t>ті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виконуються</a:t>
            </a:r>
            <a:r>
              <a:rPr lang="ru-RU" sz="1600" dirty="0"/>
              <a:t> в момент часу </a:t>
            </a:r>
            <a:r>
              <a:rPr lang="en-US" sz="1600" dirty="0" err="1"/>
              <a:t>tc</a:t>
            </a:r>
            <a:r>
              <a:rPr lang="ru-RU" sz="1600" dirty="0"/>
              <a:t>), </a:t>
            </a:r>
            <a:r>
              <a:rPr lang="uk-UA" sz="1600" dirty="0"/>
              <a:t> а список REDO залишається пустим.</a:t>
            </a:r>
            <a:endParaRPr 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uk-UA" sz="1600" dirty="0"/>
              <a:t>Здійснюється пошук в файлі </a:t>
            </a:r>
            <a:r>
              <a:rPr lang="uk-UA" sz="1600" dirty="0" smtClean="0"/>
              <a:t>реєстрації </a:t>
            </a:r>
            <a:r>
              <a:rPr lang="uk-UA" sz="1600" dirty="0"/>
              <a:t>(журналі), починаючи від запису контрольної точки.</a:t>
            </a:r>
            <a:endParaRPr 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uk-UA" sz="1600" dirty="0"/>
              <a:t>Якщо в файлі </a:t>
            </a:r>
            <a:r>
              <a:rPr lang="uk-UA" sz="1600" dirty="0" smtClean="0"/>
              <a:t>реєстрації </a:t>
            </a:r>
            <a:r>
              <a:rPr lang="uk-UA" sz="1600" dirty="0"/>
              <a:t>виявлено запис BEGIN TRANSACTION про початок транзакції Т, то ця транзакція теж додається до </a:t>
            </a:r>
            <a:r>
              <a:rPr lang="uk-UA" sz="1600" dirty="0" smtClean="0"/>
              <a:t>списку </a:t>
            </a:r>
            <a:r>
              <a:rPr lang="en-US" sz="1600" dirty="0"/>
              <a:t>UN</a:t>
            </a:r>
            <a:r>
              <a:rPr lang="uk-UA" sz="1600" dirty="0"/>
              <a:t>DO.</a:t>
            </a:r>
            <a:endParaRPr 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uk-UA" sz="1600" dirty="0"/>
              <a:t>Якщо в файлі </a:t>
            </a:r>
            <a:r>
              <a:rPr lang="uk-UA" sz="1600" dirty="0" smtClean="0"/>
              <a:t>реєстрації </a:t>
            </a:r>
            <a:r>
              <a:rPr lang="uk-UA" sz="1600" dirty="0"/>
              <a:t>виявлено запис COMMIT про завершення транзакції, то ця транзакція додається до </a:t>
            </a:r>
            <a:r>
              <a:rPr lang="uk-UA" sz="1600" dirty="0" smtClean="0"/>
              <a:t>списку </a:t>
            </a:r>
            <a:r>
              <a:rPr lang="en-US" sz="1600" dirty="0"/>
              <a:t>REDO</a:t>
            </a:r>
            <a:r>
              <a:rPr lang="ru-RU" sz="1600" dirty="0"/>
              <a:t>.</a:t>
            </a:r>
            <a:endParaRPr 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uk-UA" sz="1600" dirty="0"/>
              <a:t>При досягненні кінця файла </a:t>
            </a:r>
            <a:r>
              <a:rPr lang="uk-UA" sz="1600" dirty="0" smtClean="0"/>
              <a:t>реєстрації </a:t>
            </a:r>
            <a:r>
              <a:rPr lang="uk-UA" sz="1600" dirty="0"/>
              <a:t>аналізуються списки </a:t>
            </a:r>
            <a:r>
              <a:rPr lang="en-US" sz="1600" dirty="0"/>
              <a:t>UNDO </a:t>
            </a:r>
            <a:r>
              <a:rPr lang="uk-UA" sz="1600" dirty="0"/>
              <a:t>і </a:t>
            </a:r>
            <a:r>
              <a:rPr lang="en-US" sz="1600" dirty="0"/>
              <a:t>REDO</a:t>
            </a:r>
            <a:r>
              <a:rPr lang="uk-UA" sz="1600" dirty="0"/>
              <a:t> для ідентифікації транзакцій типу Т2 і Т4, які з’явилися в списку </a:t>
            </a:r>
            <a:r>
              <a:rPr lang="en-US" sz="1600" dirty="0"/>
              <a:t>REDO</a:t>
            </a:r>
            <a:r>
              <a:rPr lang="uk-UA" sz="1600" dirty="0"/>
              <a:t>, і транзакцій типу Т3 і Т5, які залишилися в списку  </a:t>
            </a:r>
            <a:r>
              <a:rPr lang="en-US" sz="1600" dirty="0"/>
              <a:t>UNDO</a:t>
            </a:r>
            <a:r>
              <a:rPr lang="uk-UA" sz="1600" dirty="0"/>
              <a:t>.</a:t>
            </a:r>
            <a:endParaRPr lang="en-US" sz="1600" dirty="0"/>
          </a:p>
          <a:p>
            <a:r>
              <a:rPr lang="uk-UA" sz="1600" dirty="0"/>
              <a:t> </a:t>
            </a:r>
            <a:endParaRPr lang="en-US" sz="1600" dirty="0"/>
          </a:p>
          <a:p>
            <a:r>
              <a:rPr lang="uk-UA" sz="1600" dirty="0"/>
              <a:t>Потім система переглядає файл </a:t>
            </a:r>
            <a:r>
              <a:rPr lang="uk-UA" sz="1600" dirty="0" smtClean="0"/>
              <a:t>реєстрації </a:t>
            </a:r>
            <a:r>
              <a:rPr lang="uk-UA" sz="1600" dirty="0"/>
              <a:t>в зворотному напрямку, відмінюючи транзакції з списку </a:t>
            </a:r>
            <a:r>
              <a:rPr lang="en-US" sz="1600" dirty="0"/>
              <a:t>UNDO</a:t>
            </a:r>
            <a:r>
              <a:rPr lang="uk-UA" sz="1600" dirty="0"/>
              <a:t>, після цього перегляд знову в прямому напрямку з повторним виконанням транзакцій із </a:t>
            </a:r>
            <a:r>
              <a:rPr lang="uk-UA" sz="1600" dirty="0" err="1"/>
              <a:t>списка</a:t>
            </a:r>
            <a:r>
              <a:rPr lang="uk-UA" sz="1600" dirty="0"/>
              <a:t> </a:t>
            </a:r>
            <a:r>
              <a:rPr lang="en-US" sz="1600" dirty="0"/>
              <a:t>REDO</a:t>
            </a:r>
            <a:r>
              <a:rPr lang="uk-UA" sz="1600" dirty="0"/>
              <a:t>.</a:t>
            </a:r>
            <a:endParaRPr lang="en-US" sz="1600" dirty="0"/>
          </a:p>
          <a:p>
            <a:r>
              <a:rPr lang="uk-UA" sz="1600" dirty="0"/>
              <a:t> </a:t>
            </a:r>
            <a:endParaRPr lang="en-US" sz="1600" dirty="0"/>
          </a:p>
          <a:p>
            <a:r>
              <a:rPr lang="en-US" sz="1600" dirty="0"/>
              <a:t>N</a:t>
            </a:r>
            <a:r>
              <a:rPr lang="uk-UA" sz="1600" dirty="0"/>
              <a:t>.</a:t>
            </a:r>
            <a:r>
              <a:rPr lang="en-US" sz="1600" dirty="0"/>
              <a:t>B</a:t>
            </a:r>
            <a:r>
              <a:rPr lang="uk-UA" sz="1600" dirty="0"/>
              <a:t>. Відновлення </a:t>
            </a:r>
            <a:r>
              <a:rPr lang="uk-UA" sz="1600" dirty="0" smtClean="0"/>
              <a:t>б</a:t>
            </a:r>
            <a:r>
              <a:rPr lang="en-US" sz="1600" dirty="0"/>
              <a:t>/</a:t>
            </a:r>
            <a:r>
              <a:rPr lang="uk-UA" sz="1600" dirty="0" smtClean="0"/>
              <a:t>д </a:t>
            </a:r>
            <a:r>
              <a:rPr lang="uk-UA" sz="1600" dirty="0"/>
              <a:t>шляхом відміни виконаних операцій іноді називають </a:t>
            </a:r>
            <a:r>
              <a:rPr lang="uk-UA" sz="1600" i="1" dirty="0"/>
              <a:t>оберненим відновленням</a:t>
            </a:r>
            <a:r>
              <a:rPr lang="uk-UA" sz="1600" dirty="0"/>
              <a:t>, а відновлення шляхом повторного виконання – </a:t>
            </a:r>
            <a:r>
              <a:rPr lang="uk-UA" sz="1600" i="1" dirty="0"/>
              <a:t>прямим відновленням.</a:t>
            </a:r>
            <a:r>
              <a:rPr lang="uk-UA" sz="1600" dirty="0"/>
              <a:t> </a:t>
            </a:r>
            <a:endParaRPr lang="en-US" sz="1600" dirty="0"/>
          </a:p>
          <a:p>
            <a:r>
              <a:rPr lang="uk-UA" sz="1600" dirty="0"/>
              <a:t>Для відновлення системи після відмови носіїв необхідно використати резервну копію</a:t>
            </a:r>
            <a:r>
              <a:rPr lang="uk-UA" sz="16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4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ru-RU" sz="3200" b="1" dirty="0"/>
              <a:t>2-фазна  </a:t>
            </a:r>
            <a:r>
              <a:rPr lang="ru-RU" sz="3200" b="1" dirty="0" err="1"/>
              <a:t>фіксація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Двофазна</a:t>
            </a:r>
            <a:r>
              <a:rPr lang="ru-RU" dirty="0"/>
              <a:t> </a:t>
            </a:r>
            <a:r>
              <a:rPr lang="ru-RU" dirty="0" err="1"/>
              <a:t>фіксація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в тих </a:t>
            </a:r>
            <a:r>
              <a:rPr lang="ru-RU" dirty="0" err="1"/>
              <a:t>випадках</a:t>
            </a:r>
            <a:r>
              <a:rPr lang="ru-RU" dirty="0"/>
              <a:t>, коли </a:t>
            </a:r>
            <a:r>
              <a:rPr lang="ru-RU" dirty="0" err="1"/>
              <a:t>певна</a:t>
            </a:r>
            <a:r>
              <a:rPr lang="ru-RU" dirty="0"/>
              <a:t> </a:t>
            </a:r>
            <a:r>
              <a:rPr lang="ru-RU" dirty="0" err="1"/>
              <a:t>транзакція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взаємодіяти</a:t>
            </a:r>
            <a:r>
              <a:rPr lang="ru-RU" dirty="0"/>
              <a:t> з </a:t>
            </a:r>
            <a:r>
              <a:rPr lang="ru-RU" dirty="0" err="1"/>
              <a:t>кількома</a:t>
            </a:r>
            <a:r>
              <a:rPr lang="ru-RU" dirty="0"/>
              <a:t> </a:t>
            </a:r>
            <a:r>
              <a:rPr lang="ru-RU" dirty="0" err="1"/>
              <a:t>незалежними</a:t>
            </a:r>
            <a:r>
              <a:rPr lang="ru-RU" dirty="0"/>
              <a:t> </a:t>
            </a:r>
            <a:r>
              <a:rPr lang="ru-RU" i="1" dirty="0" err="1"/>
              <a:t>адміністраторами</a:t>
            </a:r>
            <a:r>
              <a:rPr lang="ru-RU" i="1" dirty="0"/>
              <a:t> </a:t>
            </a:r>
            <a:r>
              <a:rPr lang="ru-RU" i="1" dirty="0" err="1"/>
              <a:t>ресурсів</a:t>
            </a:r>
            <a:r>
              <a:rPr lang="ru-RU" dirty="0"/>
              <a:t>, </a:t>
            </a:r>
            <a:r>
              <a:rPr lang="ru-RU" dirty="0" err="1"/>
              <a:t>кожен</a:t>
            </a:r>
            <a:r>
              <a:rPr lang="ru-RU" dirty="0"/>
              <a:t> з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керує</a:t>
            </a:r>
            <a:r>
              <a:rPr lang="ru-RU" dirty="0"/>
              <a:t> </a:t>
            </a:r>
            <a:r>
              <a:rPr lang="ru-RU" dirty="0" err="1"/>
              <a:t>своїм</a:t>
            </a:r>
            <a:r>
              <a:rPr lang="ru-RU" dirty="0"/>
              <a:t> </a:t>
            </a:r>
            <a:r>
              <a:rPr lang="ru-RU" dirty="0" err="1"/>
              <a:t>власним</a:t>
            </a:r>
            <a:r>
              <a:rPr lang="ru-RU" dirty="0"/>
              <a:t> набором </a:t>
            </a:r>
            <a:r>
              <a:rPr lang="ru-RU" dirty="0" err="1"/>
              <a:t>відновлюваних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 і </a:t>
            </a:r>
            <a:r>
              <a:rPr lang="ru-RU" dirty="0" err="1"/>
              <a:t>підтримує</a:t>
            </a:r>
            <a:r>
              <a:rPr lang="ru-RU" dirty="0"/>
              <a:t> </a:t>
            </a:r>
            <a:r>
              <a:rPr lang="ru-RU" dirty="0" err="1"/>
              <a:t>власний</a:t>
            </a:r>
            <a:r>
              <a:rPr lang="ru-RU" dirty="0"/>
              <a:t> файл </a:t>
            </a:r>
            <a:r>
              <a:rPr lang="ru-RU" dirty="0" smtClean="0"/>
              <a:t>ре</a:t>
            </a:r>
            <a:r>
              <a:rPr lang="uk-UA" dirty="0"/>
              <a:t>є</a:t>
            </a:r>
            <a:r>
              <a:rPr lang="ru-RU" dirty="0" err="1" smtClean="0"/>
              <a:t>страції</a:t>
            </a:r>
            <a:r>
              <a:rPr lang="ru-RU" dirty="0" smtClean="0"/>
              <a:t> </a:t>
            </a:r>
            <a:r>
              <a:rPr lang="ru-RU" dirty="0"/>
              <a:t>(журнал). </a:t>
            </a:r>
            <a:r>
              <a:rPr lang="ru-RU" dirty="0" err="1"/>
              <a:t>Припустимо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транзакція</a:t>
            </a:r>
            <a:r>
              <a:rPr lang="ru-RU" dirty="0"/>
              <a:t> запущена в </a:t>
            </a:r>
            <a:r>
              <a:rPr lang="ru-RU" dirty="0" err="1"/>
              <a:t>середовищі</a:t>
            </a:r>
            <a:r>
              <a:rPr lang="ru-RU" dirty="0"/>
              <a:t> MVS і </a:t>
            </a:r>
            <a:r>
              <a:rPr lang="ru-RU" dirty="0" err="1"/>
              <a:t>модифікує</a:t>
            </a:r>
            <a:r>
              <a:rPr lang="ru-RU" dirty="0"/>
              <a:t> як б\д IMS, так і DB2.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транзакція</a:t>
            </a:r>
            <a:r>
              <a:rPr lang="ru-RU" dirty="0"/>
              <a:t> </a:t>
            </a:r>
            <a:r>
              <a:rPr lang="ru-RU" dirty="0" err="1"/>
              <a:t>завершується</a:t>
            </a:r>
            <a:r>
              <a:rPr lang="ru-RU" dirty="0"/>
              <a:t> </a:t>
            </a:r>
            <a:r>
              <a:rPr lang="ru-RU" dirty="0" err="1"/>
              <a:t>успішно</a:t>
            </a:r>
            <a:r>
              <a:rPr lang="ru-RU" dirty="0"/>
              <a:t>, то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оновлення</a:t>
            </a:r>
            <a:r>
              <a:rPr lang="ru-RU" dirty="0"/>
              <a:t> як для IMS, так і для DB2,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виконані</a:t>
            </a:r>
            <a:r>
              <a:rPr lang="ru-RU" dirty="0"/>
              <a:t>. </a:t>
            </a:r>
            <a:r>
              <a:rPr lang="ru-RU" dirty="0" err="1"/>
              <a:t>Інакше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оновлення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відмінені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транзакція</a:t>
            </a:r>
            <a:r>
              <a:rPr lang="ru-RU" dirty="0"/>
              <a:t> </a:t>
            </a:r>
            <a:r>
              <a:rPr lang="ru-RU" dirty="0" err="1"/>
              <a:t>перестане</a:t>
            </a:r>
            <a:r>
              <a:rPr lang="ru-RU" dirty="0"/>
              <a:t> бути атомарною.</a:t>
            </a:r>
            <a:endParaRPr lang="en-US" dirty="0"/>
          </a:p>
          <a:p>
            <a:r>
              <a:rPr lang="ru-RU" dirty="0"/>
              <a:t>Для </a:t>
            </a:r>
            <a:r>
              <a:rPr lang="ru-RU" dirty="0" err="1"/>
              <a:t>транзакції</a:t>
            </a:r>
            <a:r>
              <a:rPr lang="ru-RU" dirty="0"/>
              <a:t> </a:t>
            </a:r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сенсу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COMMIT для </a:t>
            </a:r>
            <a:r>
              <a:rPr lang="ru-RU" dirty="0" err="1"/>
              <a:t>однієї</a:t>
            </a:r>
            <a:r>
              <a:rPr lang="ru-RU" dirty="0"/>
              <a:t> б\д і ROLLBACK – для </a:t>
            </a:r>
            <a:r>
              <a:rPr lang="ru-RU" dirty="0" err="1"/>
              <a:t>іншої</a:t>
            </a:r>
            <a:r>
              <a:rPr lang="ru-RU" dirty="0"/>
              <a:t>. </a:t>
            </a:r>
            <a:r>
              <a:rPr lang="ru-RU" dirty="0" err="1"/>
              <a:t>Транзакція</a:t>
            </a:r>
            <a:r>
              <a:rPr lang="ru-RU" dirty="0"/>
              <a:t> </a:t>
            </a:r>
            <a:r>
              <a:rPr lang="ru-RU" dirty="0" err="1"/>
              <a:t>виконує</a:t>
            </a:r>
            <a:r>
              <a:rPr lang="ru-RU" dirty="0"/>
              <a:t> </a:t>
            </a:r>
            <a:r>
              <a:rPr lang="ru-RU" dirty="0" err="1"/>
              <a:t>загальносистемну</a:t>
            </a:r>
            <a:r>
              <a:rPr lang="ru-RU" dirty="0"/>
              <a:t> команду COMMIT (</a:t>
            </a:r>
            <a:r>
              <a:rPr lang="ru-RU" dirty="0" err="1"/>
              <a:t>чи</a:t>
            </a:r>
            <a:r>
              <a:rPr lang="ru-RU" dirty="0"/>
              <a:t> ROLLBACK). </a:t>
            </a:r>
            <a:r>
              <a:rPr lang="ru-RU" dirty="0" err="1"/>
              <a:t>Цими</a:t>
            </a:r>
            <a:r>
              <a:rPr lang="ru-RU" dirty="0"/>
              <a:t> </a:t>
            </a:r>
            <a:r>
              <a:rPr lang="ru-RU" dirty="0" err="1"/>
              <a:t>операціями</a:t>
            </a:r>
            <a:r>
              <a:rPr lang="ru-RU" dirty="0"/>
              <a:t> </a:t>
            </a:r>
            <a:r>
              <a:rPr lang="ru-RU" dirty="0" err="1"/>
              <a:t>керує</a:t>
            </a:r>
            <a:r>
              <a:rPr lang="ru-RU" dirty="0"/>
              <a:t> </a:t>
            </a:r>
            <a:r>
              <a:rPr lang="ru-RU" dirty="0" err="1"/>
              <a:t>системний</a:t>
            </a:r>
            <a:r>
              <a:rPr lang="ru-RU" dirty="0"/>
              <a:t> компонент,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називається</a:t>
            </a:r>
            <a:r>
              <a:rPr lang="ru-RU" dirty="0"/>
              <a:t> </a:t>
            </a:r>
            <a:r>
              <a:rPr lang="ru-RU" b="1" dirty="0"/>
              <a:t>координатором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протокол </a:t>
            </a:r>
            <a:r>
              <a:rPr lang="ru-RU" dirty="0" err="1"/>
              <a:t>двохфазної</a:t>
            </a:r>
            <a:r>
              <a:rPr lang="ru-RU" dirty="0"/>
              <a:t> </a:t>
            </a:r>
            <a:r>
              <a:rPr lang="ru-RU" dirty="0" err="1"/>
              <a:t>фіксації</a:t>
            </a:r>
            <a:endParaRPr lang="en-US" dirty="0"/>
          </a:p>
          <a:p>
            <a:r>
              <a:rPr lang="ru-RU" dirty="0"/>
              <a:t>2 </a:t>
            </a:r>
            <a:r>
              <a:rPr lang="ru-RU" dirty="0" err="1"/>
              <a:t>фази</a:t>
            </a:r>
            <a:r>
              <a:rPr lang="ru-RU" dirty="0"/>
              <a:t>: </a:t>
            </a:r>
            <a:r>
              <a:rPr lang="ru-RU" b="1" dirty="0" err="1"/>
              <a:t>підготовча</a:t>
            </a:r>
            <a:r>
              <a:rPr lang="ru-RU" dirty="0"/>
              <a:t> фаза – координатор </a:t>
            </a:r>
            <a:r>
              <a:rPr lang="ru-RU" dirty="0" err="1"/>
              <a:t>дає</a:t>
            </a:r>
            <a:r>
              <a:rPr lang="ru-RU" dirty="0"/>
              <a:t> </a:t>
            </a:r>
            <a:r>
              <a:rPr lang="ru-RU" dirty="0" err="1"/>
              <a:t>вказівку</a:t>
            </a:r>
            <a:r>
              <a:rPr lang="ru-RU" dirty="0"/>
              <a:t> </a:t>
            </a:r>
            <a:r>
              <a:rPr lang="ru-RU" dirty="0" err="1"/>
              <a:t>всім</a:t>
            </a:r>
            <a:r>
              <a:rPr lang="ru-RU" dirty="0"/>
              <a:t> </a:t>
            </a:r>
            <a:r>
              <a:rPr lang="ru-RU" dirty="0" err="1"/>
              <a:t>учасникам</a:t>
            </a:r>
            <a:r>
              <a:rPr lang="ru-RU" dirty="0"/>
              <a:t>  бути </a:t>
            </a:r>
            <a:r>
              <a:rPr lang="ru-RU" dirty="0" err="1"/>
              <a:t>готовими</a:t>
            </a:r>
            <a:r>
              <a:rPr lang="ru-RU" dirty="0"/>
              <a:t> “</a:t>
            </a:r>
            <a:r>
              <a:rPr lang="ru-RU" dirty="0" err="1"/>
              <a:t>діяти</a:t>
            </a:r>
            <a:r>
              <a:rPr lang="ru-RU" dirty="0"/>
              <a:t> будь-</a:t>
            </a:r>
            <a:r>
              <a:rPr lang="ru-RU" dirty="0" err="1"/>
              <a:t>яким</a:t>
            </a:r>
            <a:r>
              <a:rPr lang="ru-RU" dirty="0"/>
              <a:t> способом” (</a:t>
            </a:r>
            <a:r>
              <a:rPr lang="ru-RU" dirty="0" err="1"/>
              <a:t>примусове</a:t>
            </a:r>
            <a:r>
              <a:rPr lang="ru-RU" dirty="0"/>
              <a:t> </a:t>
            </a:r>
            <a:r>
              <a:rPr lang="ru-RU" dirty="0" err="1"/>
              <a:t>збереження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записів</a:t>
            </a:r>
            <a:r>
              <a:rPr lang="ru-RU" dirty="0"/>
              <a:t> журнала для </a:t>
            </a:r>
            <a:r>
              <a:rPr lang="ru-RU" dirty="0" err="1"/>
              <a:t>ресурсів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використ</a:t>
            </a:r>
            <a:r>
              <a:rPr lang="ru-RU" dirty="0"/>
              <a:t>. </a:t>
            </a:r>
            <a:r>
              <a:rPr lang="ru-RU" dirty="0" err="1"/>
              <a:t>транзакцією</a:t>
            </a:r>
            <a:r>
              <a:rPr lang="ru-RU" dirty="0"/>
              <a:t> поза </a:t>
            </a:r>
            <a:r>
              <a:rPr lang="ru-RU" dirty="0" err="1"/>
              <a:t>власними</a:t>
            </a:r>
            <a:r>
              <a:rPr lang="ru-RU" dirty="0"/>
              <a:t> файлами </a:t>
            </a:r>
            <a:r>
              <a:rPr lang="ru-RU" dirty="0" err="1" smtClean="0"/>
              <a:t>реєстрації</a:t>
            </a:r>
            <a:r>
              <a:rPr lang="ru-RU" dirty="0"/>
              <a:t>); </a:t>
            </a:r>
            <a:endParaRPr lang="en-US" dirty="0"/>
          </a:p>
          <a:p>
            <a:r>
              <a:rPr lang="ru-RU" dirty="0"/>
              <a:t>фаза </a:t>
            </a:r>
            <a:r>
              <a:rPr lang="ru-RU" b="1" dirty="0" err="1"/>
              <a:t>фіксації</a:t>
            </a:r>
            <a:r>
              <a:rPr lang="ru-RU" dirty="0"/>
              <a:t> – координатор (при </a:t>
            </a:r>
            <a:r>
              <a:rPr lang="ru-RU" dirty="0" err="1"/>
              <a:t>умові</a:t>
            </a:r>
            <a:r>
              <a:rPr lang="ru-RU" dirty="0"/>
              <a:t> </a:t>
            </a:r>
            <a:r>
              <a:rPr lang="ru-RU" dirty="0" err="1"/>
              <a:t>позитивної</a:t>
            </a:r>
            <a:r>
              <a:rPr lang="ru-RU" dirty="0"/>
              <a:t> </a:t>
            </a:r>
            <a:r>
              <a:rPr lang="ru-RU" dirty="0" err="1"/>
              <a:t>відповіді</a:t>
            </a:r>
            <a:r>
              <a:rPr lang="ru-RU" dirty="0"/>
              <a:t>) </a:t>
            </a:r>
            <a:r>
              <a:rPr lang="ru-RU" dirty="0" err="1"/>
              <a:t>інструктує</a:t>
            </a:r>
            <a:r>
              <a:rPr lang="ru-RU" dirty="0"/>
              <a:t> </a:t>
            </a:r>
            <a:r>
              <a:rPr lang="ru-RU" dirty="0" err="1"/>
              <a:t>учасників</a:t>
            </a:r>
            <a:r>
              <a:rPr lang="ru-RU" dirty="0"/>
              <a:t> про те, як провести </a:t>
            </a:r>
            <a:r>
              <a:rPr lang="ru-RU" dirty="0" err="1"/>
              <a:t>фіксацію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 </a:t>
            </a:r>
            <a:endParaRPr lang="en-US" dirty="0"/>
          </a:p>
          <a:p>
            <a:r>
              <a:rPr lang="ru-RU" dirty="0"/>
              <a:t>SQL </a:t>
            </a:r>
            <a:r>
              <a:rPr lang="ru-RU" dirty="0" err="1"/>
              <a:t>підтримує</a:t>
            </a:r>
            <a:r>
              <a:rPr lang="ru-RU" dirty="0"/>
              <a:t> </a:t>
            </a:r>
            <a:r>
              <a:rPr lang="ru-RU" dirty="0" err="1"/>
              <a:t>явні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COMMIT, ROLLBACK (але не BEGIN ),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операцію</a:t>
            </a:r>
            <a:r>
              <a:rPr lang="ru-RU" dirty="0"/>
              <a:t> , яка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визначити</a:t>
            </a:r>
            <a:r>
              <a:rPr lang="ru-RU" dirty="0"/>
              <a:t> режим доступа та </a:t>
            </a:r>
            <a:r>
              <a:rPr lang="ru-RU" dirty="0" err="1"/>
              <a:t>рівень</a:t>
            </a:r>
            <a:r>
              <a:rPr lang="ru-RU" dirty="0"/>
              <a:t> </a:t>
            </a:r>
            <a:r>
              <a:rPr lang="ru-RU" dirty="0" err="1"/>
              <a:t>ізоляції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4726</TotalTime>
  <Words>1066</Words>
  <Application>Microsoft Office PowerPoint</Application>
  <PresentationFormat>Экран (4:3)</PresentationFormat>
  <Paragraphs>74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Відновлення</vt:lpstr>
      <vt:lpstr>Транзакції</vt:lpstr>
      <vt:lpstr>Властивості транзакції</vt:lpstr>
      <vt:lpstr>Контрольна точка</vt:lpstr>
      <vt:lpstr>Перезавантаження системи</vt:lpstr>
      <vt:lpstr>2-фазна  фіксація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Відновлення</dc:title>
  <dc:creator>kpp</dc:creator>
  <cp:lastModifiedBy>kpp</cp:lastModifiedBy>
  <cp:revision>16</cp:revision>
  <dcterms:created xsi:type="dcterms:W3CDTF">2020-04-15T06:02:09Z</dcterms:created>
  <dcterms:modified xsi:type="dcterms:W3CDTF">2020-04-21T10:27:12Z</dcterms:modified>
</cp:coreProperties>
</file>