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93EB-2029-44FD-B6B1-9A770BF6BC8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09DD-3131-4452-9CAE-DF21D30C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Логічне проектування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001000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фізичного проектування необхідно враховувати особливості конкретної СУБД, а логічний проект не залежить від конкретної СУБД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Фізичне проектування досить часто є наступним кроком після логічного проектування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9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Функціональна залежність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rgbClr val="C00000"/>
                </a:solidFill>
              </a:rPr>
              <a:t>Бінарне </a:t>
            </a:r>
            <a:r>
              <a:rPr lang="uk-UA" dirty="0">
                <a:solidFill>
                  <a:srgbClr val="C00000"/>
                </a:solidFill>
              </a:rPr>
              <a:t>відношення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uk-UA" b="1" i="1" dirty="0" smtClean="0"/>
              <a:t> </a:t>
            </a:r>
            <a:r>
              <a:rPr lang="en-US" dirty="0" smtClean="0"/>
              <a:t>R </a:t>
            </a:r>
            <a:r>
              <a:rPr lang="uk-UA" dirty="0" smtClean="0"/>
              <a:t>є підмножина </a:t>
            </a:r>
            <a:r>
              <a:rPr lang="en-US" dirty="0" smtClean="0"/>
              <a:t>D</a:t>
            </a:r>
            <a:r>
              <a:rPr lang="uk-UA" baseline="-25000" dirty="0" smtClean="0"/>
              <a:t>1</a:t>
            </a:r>
            <a:r>
              <a:rPr lang="uk-UA" dirty="0" smtClean="0"/>
              <a:t>*</a:t>
            </a:r>
            <a:r>
              <a:rPr lang="en-US" dirty="0" smtClean="0"/>
              <a:t>D</a:t>
            </a:r>
            <a:r>
              <a:rPr lang="uk-UA" baseline="-25000" dirty="0" smtClean="0"/>
              <a:t>2</a:t>
            </a:r>
            <a:r>
              <a:rPr lang="uk-UA" dirty="0" smtClean="0"/>
              <a:t>; будемо </a:t>
            </a:r>
            <a:r>
              <a:rPr lang="uk-UA" dirty="0"/>
              <a:t>говорити, що </a:t>
            </a:r>
            <a:r>
              <a:rPr lang="en-US" dirty="0"/>
              <a:t>D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uk-UA" b="1" dirty="0"/>
              <a:t>функціонально визначає</a:t>
            </a:r>
            <a:r>
              <a:rPr lang="uk-UA" dirty="0"/>
              <a:t> </a:t>
            </a:r>
            <a:r>
              <a:rPr lang="en-US" dirty="0"/>
              <a:t>D</a:t>
            </a:r>
            <a:r>
              <a:rPr lang="uk-UA" baseline="-25000" dirty="0"/>
              <a:t>2</a:t>
            </a:r>
            <a:r>
              <a:rPr lang="uk-UA" dirty="0"/>
              <a:t> (а </a:t>
            </a:r>
            <a:r>
              <a:rPr lang="en-US" dirty="0"/>
              <a:t>D</a:t>
            </a:r>
            <a:r>
              <a:rPr lang="uk-UA" baseline="-25000" dirty="0"/>
              <a:t>2</a:t>
            </a:r>
            <a:r>
              <a:rPr lang="uk-UA" dirty="0"/>
              <a:t> </a:t>
            </a:r>
            <a:r>
              <a:rPr lang="uk-UA" b="1" dirty="0"/>
              <a:t>функціонально залежить</a:t>
            </a:r>
            <a:r>
              <a:rPr lang="uk-UA" dirty="0"/>
              <a:t> від </a:t>
            </a:r>
            <a:r>
              <a:rPr lang="en-US" dirty="0"/>
              <a:t>D</a:t>
            </a:r>
            <a:r>
              <a:rPr lang="uk-UA" baseline="-25000" dirty="0"/>
              <a:t>1</a:t>
            </a:r>
            <a:r>
              <a:rPr lang="uk-UA" dirty="0"/>
              <a:t>), </a:t>
            </a:r>
            <a:endParaRPr lang="uk-UA" dirty="0" smtClean="0"/>
          </a:p>
          <a:p>
            <a:pPr marL="0" indent="0" algn="ctr">
              <a:buNone/>
            </a:pPr>
            <a:r>
              <a:rPr lang="uk-UA" dirty="0" smtClean="0"/>
              <a:t>якщо </a:t>
            </a:r>
            <a:r>
              <a:rPr lang="en-US" dirty="0"/>
              <a:t>d</a:t>
            </a:r>
            <a:r>
              <a:rPr lang="uk-UA" baseline="-25000" dirty="0"/>
              <a:t>1 </a:t>
            </a:r>
            <a:r>
              <a:rPr lang="ru-RU" dirty="0"/>
              <a:t>ϵ </a:t>
            </a:r>
            <a:r>
              <a:rPr lang="en-US" dirty="0"/>
              <a:t>D</a:t>
            </a:r>
            <a:r>
              <a:rPr lang="uk-UA" baseline="-25000" dirty="0"/>
              <a:t>1</a:t>
            </a:r>
            <a:r>
              <a:rPr lang="uk-UA" dirty="0"/>
              <a:t> і |</a:t>
            </a:r>
            <a:r>
              <a:rPr lang="en-US" dirty="0" err="1"/>
              <a:t>im</a:t>
            </a:r>
            <a:r>
              <a:rPr lang="en-US" baseline="-25000" dirty="0" err="1"/>
              <a:t>R</a:t>
            </a:r>
            <a:r>
              <a:rPr lang="en-US" dirty="0"/>
              <a:t> d</a:t>
            </a:r>
            <a:r>
              <a:rPr lang="uk-UA" baseline="-25000" dirty="0"/>
              <a:t>1</a:t>
            </a:r>
            <a:r>
              <a:rPr lang="uk-UA" dirty="0"/>
              <a:t>|</a:t>
            </a:r>
            <a:r>
              <a:rPr lang="uk-UA" baseline="-25000" dirty="0"/>
              <a:t> </a:t>
            </a:r>
            <a:r>
              <a:rPr lang="uk-UA" dirty="0"/>
              <a:t>=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Функціональна залежність</a:t>
            </a:r>
            <a:r>
              <a:rPr lang="en-US" dirty="0" smtClean="0"/>
              <a:t> (n)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000" dirty="0" smtClean="0"/>
              <a:t>Нехай тепер </a:t>
            </a:r>
            <a:r>
              <a:rPr lang="en-US" dirty="0" smtClean="0"/>
              <a:t>R</a:t>
            </a:r>
            <a:r>
              <a:rPr lang="uk-UA" dirty="0" smtClean="0"/>
              <a:t> </a:t>
            </a:r>
            <a:r>
              <a:rPr lang="uk-UA" sz="2400" dirty="0" smtClean="0"/>
              <a:t>підмножина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ru-RU" baseline="-25000" dirty="0" smtClean="0"/>
              <a:t>1</a:t>
            </a:r>
            <a:r>
              <a:rPr lang="en-US" dirty="0" smtClean="0"/>
              <a:t>*D</a:t>
            </a:r>
            <a:r>
              <a:rPr lang="ru-RU" baseline="-25000" dirty="0" smtClean="0"/>
              <a:t>2</a:t>
            </a:r>
            <a:r>
              <a:rPr lang="en-US" dirty="0" smtClean="0"/>
              <a:t>*</a:t>
            </a:r>
            <a:r>
              <a:rPr lang="ru-RU" dirty="0" smtClean="0"/>
              <a:t>…</a:t>
            </a:r>
            <a:r>
              <a:rPr lang="en-US" dirty="0" smtClean="0"/>
              <a:t>*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ru-RU" dirty="0"/>
              <a:t>, </a:t>
            </a:r>
            <a:r>
              <a:rPr lang="en-US" dirty="0" smtClean="0"/>
              <a:t>n&gt;</a:t>
            </a:r>
            <a:r>
              <a:rPr lang="ru-RU" dirty="0" smtClean="0"/>
              <a:t>2,</a:t>
            </a:r>
          </a:p>
          <a:p>
            <a:pPr marL="0" indent="0">
              <a:buNone/>
            </a:pPr>
            <a:r>
              <a:rPr lang="en-US" altLang="ii-CN" dirty="0"/>
              <a:t>ꓯ</a:t>
            </a:r>
            <a:r>
              <a:rPr lang="en-US" dirty="0" smtClean="0"/>
              <a:t>r</a:t>
            </a:r>
            <a:r>
              <a:rPr lang="uk-UA" baseline="-25000" dirty="0" smtClean="0"/>
              <a:t>1</a:t>
            </a:r>
            <a:r>
              <a:rPr lang="uk-UA" dirty="0" smtClean="0"/>
              <a:t>є</a:t>
            </a:r>
            <a:r>
              <a:rPr lang="en-US" dirty="0" smtClean="0"/>
              <a:t>R</a:t>
            </a:r>
            <a:r>
              <a:rPr lang="uk-UA" dirty="0"/>
              <a:t>[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], </a:t>
            </a:r>
            <a:r>
              <a:rPr lang="en-US" altLang="ii-CN" dirty="0" smtClean="0"/>
              <a:t>ꓯ </a:t>
            </a:r>
            <a:r>
              <a:rPr lang="en-US" dirty="0" smtClean="0"/>
              <a:t>r</a:t>
            </a:r>
            <a:r>
              <a:rPr lang="uk-UA" baseline="-25000" dirty="0" smtClean="0"/>
              <a:t>2</a:t>
            </a:r>
            <a:r>
              <a:rPr lang="uk-UA" dirty="0" smtClean="0"/>
              <a:t>є</a:t>
            </a:r>
            <a:r>
              <a:rPr lang="en-US" dirty="0" smtClean="0"/>
              <a:t>R</a:t>
            </a:r>
            <a:r>
              <a:rPr lang="uk-UA" dirty="0"/>
              <a:t>[</a:t>
            </a:r>
            <a:r>
              <a:rPr lang="en-US" dirty="0" smtClean="0"/>
              <a:t>M</a:t>
            </a:r>
            <a:r>
              <a:rPr lang="uk-UA" baseline="-25000" dirty="0" smtClean="0"/>
              <a:t>2</a:t>
            </a:r>
            <a:r>
              <a:rPr lang="uk-UA" dirty="0" smtClean="0"/>
              <a:t>]  =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en-US" dirty="0"/>
              <a:t>r</a:t>
            </a:r>
            <a:r>
              <a:rPr lang="uk-UA" baseline="-25000" dirty="0"/>
              <a:t>1 </a:t>
            </a:r>
            <a:r>
              <a:rPr lang="uk-UA" dirty="0"/>
              <a:t>t</a:t>
            </a:r>
            <a:r>
              <a:rPr lang="en-US" baseline="-25000" dirty="0"/>
              <a:t>R</a:t>
            </a:r>
            <a:r>
              <a:rPr lang="en-US" dirty="0"/>
              <a:t> </a:t>
            </a:r>
            <a:r>
              <a:rPr lang="en-US" dirty="0" err="1" smtClean="0"/>
              <a:t>r</a:t>
            </a:r>
            <a:r>
              <a:rPr lang="uk-UA" baseline="-25000" dirty="0" smtClean="0"/>
              <a:t>2 </a:t>
            </a:r>
            <a:r>
              <a:rPr lang="uk-UA" sz="2400" dirty="0" smtClean="0"/>
              <a:t>бінарне відношення</a:t>
            </a:r>
            <a:r>
              <a:rPr lang="en-US" sz="2400" dirty="0" smtClean="0"/>
              <a:t>, </a:t>
            </a:r>
            <a:r>
              <a:rPr lang="uk-UA" sz="2400" dirty="0" smtClean="0"/>
              <a:t>де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uk-UA" sz="2400" baseline="-25000" dirty="0"/>
              <a:t>1</a:t>
            </a:r>
            <a:r>
              <a:rPr lang="uk-UA" sz="2400" dirty="0"/>
              <a:t>=</a:t>
            </a:r>
            <a:r>
              <a:rPr lang="en-US" sz="2400" dirty="0"/>
              <a:t>r</a:t>
            </a:r>
            <a:r>
              <a:rPr lang="uk-UA" sz="2400" dirty="0"/>
              <a:t>[</a:t>
            </a:r>
            <a:r>
              <a:rPr lang="en-US" sz="2400" dirty="0"/>
              <a:t>M</a:t>
            </a:r>
            <a:r>
              <a:rPr lang="uk-UA" sz="2400" baseline="-25000" dirty="0"/>
              <a:t>1</a:t>
            </a:r>
            <a:r>
              <a:rPr lang="uk-UA" sz="2400" dirty="0"/>
              <a:t>] </a:t>
            </a:r>
            <a:r>
              <a:rPr lang="uk-UA" sz="2400" dirty="0" smtClean="0"/>
              <a:t>та</a:t>
            </a:r>
            <a:r>
              <a:rPr lang="en-US" sz="2400" dirty="0" smtClean="0"/>
              <a:t> </a:t>
            </a:r>
            <a:r>
              <a:rPr lang="en-US" sz="2400" dirty="0"/>
              <a:t>r</a:t>
            </a:r>
            <a:r>
              <a:rPr lang="uk-UA" sz="2400" baseline="-25000" dirty="0"/>
              <a:t>2</a:t>
            </a:r>
            <a:r>
              <a:rPr lang="uk-UA" sz="2400" dirty="0"/>
              <a:t>=</a:t>
            </a:r>
            <a:r>
              <a:rPr lang="en-US" sz="2400" dirty="0"/>
              <a:t>r</a:t>
            </a:r>
            <a:r>
              <a:rPr lang="uk-UA" sz="2400" dirty="0"/>
              <a:t>[</a:t>
            </a:r>
            <a:r>
              <a:rPr lang="en-US" sz="2400" dirty="0"/>
              <a:t>M</a:t>
            </a:r>
            <a:r>
              <a:rPr lang="uk-UA" sz="2400" baseline="-25000" dirty="0"/>
              <a:t>2</a:t>
            </a:r>
            <a:r>
              <a:rPr lang="uk-UA" sz="2400" dirty="0"/>
              <a:t>]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dirty="0" smtClean="0"/>
              <a:t>R.</a:t>
            </a:r>
            <a:r>
              <a:rPr lang="en-US" dirty="0" smtClean="0"/>
              <a:t> M</a:t>
            </a:r>
            <a:r>
              <a:rPr lang="uk-UA" baseline="-25000" dirty="0" smtClean="0"/>
              <a:t>1</a:t>
            </a:r>
            <a:r>
              <a:rPr lang="en-US" dirty="0" smtClean="0"/>
              <a:t> → R.</a:t>
            </a:r>
            <a:r>
              <a:rPr lang="en-US" dirty="0" smtClean="0"/>
              <a:t> M</a:t>
            </a:r>
            <a:r>
              <a:rPr lang="uk-UA" baseline="-25000" dirty="0" smtClean="0"/>
              <a:t>2 </a:t>
            </a:r>
            <a:r>
              <a:rPr lang="en-US" baseline="-25000" dirty="0" smtClean="0"/>
              <a:t> </a:t>
            </a:r>
            <a:r>
              <a:rPr lang="uk-UA" dirty="0" smtClean="0"/>
              <a:t>та</a:t>
            </a:r>
            <a:r>
              <a:rPr lang="en-US" baseline="-25000" dirty="0" smtClean="0"/>
              <a:t> </a:t>
            </a:r>
            <a:r>
              <a:rPr lang="uk-UA" baseline="-25000" dirty="0" smtClean="0"/>
              <a:t>  </a:t>
            </a:r>
            <a:r>
              <a:rPr lang="en-US" dirty="0" smtClean="0"/>
              <a:t>R. M</a:t>
            </a:r>
            <a:r>
              <a:rPr lang="uk-UA" baseline="-25000" dirty="0" smtClean="0"/>
              <a:t>1</a:t>
            </a:r>
            <a:r>
              <a:rPr lang="en-US" dirty="0" smtClean="0"/>
              <a:t> ↔ R. M</a:t>
            </a:r>
            <a:r>
              <a:rPr lang="uk-UA" baseline="-25000" dirty="0" smtClean="0"/>
              <a:t>2</a:t>
            </a:r>
          </a:p>
          <a:p>
            <a:pPr marL="0" indent="0" algn="ctr">
              <a:buNone/>
            </a:pPr>
            <a:r>
              <a:rPr lang="ru-RU" dirty="0" smtClean="0"/>
              <a:t>(</a:t>
            </a:r>
            <a:r>
              <a:rPr lang="uk-UA" dirty="0" smtClean="0"/>
              <a:t>ℬ(</a:t>
            </a:r>
            <a:r>
              <a:rPr lang="en-US" dirty="0" smtClean="0">
                <a:sym typeface="Symbol"/>
              </a:rPr>
              <a:t></a:t>
            </a:r>
            <a:r>
              <a:rPr lang="en-US" baseline="-25000" dirty="0" smtClean="0"/>
              <a:t>R</a:t>
            </a:r>
            <a:r>
              <a:rPr lang="uk-UA" dirty="0" smtClean="0"/>
              <a:t>)</a:t>
            </a:r>
            <a:r>
              <a:rPr lang="ru-RU" dirty="0" smtClean="0"/>
              <a:t>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R</a:t>
            </a:r>
            <a:r>
              <a:rPr lang="ru-RU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uk-UA" dirty="0"/>
              <a:t>структура функціональних залежностей реляції, де </a:t>
            </a:r>
            <a:r>
              <a:rPr lang="uk-UA" dirty="0" smtClean="0"/>
              <a:t>ℬ(</a:t>
            </a:r>
            <a:r>
              <a:rPr lang="en-US" dirty="0" smtClean="0">
                <a:sym typeface="Symbol"/>
              </a:rPr>
              <a:t></a:t>
            </a:r>
            <a:r>
              <a:rPr lang="en-US" baseline="-25000" dirty="0" smtClean="0"/>
              <a:t>R</a:t>
            </a:r>
            <a:r>
              <a:rPr lang="uk-UA" dirty="0" smtClean="0"/>
              <a:t>) </a:t>
            </a:r>
            <a:r>
              <a:rPr lang="uk-UA" dirty="0" smtClean="0"/>
              <a:t>-</a:t>
            </a:r>
            <a:r>
              <a:rPr lang="uk-UA" dirty="0" err="1"/>
              <a:t>булеан</a:t>
            </a:r>
            <a:r>
              <a:rPr lang="uk-UA" dirty="0" smtClean="0"/>
              <a:t>.</a:t>
            </a:r>
          </a:p>
          <a:p>
            <a:pPr marL="0" indent="0" algn="ctr">
              <a:buNone/>
            </a:pPr>
            <a:r>
              <a:rPr lang="ru-RU" dirty="0"/>
              <a:t>(</a:t>
            </a:r>
            <a:r>
              <a:rPr lang="uk-UA" dirty="0"/>
              <a:t>ℬ(</a:t>
            </a:r>
            <a:r>
              <a:rPr lang="en-US" dirty="0">
                <a:sym typeface="Symbol"/>
              </a:rPr>
              <a:t></a:t>
            </a:r>
            <a:r>
              <a:rPr lang="en-US" baseline="-25000" dirty="0"/>
              <a:t>R</a:t>
            </a:r>
            <a:r>
              <a:rPr lang="uk-UA" dirty="0"/>
              <a:t>)</a:t>
            </a:r>
            <a:r>
              <a:rPr lang="ru-RU" dirty="0"/>
              <a:t>,</a:t>
            </a:r>
            <a:r>
              <a:rPr lang="en-US" dirty="0" err="1"/>
              <a:t>f</a:t>
            </a:r>
            <a:r>
              <a:rPr lang="en-US" baseline="-25000" dirty="0" err="1"/>
              <a:t>R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Ключ, квазіключ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dirty="0"/>
              <a:t>Розглянемо тепер поняття квазіключа (</a:t>
            </a:r>
            <a:r>
              <a:rPr lang="en-US" sz="2400" dirty="0"/>
              <a:t>candidate of key</a:t>
            </a:r>
            <a:r>
              <a:rPr lang="uk-UA" sz="2400" dirty="0"/>
              <a:t>), первинного ключа чи ключа (</a:t>
            </a:r>
            <a:r>
              <a:rPr lang="en-US" sz="2400" dirty="0"/>
              <a:t>primary key</a:t>
            </a:r>
            <a:r>
              <a:rPr lang="uk-UA" sz="2400" dirty="0"/>
              <a:t>), суперключа (</a:t>
            </a:r>
            <a:r>
              <a:rPr lang="en-US" sz="2400" dirty="0"/>
              <a:t>super</a:t>
            </a:r>
            <a:r>
              <a:rPr lang="uk-UA" sz="2400" dirty="0"/>
              <a:t>-</a:t>
            </a:r>
            <a:r>
              <a:rPr lang="en-US" sz="2400" dirty="0"/>
              <a:t>key</a:t>
            </a:r>
            <a:r>
              <a:rPr lang="uk-UA" sz="2400" dirty="0"/>
              <a:t>), «чужого» </a:t>
            </a:r>
            <a:r>
              <a:rPr lang="uk-UA" sz="2400" dirty="0" smtClean="0"/>
              <a:t>або зовнішнього ключа </a:t>
            </a:r>
            <a:r>
              <a:rPr lang="uk-UA" sz="2400" dirty="0"/>
              <a:t>(</a:t>
            </a:r>
            <a:r>
              <a:rPr lang="en-US" sz="2400" dirty="0"/>
              <a:t>foreign key</a:t>
            </a:r>
            <a:r>
              <a:rPr lang="uk-UA" sz="2400" dirty="0"/>
              <a:t>). Поняття ключа </a:t>
            </a:r>
            <a:r>
              <a:rPr lang="uk-UA" sz="2400" dirty="0" smtClean="0"/>
              <a:t>в реляційній моделі </a:t>
            </a:r>
            <a:r>
              <a:rPr lang="uk-UA" sz="2400" dirty="0"/>
              <a:t>є дуже близьким до поняття </a:t>
            </a:r>
            <a:r>
              <a:rPr lang="uk-UA" sz="2400" dirty="0" smtClean="0"/>
              <a:t>ключа </a:t>
            </a:r>
            <a:r>
              <a:rPr lang="uk-UA" sz="2400" dirty="0"/>
              <a:t>в </a:t>
            </a:r>
            <a:r>
              <a:rPr lang="en-US" sz="2400" dirty="0"/>
              <a:t>ER</a:t>
            </a:r>
            <a:r>
              <a:rPr lang="ru-RU" sz="2400" dirty="0"/>
              <a:t>-</a:t>
            </a:r>
            <a:r>
              <a:rPr lang="uk-UA" sz="2400" dirty="0"/>
              <a:t>моделі, але не тотожне</a:t>
            </a:r>
            <a:r>
              <a:rPr lang="uk-UA" sz="2400" dirty="0" smtClean="0"/>
              <a:t>.</a:t>
            </a:r>
          </a:p>
          <a:p>
            <a:pPr marL="0" indent="0">
              <a:buNone/>
            </a:pPr>
            <a:r>
              <a:rPr lang="uk-UA" sz="2400" b="1" dirty="0"/>
              <a:t>Квазіключем</a:t>
            </a:r>
            <a:r>
              <a:rPr lang="uk-UA" sz="2400" dirty="0"/>
              <a:t> К </a:t>
            </a:r>
            <a:r>
              <a:rPr lang="ka-GE" sz="2400" dirty="0" smtClean="0"/>
              <a:t>Ⴚ</a:t>
            </a:r>
            <a:r>
              <a:rPr lang="uk-UA" sz="2400" dirty="0" smtClean="0"/>
              <a:t> </a:t>
            </a:r>
            <a:r>
              <a:rPr lang="en-US" sz="2400" dirty="0">
                <a:sym typeface="Symbol"/>
              </a:rPr>
              <a:t></a:t>
            </a:r>
            <a:r>
              <a:rPr lang="en-US" sz="2400" baseline="-25000" dirty="0"/>
              <a:t>R  </a:t>
            </a:r>
            <a:r>
              <a:rPr lang="uk-UA" sz="2400" dirty="0"/>
              <a:t>(деякої реляції </a:t>
            </a:r>
            <a:r>
              <a:rPr lang="en-US" sz="2400" dirty="0"/>
              <a:t>R</a:t>
            </a:r>
            <a:r>
              <a:rPr lang="uk-UA" sz="2400" dirty="0"/>
              <a:t>) називається список атрибутів,  який  задовольняє умовам :</a:t>
            </a:r>
            <a:endParaRPr lang="en-US" sz="2400" dirty="0"/>
          </a:p>
          <a:p>
            <a:pPr marL="0" indent="0">
              <a:buNone/>
            </a:pPr>
            <a:r>
              <a:rPr lang="uk-UA" sz="2400" dirty="0"/>
              <a:t>1) </a:t>
            </a:r>
            <a:r>
              <a:rPr lang="en-US" altLang="ii-CN" sz="2400" dirty="0" smtClean="0"/>
              <a:t>ꓯ </a:t>
            </a:r>
            <a:r>
              <a:rPr lang="uk-UA" sz="2400" dirty="0" smtClean="0"/>
              <a:t>М </a:t>
            </a:r>
            <a:r>
              <a:rPr lang="uk-UA" sz="2400" dirty="0"/>
              <a:t>Í </a:t>
            </a:r>
            <a:r>
              <a:rPr lang="en-US" sz="2400" dirty="0">
                <a:sym typeface="Symbol"/>
              </a:rPr>
              <a:t></a:t>
            </a:r>
            <a:r>
              <a:rPr lang="en-US" sz="2400" baseline="-25000" dirty="0"/>
              <a:t>R </a:t>
            </a:r>
            <a:r>
              <a:rPr lang="uk-UA" sz="2400" baseline="-25000" dirty="0"/>
              <a:t>, 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K</a:t>
            </a:r>
            <a:r>
              <a:rPr lang="uk-UA" sz="2400" dirty="0"/>
              <a:t>→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 </a:t>
            </a:r>
          </a:p>
          <a:p>
            <a:pPr marL="0" indent="0">
              <a:buNone/>
            </a:pPr>
            <a:r>
              <a:rPr lang="uk-UA" sz="2400" dirty="0"/>
              <a:t>2) </a:t>
            </a:r>
            <a:r>
              <a:rPr lang="en-US" altLang="ii-CN" sz="2400" dirty="0" smtClean="0"/>
              <a:t>ꓯ</a:t>
            </a:r>
            <a:r>
              <a:rPr lang="uk-UA" sz="2400" dirty="0" smtClean="0"/>
              <a:t> </a:t>
            </a:r>
            <a:r>
              <a:rPr lang="uk-UA" sz="2400" dirty="0"/>
              <a:t>К´ </a:t>
            </a:r>
            <a:r>
              <a:rPr lang="ka-GE" sz="2400" dirty="0" smtClean="0"/>
              <a:t>Ⴚ</a:t>
            </a:r>
            <a:r>
              <a:rPr lang="uk-UA" sz="2400" dirty="0" smtClean="0"/>
              <a:t> </a:t>
            </a:r>
            <a:r>
              <a:rPr lang="uk-UA" sz="2400" dirty="0"/>
              <a:t>К (власної підмножини), </a:t>
            </a:r>
            <a:r>
              <a:rPr lang="uk-UA" sz="2400" dirty="0" smtClean="0"/>
              <a:t>знайдеться така підмножина атрибутів М </a:t>
            </a:r>
            <a:r>
              <a:rPr lang="ka-GE" sz="2400" dirty="0" smtClean="0"/>
              <a:t>Ⴚ</a:t>
            </a:r>
            <a:r>
              <a:rPr lang="uk-UA" sz="2400" dirty="0" smtClean="0"/>
              <a:t> </a:t>
            </a:r>
            <a:r>
              <a:rPr lang="en-US" sz="2400" dirty="0">
                <a:sym typeface="Symbol"/>
              </a:rPr>
              <a:t></a:t>
            </a:r>
            <a:r>
              <a:rPr lang="en-US" sz="2400" baseline="-25000" dirty="0"/>
              <a:t>R</a:t>
            </a:r>
            <a:r>
              <a:rPr lang="uk-UA" sz="2400" dirty="0" smtClean="0"/>
              <a:t>: що  </a:t>
            </a:r>
            <a:r>
              <a:rPr lang="uk-UA" sz="2400" b="1" dirty="0"/>
              <a:t>¬(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K</a:t>
            </a:r>
            <a:r>
              <a:rPr lang="uk-UA" sz="2400" dirty="0"/>
              <a:t>´→ 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</a:t>
            </a:r>
            <a:r>
              <a:rPr lang="uk-UA" sz="2400" dirty="0" smtClean="0"/>
              <a:t>)</a:t>
            </a:r>
          </a:p>
          <a:p>
            <a:pPr marL="0" indent="0">
              <a:buNone/>
            </a:pPr>
            <a:r>
              <a:rPr lang="uk-UA" sz="2400" dirty="0"/>
              <a:t>1΄) 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K</a:t>
            </a:r>
            <a:r>
              <a:rPr lang="uk-UA" sz="2400" dirty="0"/>
              <a:t>→</a:t>
            </a:r>
            <a:r>
              <a:rPr lang="en-US" sz="2400" dirty="0"/>
              <a:t>R</a:t>
            </a:r>
            <a:r>
              <a:rPr lang="uk-UA" sz="2400" dirty="0"/>
              <a:t>. </a:t>
            </a:r>
            <a:r>
              <a:rPr lang="en-US" sz="2400" dirty="0">
                <a:sym typeface="Symbol"/>
              </a:rPr>
              <a:t></a:t>
            </a:r>
            <a:r>
              <a:rPr lang="en-US" sz="2400" baseline="-25000" dirty="0"/>
              <a:t>R</a:t>
            </a:r>
            <a:r>
              <a:rPr lang="uk-UA" sz="2400" dirty="0"/>
              <a:t> , а замість умови 2) ставлять умову </a:t>
            </a:r>
            <a:endParaRPr lang="en-US" sz="2400" dirty="0"/>
          </a:p>
          <a:p>
            <a:pPr marL="0" indent="0">
              <a:buNone/>
            </a:pPr>
            <a:r>
              <a:rPr lang="uk-UA" sz="2400" dirty="0"/>
              <a:t>2΄) </a:t>
            </a:r>
            <a:r>
              <a:rPr lang="en-US" altLang="ii-CN" sz="2400" dirty="0" smtClean="0"/>
              <a:t>ꓯ</a:t>
            </a:r>
            <a:r>
              <a:rPr lang="uk-UA" sz="2400" dirty="0" smtClean="0"/>
              <a:t> </a:t>
            </a:r>
            <a:r>
              <a:rPr lang="uk-UA" sz="2400" dirty="0"/>
              <a:t>К´ </a:t>
            </a:r>
            <a:r>
              <a:rPr lang="ka-GE" sz="2400" dirty="0" smtClean="0"/>
              <a:t>Ⴚ</a:t>
            </a:r>
            <a:r>
              <a:rPr lang="uk-UA" sz="2400" dirty="0" smtClean="0"/>
              <a:t> </a:t>
            </a:r>
            <a:r>
              <a:rPr lang="uk-UA" sz="2400" dirty="0"/>
              <a:t>К,  К˝= </a:t>
            </a:r>
            <a:r>
              <a:rPr lang="en-US" sz="2400" dirty="0"/>
              <a:t>K</a:t>
            </a:r>
            <a:r>
              <a:rPr lang="uk-UA" sz="2400" dirty="0"/>
              <a:t>\К˝:  </a:t>
            </a:r>
            <a:r>
              <a:rPr lang="uk-UA" sz="2400" b="1" dirty="0"/>
              <a:t>¬(</a:t>
            </a:r>
            <a:r>
              <a:rPr lang="en-US" sz="2400" dirty="0"/>
              <a:t>R</a:t>
            </a:r>
            <a:r>
              <a:rPr lang="uk-UA" sz="2400" dirty="0"/>
              <a:t>.К´→ </a:t>
            </a:r>
            <a:r>
              <a:rPr lang="en-US" sz="2400" dirty="0"/>
              <a:t>R</a:t>
            </a:r>
            <a:r>
              <a:rPr lang="uk-UA" sz="2400" dirty="0"/>
              <a:t>.К˝)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9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реляції та структури ФЗ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771892"/>
              </p:ext>
            </p:extLst>
          </p:nvPr>
        </p:nvGraphicFramePr>
        <p:xfrm>
          <a:off x="609600" y="2133600"/>
          <a:ext cx="4701539" cy="1379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162"/>
                <a:gridCol w="575388"/>
                <a:gridCol w="971681"/>
                <a:gridCol w="514419"/>
                <a:gridCol w="571577"/>
                <a:gridCol w="571577"/>
                <a:gridCol w="62873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r>
                        <a:rPr lang="uk-UA" sz="12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r>
                        <a:rPr lang="uk-UA" sz="1200" baseline="-25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r>
                        <a:rPr lang="uk-UA" sz="1200" baseline="-25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r>
                        <a:rPr lang="uk-UA" sz="1200" baseline="-25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r>
                        <a:rPr lang="uk-UA" sz="1200" baseline="-25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Тріска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08611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жива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Тріска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08611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заморожена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Тріска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08611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консерв.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Судак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08612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жива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Судак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08612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заморожена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Судак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08612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консерв.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65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45468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де А</a:t>
            </a:r>
            <a:r>
              <a:rPr lang="uk-UA" baseline="-25000" dirty="0"/>
              <a:t>1 </a:t>
            </a:r>
            <a:r>
              <a:rPr lang="uk-UA" dirty="0"/>
              <a:t>– назва продукції, А</a:t>
            </a:r>
            <a:r>
              <a:rPr lang="uk-UA" baseline="-25000" dirty="0"/>
              <a:t>2</a:t>
            </a:r>
            <a:r>
              <a:rPr lang="uk-UA" dirty="0"/>
              <a:t> – шифр, А</a:t>
            </a:r>
            <a:r>
              <a:rPr lang="uk-UA" baseline="-25000" dirty="0"/>
              <a:t>3</a:t>
            </a:r>
            <a:r>
              <a:rPr lang="uk-UA" dirty="0"/>
              <a:t> – стан, А</a:t>
            </a:r>
            <a:r>
              <a:rPr lang="uk-UA" baseline="-25000" dirty="0"/>
              <a:t>4</a:t>
            </a:r>
            <a:r>
              <a:rPr lang="uk-UA" dirty="0"/>
              <a:t> – фактично одержано, А</a:t>
            </a:r>
            <a:r>
              <a:rPr lang="uk-UA" baseline="-25000" dirty="0"/>
              <a:t>5</a:t>
            </a:r>
            <a:r>
              <a:rPr lang="uk-UA" dirty="0"/>
              <a:t> – замовлено, А</a:t>
            </a:r>
            <a:r>
              <a:rPr lang="uk-UA" baseline="-25000" dirty="0"/>
              <a:t>6</a:t>
            </a:r>
            <a:r>
              <a:rPr lang="uk-UA" dirty="0"/>
              <a:t> – одержано  1-го сорту, А</a:t>
            </a:r>
            <a:r>
              <a:rPr lang="uk-UA" baseline="-25000" dirty="0"/>
              <a:t>7</a:t>
            </a:r>
            <a:r>
              <a:rPr lang="uk-UA" dirty="0"/>
              <a:t> – одержано 2-го сорту.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668798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R.A</a:t>
            </a:r>
            <a:r>
              <a:rPr lang="en-US" baseline="-25000" dirty="0"/>
              <a:t>1</a:t>
            </a:r>
            <a:r>
              <a:rPr lang="uk-UA" dirty="0"/>
              <a:t>↔</a:t>
            </a:r>
            <a:r>
              <a:rPr lang="en-US" dirty="0"/>
              <a:t> R.A</a:t>
            </a:r>
            <a:r>
              <a:rPr lang="en-US" baseline="-25000" dirty="0"/>
              <a:t>2</a:t>
            </a:r>
            <a:r>
              <a:rPr lang="uk-UA" dirty="0"/>
              <a:t>; </a:t>
            </a:r>
            <a:r>
              <a:rPr lang="uk-UA" dirty="0" smtClean="0"/>
              <a:t>   </a:t>
            </a:r>
            <a:r>
              <a:rPr lang="en-US" dirty="0" smtClean="0"/>
              <a:t>R</a:t>
            </a:r>
            <a:r>
              <a:rPr lang="en-US" dirty="0"/>
              <a:t>.(A</a:t>
            </a:r>
            <a:r>
              <a:rPr lang="uk-UA" baseline="-25000" dirty="0"/>
              <a:t>6</a:t>
            </a:r>
            <a:r>
              <a:rPr lang="en-US" dirty="0"/>
              <a:t>,A</a:t>
            </a:r>
            <a:r>
              <a:rPr lang="en-US" baseline="-25000" dirty="0"/>
              <a:t>7</a:t>
            </a:r>
            <a:r>
              <a:rPr lang="en-US" dirty="0"/>
              <a:t>) </a:t>
            </a:r>
            <a:r>
              <a:rPr lang="uk-UA" dirty="0"/>
              <a:t>→</a:t>
            </a:r>
            <a:r>
              <a:rPr lang="en-US" dirty="0"/>
              <a:t>R.A</a:t>
            </a:r>
            <a:r>
              <a:rPr lang="en-US" baseline="-25000" dirty="0"/>
              <a:t>4</a:t>
            </a:r>
            <a:r>
              <a:rPr lang="uk-UA" dirty="0"/>
              <a:t>; </a:t>
            </a:r>
            <a:endParaRPr lang="uk-UA" dirty="0" smtClean="0"/>
          </a:p>
          <a:p>
            <a:r>
              <a:rPr lang="en-US" dirty="0" smtClean="0"/>
              <a:t>R</a:t>
            </a:r>
            <a:r>
              <a:rPr lang="en-US" dirty="0"/>
              <a:t>.(A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6</a:t>
            </a:r>
            <a:r>
              <a:rPr lang="en-US" dirty="0"/>
              <a:t>) </a:t>
            </a:r>
            <a:r>
              <a:rPr lang="uk-UA" dirty="0"/>
              <a:t>→</a:t>
            </a:r>
            <a:r>
              <a:rPr lang="en-US" dirty="0"/>
              <a:t>R.A</a:t>
            </a:r>
            <a:r>
              <a:rPr lang="en-US" baseline="-25000" dirty="0"/>
              <a:t>7</a:t>
            </a:r>
            <a:r>
              <a:rPr lang="uk-UA" dirty="0"/>
              <a:t>; </a:t>
            </a:r>
            <a:r>
              <a:rPr lang="uk-UA" dirty="0" smtClean="0"/>
              <a:t> </a:t>
            </a:r>
            <a:r>
              <a:rPr lang="en-US" dirty="0" smtClean="0"/>
              <a:t>R</a:t>
            </a:r>
            <a:r>
              <a:rPr lang="en-US" dirty="0"/>
              <a:t>.(A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7</a:t>
            </a:r>
            <a:r>
              <a:rPr lang="en-US" dirty="0"/>
              <a:t>) </a:t>
            </a:r>
            <a:r>
              <a:rPr lang="uk-UA" dirty="0"/>
              <a:t>→</a:t>
            </a:r>
            <a:r>
              <a:rPr lang="en-US" dirty="0"/>
              <a:t>R.A</a:t>
            </a:r>
            <a:r>
              <a:rPr lang="en-US" baseline="-25000" dirty="0"/>
              <a:t>6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4876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</a:t>
            </a:r>
            <a:r>
              <a:rPr lang="uk-UA" baseline="-25000" dirty="0"/>
              <a:t>1</a:t>
            </a:r>
            <a:r>
              <a:rPr lang="uk-UA" dirty="0"/>
              <a:t>А</a:t>
            </a:r>
            <a:r>
              <a:rPr lang="uk-UA" baseline="-25000" dirty="0"/>
              <a:t>3</a:t>
            </a:r>
            <a:r>
              <a:rPr lang="uk-UA" dirty="0"/>
              <a:t>А</a:t>
            </a:r>
            <a:r>
              <a:rPr lang="uk-UA" baseline="-25000" dirty="0"/>
              <a:t>5</a:t>
            </a:r>
            <a:r>
              <a:rPr lang="en-US" dirty="0"/>
              <a:t>A</a:t>
            </a:r>
            <a:r>
              <a:rPr lang="ru-RU" baseline="-25000" dirty="0"/>
              <a:t>4</a:t>
            </a:r>
            <a:r>
              <a:rPr lang="en-US" dirty="0"/>
              <a:t>A</a:t>
            </a:r>
            <a:r>
              <a:rPr lang="ru-RU" baseline="-25000" dirty="0"/>
              <a:t>6</a:t>
            </a:r>
            <a:r>
              <a:rPr lang="uk-UA" dirty="0"/>
              <a:t>, </a:t>
            </a:r>
            <a:r>
              <a:rPr lang="en-US" dirty="0" smtClean="0"/>
              <a:t> </a:t>
            </a:r>
            <a:r>
              <a:rPr lang="uk-UA" dirty="0" smtClean="0"/>
              <a:t>А</a:t>
            </a:r>
            <a:r>
              <a:rPr lang="uk-UA" baseline="-25000" dirty="0" smtClean="0"/>
              <a:t>2</a:t>
            </a:r>
            <a:r>
              <a:rPr lang="uk-UA" dirty="0" smtClean="0"/>
              <a:t>А</a:t>
            </a:r>
            <a:r>
              <a:rPr lang="uk-UA" baseline="-25000" dirty="0" smtClean="0"/>
              <a:t>3</a:t>
            </a:r>
            <a:r>
              <a:rPr lang="uk-UA" dirty="0" smtClean="0"/>
              <a:t>А</a:t>
            </a:r>
            <a:r>
              <a:rPr lang="uk-UA" baseline="-25000" dirty="0" smtClean="0"/>
              <a:t>5</a:t>
            </a:r>
            <a:r>
              <a:rPr lang="en-US" dirty="0"/>
              <a:t>A</a:t>
            </a:r>
            <a:r>
              <a:rPr lang="ru-RU" baseline="-25000" dirty="0"/>
              <a:t>4</a:t>
            </a:r>
            <a:r>
              <a:rPr lang="en-US" dirty="0"/>
              <a:t>A</a:t>
            </a:r>
            <a:r>
              <a:rPr lang="ru-RU" baseline="-25000" dirty="0"/>
              <a:t>6</a:t>
            </a:r>
            <a:r>
              <a:rPr lang="uk-UA" dirty="0"/>
              <a:t>, </a:t>
            </a:r>
            <a:r>
              <a:rPr lang="en-US" dirty="0" smtClean="0"/>
              <a:t> </a:t>
            </a:r>
            <a:r>
              <a:rPr lang="uk-UA" dirty="0" smtClean="0"/>
              <a:t>А</a:t>
            </a:r>
            <a:r>
              <a:rPr lang="uk-UA" baseline="-25000" dirty="0" smtClean="0"/>
              <a:t>1</a:t>
            </a:r>
            <a:r>
              <a:rPr lang="uk-UA" dirty="0" smtClean="0"/>
              <a:t>А</a:t>
            </a:r>
            <a:r>
              <a:rPr lang="uk-UA" baseline="-25000" dirty="0" smtClean="0"/>
              <a:t>3</a:t>
            </a:r>
            <a:r>
              <a:rPr lang="uk-UA" dirty="0" smtClean="0"/>
              <a:t>А</a:t>
            </a:r>
            <a:r>
              <a:rPr lang="uk-UA" baseline="-25000" dirty="0" smtClean="0"/>
              <a:t>5</a:t>
            </a:r>
            <a:r>
              <a:rPr lang="en-US" dirty="0"/>
              <a:t>A</a:t>
            </a:r>
            <a:r>
              <a:rPr lang="ru-RU" baseline="-25000" dirty="0"/>
              <a:t>4</a:t>
            </a:r>
            <a:r>
              <a:rPr lang="en-US" dirty="0"/>
              <a:t>A</a:t>
            </a:r>
            <a:r>
              <a:rPr lang="uk-UA" baseline="-25000" dirty="0"/>
              <a:t>7</a:t>
            </a:r>
            <a:r>
              <a:rPr lang="uk-UA" dirty="0" smtClean="0"/>
              <a:t>,…</a:t>
            </a:r>
            <a:r>
              <a:rPr lang="en-US" dirty="0" smtClean="0"/>
              <a:t> </a:t>
            </a:r>
          </a:p>
          <a:p>
            <a:r>
              <a:rPr lang="uk-UA" dirty="0"/>
              <a:t>д</a:t>
            </a:r>
            <a:r>
              <a:rPr lang="uk-UA" dirty="0" smtClean="0"/>
              <a:t>еякі квазіключі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494</Words>
  <Application>Microsoft Office PowerPoint</Application>
  <PresentationFormat>Экран 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Логічне проектування</vt:lpstr>
      <vt:lpstr>Функціональна залежність</vt:lpstr>
      <vt:lpstr>Функціональна залежність (n)</vt:lpstr>
      <vt:lpstr>Ключ, квазіключ</vt:lpstr>
      <vt:lpstr>Приклад реляції та структури ФЗ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Логічне проектування</dc:title>
  <dc:creator>kpp</dc:creator>
  <cp:lastModifiedBy>kpp</cp:lastModifiedBy>
  <cp:revision>11</cp:revision>
  <dcterms:created xsi:type="dcterms:W3CDTF">2020-04-03T04:23:01Z</dcterms:created>
  <dcterms:modified xsi:type="dcterms:W3CDTF">2020-04-03T10:37:06Z</dcterms:modified>
</cp:coreProperties>
</file>