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E9DA5-0313-4DE4-8AC0-B3CDDF44069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0654-5BDC-47FC-8A77-8F78ABD7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0654-5BDC-47FC-8A77-8F78ABD71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0654-5BDC-47FC-8A77-8F78ABD71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1EBE-A646-40F1-BA83-925CEBB3AAE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DEC2-D542-4C1E-9A63-0514A3B3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3200" b="1" i="1" dirty="0"/>
              <a:t>Мінімальна структура ФЗ</a:t>
            </a:r>
            <a:endParaRPr lang="en-US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dirty="0"/>
              <a:t>Кажуть, що структура  </a:t>
            </a:r>
            <a:r>
              <a:rPr lang="en-US" b="1" dirty="0"/>
              <a:t>F</a:t>
            </a:r>
            <a:r>
              <a:rPr lang="uk-UA" b="1" baseline="30000" dirty="0"/>
              <a:t>+</a:t>
            </a:r>
            <a:r>
              <a:rPr lang="uk-UA" dirty="0"/>
              <a:t> є </a:t>
            </a:r>
            <a:r>
              <a:rPr lang="uk-UA" b="1" dirty="0"/>
              <a:t>замиканням</a:t>
            </a:r>
            <a:r>
              <a:rPr lang="uk-UA" dirty="0"/>
              <a:t> структури залежностей  </a:t>
            </a:r>
            <a:r>
              <a:rPr lang="en-US" dirty="0"/>
              <a:t>F</a:t>
            </a:r>
            <a:r>
              <a:rPr lang="uk-UA" dirty="0"/>
              <a:t>, якщо будь-який елемент з </a:t>
            </a:r>
            <a:r>
              <a:rPr lang="en-US" dirty="0"/>
              <a:t>F</a:t>
            </a:r>
            <a:r>
              <a:rPr lang="uk-UA" baseline="30000" dirty="0"/>
              <a:t>+</a:t>
            </a:r>
            <a:r>
              <a:rPr lang="uk-UA" dirty="0"/>
              <a:t> можна отримати з </a:t>
            </a:r>
            <a:r>
              <a:rPr lang="en-US" dirty="0"/>
              <a:t>F</a:t>
            </a:r>
            <a:r>
              <a:rPr lang="uk-UA" dirty="0"/>
              <a:t>, користуючись системою аксіом Армcтронга або її еквівалентами.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 </a:t>
            </a:r>
            <a:r>
              <a:rPr lang="uk-UA" b="1" dirty="0"/>
              <a:t>накриває</a:t>
            </a:r>
            <a:r>
              <a:rPr lang="uk-UA" dirty="0"/>
              <a:t> </a:t>
            </a:r>
            <a:r>
              <a:rPr lang="en-US" dirty="0"/>
              <a:t>F</a:t>
            </a:r>
            <a:r>
              <a:rPr lang="uk-UA" dirty="0"/>
              <a:t>, якщо </a:t>
            </a:r>
            <a:r>
              <a:rPr lang="en-US" dirty="0"/>
              <a:t>F</a:t>
            </a:r>
            <a:r>
              <a:rPr lang="uk-UA" baseline="30000" dirty="0"/>
              <a:t>+</a:t>
            </a:r>
            <a:r>
              <a:rPr lang="uk-UA" dirty="0"/>
              <a:t> </a:t>
            </a:r>
            <a:r>
              <a:rPr lang="ru-RU" dirty="0" smtClean="0"/>
              <a:t>С</a:t>
            </a:r>
            <a:r>
              <a:rPr lang="uk-UA" dirty="0" smtClean="0"/>
              <a:t> </a:t>
            </a:r>
            <a:r>
              <a:rPr lang="en-US" dirty="0"/>
              <a:t>G</a:t>
            </a:r>
            <a:r>
              <a:rPr lang="uk-UA" baseline="30000" dirty="0"/>
              <a:t>+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Дві структури </a:t>
            </a:r>
            <a:r>
              <a:rPr lang="en-US" dirty="0"/>
              <a:t>F</a:t>
            </a:r>
            <a:r>
              <a:rPr lang="en-US" baseline="30000" dirty="0"/>
              <a:t> </a:t>
            </a:r>
            <a:r>
              <a:rPr lang="uk-UA" dirty="0"/>
              <a:t>і </a:t>
            </a:r>
            <a:r>
              <a:rPr lang="en-US" dirty="0"/>
              <a:t>G</a:t>
            </a:r>
            <a:r>
              <a:rPr lang="uk-UA" dirty="0"/>
              <a:t> називаються </a:t>
            </a:r>
            <a:r>
              <a:rPr lang="uk-UA" b="1" dirty="0"/>
              <a:t>еквівалентними</a:t>
            </a:r>
            <a:r>
              <a:rPr lang="uk-UA" dirty="0"/>
              <a:t>, якщо </a:t>
            </a:r>
            <a:r>
              <a:rPr lang="uk-UA" dirty="0" smtClean="0"/>
              <a:t>їх замикання рівні, тобто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F~G</a:t>
            </a:r>
            <a:r>
              <a:rPr lang="uk-UA" dirty="0"/>
              <a:t>, якщо </a:t>
            </a:r>
            <a:r>
              <a:rPr lang="en-US" dirty="0"/>
              <a:t>F</a:t>
            </a:r>
            <a:r>
              <a:rPr lang="uk-UA" baseline="30000" dirty="0"/>
              <a:t>+</a:t>
            </a:r>
            <a:r>
              <a:rPr lang="uk-UA" dirty="0"/>
              <a:t> = </a:t>
            </a:r>
            <a:r>
              <a:rPr lang="en-US" dirty="0"/>
              <a:t>G</a:t>
            </a:r>
            <a:r>
              <a:rPr lang="uk-UA" baseline="30000" dirty="0"/>
              <a:t>+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 </a:t>
            </a:r>
            <a:endParaRPr lang="en-US" dirty="0"/>
          </a:p>
          <a:p>
            <a:pPr marL="0" indent="0">
              <a:buNone/>
            </a:pPr>
            <a:r>
              <a:rPr lang="uk-UA" u="sng" dirty="0"/>
              <a:t>Твердження: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Кожна множина функціональних залежностей </a:t>
            </a:r>
            <a:r>
              <a:rPr lang="en-US" dirty="0"/>
              <a:t>F</a:t>
            </a:r>
            <a:r>
              <a:rPr lang="uk-UA" dirty="0"/>
              <a:t> накривається деякою множиною </a:t>
            </a:r>
            <a:r>
              <a:rPr lang="en-US" dirty="0"/>
              <a:t>G</a:t>
            </a:r>
            <a:r>
              <a:rPr lang="uk-UA" dirty="0"/>
              <a:t>,  де кожна права частина має не більше одного атрибуту.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Твердження випливає з аксіом Армстронга.</a:t>
            </a:r>
            <a:endParaRPr lang="en-US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Приклад</a:t>
            </a:r>
            <a:r>
              <a:rPr lang="uk-UA" dirty="0"/>
              <a:t>: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Нехай задана залежність   А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ВСD, еквівалентна їй система залежностей  з одноатрибутними правими частинами така.          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             А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D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             А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В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             А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Побудова декомпозиції початкової реляції до 3 НФ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 </a:t>
            </a:r>
            <a:endParaRPr lang="en-US" dirty="0" smtClean="0"/>
          </a:p>
          <a:p>
            <a:r>
              <a:rPr lang="ru-RU" dirty="0" smtClean="0"/>
              <a:t>Початкова </a:t>
            </a:r>
            <a:r>
              <a:rPr lang="ru-RU" dirty="0" err="1" smtClean="0"/>
              <a:t>реляція</a:t>
            </a:r>
            <a:r>
              <a:rPr lang="en-US" dirty="0" smtClean="0"/>
              <a:t>        R(</a:t>
            </a:r>
            <a:r>
              <a:rPr lang="en-US" u="sng" dirty="0" smtClean="0"/>
              <a:t>ABC</a:t>
            </a:r>
            <a:r>
              <a:rPr lang="en-US" dirty="0" smtClean="0"/>
              <a:t>D</a:t>
            </a:r>
            <a:r>
              <a:rPr lang="en-US" u="sng" dirty="0" smtClean="0"/>
              <a:t>EF</a:t>
            </a:r>
            <a:r>
              <a:rPr lang="en-US" dirty="0" smtClean="0"/>
              <a:t>GHKL).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762000" y="1828800"/>
            <a:ext cx="20574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24400" y="1676400"/>
            <a:ext cx="1066800" cy="381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19110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1866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19110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1752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2" name="Прямая со стрелкой 21"/>
          <p:cNvCxnSpPr>
            <a:stCxn id="14" idx="4"/>
          </p:cNvCxnSpPr>
          <p:nvPr/>
        </p:nvCxnSpPr>
        <p:spPr>
          <a:xfrm>
            <a:off x="1790700" y="2286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4"/>
          </p:cNvCxnSpPr>
          <p:nvPr/>
        </p:nvCxnSpPr>
        <p:spPr>
          <a:xfrm flipH="1">
            <a:off x="1790700" y="2057400"/>
            <a:ext cx="3467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4"/>
          </p:cNvCxnSpPr>
          <p:nvPr/>
        </p:nvCxnSpPr>
        <p:spPr>
          <a:xfrm>
            <a:off x="52578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257800" y="33528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990600" y="3352800"/>
            <a:ext cx="800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790700" y="3352800"/>
            <a:ext cx="6477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4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3962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Обираємо дві «найнижчі по ієрархії» залежності </a:t>
            </a:r>
            <a:r>
              <a:rPr lang="en-US" dirty="0" smtClean="0"/>
              <a:t>D→KL </a:t>
            </a:r>
            <a:r>
              <a:rPr lang="uk-UA" dirty="0"/>
              <a:t>і </a:t>
            </a:r>
            <a:r>
              <a:rPr lang="en-US" dirty="0" smtClean="0"/>
              <a:t>H→G</a:t>
            </a:r>
            <a:r>
              <a:rPr lang="uk-UA" dirty="0" smtClean="0"/>
              <a:t> </a:t>
            </a:r>
            <a:r>
              <a:rPr lang="uk-UA" dirty="0"/>
              <a:t>та виконуємо декомпозицію, користуючись теоремою Хіза: (спочатку </a:t>
            </a:r>
            <a:r>
              <a:rPr lang="en-US" dirty="0" smtClean="0"/>
              <a:t>D→KL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R</a:t>
            </a:r>
            <a:r>
              <a:rPr lang="uk-UA" baseline="-25000" dirty="0"/>
              <a:t>1</a:t>
            </a:r>
            <a:r>
              <a:rPr lang="uk-UA" dirty="0"/>
              <a:t> (</a:t>
            </a:r>
            <a:r>
              <a:rPr lang="en-US" u="sng" dirty="0"/>
              <a:t>D</a:t>
            </a:r>
            <a:r>
              <a:rPr lang="uk-UA" dirty="0"/>
              <a:t>, </a:t>
            </a:r>
            <a:r>
              <a:rPr lang="en-US" dirty="0"/>
              <a:t>K</a:t>
            </a:r>
            <a:r>
              <a:rPr lang="uk-UA" dirty="0"/>
              <a:t>, </a:t>
            </a:r>
            <a:r>
              <a:rPr lang="en-US" dirty="0"/>
              <a:t>L</a:t>
            </a:r>
            <a:r>
              <a:rPr lang="uk-UA" dirty="0"/>
              <a:t>)          </a:t>
            </a:r>
            <a:r>
              <a:rPr lang="en-US" u="sng" dirty="0"/>
              <a:t>R</a:t>
            </a:r>
            <a:r>
              <a:rPr lang="uk-UA" u="sng" dirty="0"/>
              <a:t>̃</a:t>
            </a:r>
            <a:r>
              <a:rPr lang="uk-UA" u="sng" baseline="-25000" dirty="0"/>
              <a:t>1</a:t>
            </a:r>
            <a:r>
              <a:rPr lang="uk-UA" u="sng" dirty="0"/>
              <a:t> </a:t>
            </a:r>
            <a:r>
              <a:rPr lang="uk-UA" dirty="0"/>
              <a:t>(</a:t>
            </a:r>
            <a:r>
              <a:rPr lang="en-US" dirty="0"/>
              <a:t>ABCDFEHG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 (</a:t>
            </a:r>
            <a:r>
              <a:rPr lang="en-US" u="sng" dirty="0"/>
              <a:t>H</a:t>
            </a:r>
            <a:r>
              <a:rPr lang="uk-UA" dirty="0"/>
              <a:t>, </a:t>
            </a:r>
            <a:r>
              <a:rPr lang="en-US" dirty="0"/>
              <a:t>G</a:t>
            </a:r>
            <a:r>
              <a:rPr lang="uk-UA" dirty="0"/>
              <a:t>)                </a:t>
            </a:r>
            <a:r>
              <a:rPr lang="en-US" u="sng" dirty="0"/>
              <a:t>R</a:t>
            </a:r>
            <a:r>
              <a:rPr lang="uk-UA" u="sng" dirty="0"/>
              <a:t>̃</a:t>
            </a:r>
            <a:r>
              <a:rPr lang="uk-UA" u="sng" baseline="-25000" dirty="0"/>
              <a:t>2</a:t>
            </a:r>
            <a:r>
              <a:rPr lang="uk-UA" u="sng" dirty="0"/>
              <a:t> </a:t>
            </a:r>
            <a:r>
              <a:rPr lang="uk-UA" dirty="0"/>
              <a:t>(</a:t>
            </a:r>
            <a:r>
              <a:rPr lang="en-US" dirty="0"/>
              <a:t>ABCDEFH</a:t>
            </a:r>
            <a:r>
              <a:rPr lang="uk-UA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Реляції </a:t>
            </a:r>
            <a:r>
              <a:rPr lang="en-US" dirty="0"/>
              <a:t>R</a:t>
            </a:r>
            <a:r>
              <a:rPr lang="uk-UA" baseline="-25000" dirty="0"/>
              <a:t>1 </a:t>
            </a:r>
            <a:r>
              <a:rPr lang="uk-UA" dirty="0"/>
              <a:t>та </a:t>
            </a:r>
            <a:r>
              <a:rPr lang="en-US" dirty="0"/>
              <a:t>R</a:t>
            </a:r>
            <a:r>
              <a:rPr lang="uk-UA" baseline="-25000" dirty="0"/>
              <a:t>2 </a:t>
            </a:r>
            <a:r>
              <a:rPr lang="uk-UA" dirty="0"/>
              <a:t>вже знаходяться в 3НФ, а </a:t>
            </a:r>
            <a:r>
              <a:rPr lang="en-US" u="sng" dirty="0"/>
              <a:t>R</a:t>
            </a:r>
            <a:r>
              <a:rPr lang="uk-UA" u="sng" dirty="0"/>
              <a:t>̃</a:t>
            </a:r>
            <a:r>
              <a:rPr lang="uk-UA" u="sng" baseline="-25000" dirty="0"/>
              <a:t>2</a:t>
            </a:r>
            <a:r>
              <a:rPr lang="uk-UA" baseline="-25000" dirty="0"/>
              <a:t> </a:t>
            </a:r>
            <a:r>
              <a:rPr lang="uk-UA" dirty="0"/>
              <a:t>– ні; отже виконуємо ще одну декомпозицію, наприклад, по залежності </a:t>
            </a:r>
            <a:r>
              <a:rPr lang="en-US" dirty="0" smtClean="0"/>
              <a:t>FE→ </a:t>
            </a:r>
            <a:r>
              <a:rPr lang="en-US" dirty="0"/>
              <a:t>DH </a:t>
            </a:r>
          </a:p>
          <a:p>
            <a:r>
              <a:rPr lang="ru-RU" dirty="0"/>
              <a:t>  </a:t>
            </a:r>
            <a:r>
              <a:rPr lang="en-US" dirty="0"/>
              <a:t>R</a:t>
            </a:r>
            <a:r>
              <a:rPr lang="uk-UA" baseline="-25000" dirty="0"/>
              <a:t>3</a:t>
            </a:r>
            <a:r>
              <a:rPr lang="uk-UA" dirty="0"/>
              <a:t> (</a:t>
            </a:r>
            <a:r>
              <a:rPr lang="en-US" u="sng" dirty="0"/>
              <a:t>F</a:t>
            </a:r>
            <a:r>
              <a:rPr lang="en-US" dirty="0"/>
              <a:t>, </a:t>
            </a:r>
            <a:r>
              <a:rPr lang="en-US" u="sng" dirty="0"/>
              <a:t>E</a:t>
            </a:r>
            <a:r>
              <a:rPr lang="uk-UA" dirty="0"/>
              <a:t>, </a:t>
            </a:r>
            <a:r>
              <a:rPr lang="en-US" dirty="0"/>
              <a:t>D, H</a:t>
            </a:r>
            <a:r>
              <a:rPr lang="uk-UA" dirty="0"/>
              <a:t>)       </a:t>
            </a:r>
            <a:r>
              <a:rPr lang="en-US" u="sng" dirty="0"/>
              <a:t>R</a:t>
            </a:r>
            <a:r>
              <a:rPr lang="uk-UA" u="sng" dirty="0"/>
              <a:t>̃</a:t>
            </a:r>
            <a:r>
              <a:rPr lang="uk-UA" u="sng" baseline="-25000" dirty="0"/>
              <a:t>3</a:t>
            </a:r>
            <a:r>
              <a:rPr lang="uk-UA" u="sng" dirty="0"/>
              <a:t> </a:t>
            </a:r>
            <a:r>
              <a:rPr lang="uk-UA" dirty="0"/>
              <a:t>(</a:t>
            </a:r>
            <a:r>
              <a:rPr lang="en-US" dirty="0"/>
              <a:t>ABCEF</a:t>
            </a:r>
            <a:r>
              <a:rPr lang="uk-UA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uk-UA" dirty="0"/>
              <a:t>Оскільки обидві реляції знаходяться в 3НФ, то процес декомпозиції завершено, а його  результат</a:t>
            </a:r>
            <a:r>
              <a:rPr lang="uk-UA" dirty="0" smtClean="0"/>
              <a:t>:</a:t>
            </a:r>
            <a:endParaRPr lang="en-US" smtClean="0"/>
          </a:p>
          <a:p>
            <a:r>
              <a:rPr lang="uk-UA" smtClean="0"/>
              <a:t> </a:t>
            </a:r>
            <a:r>
              <a:rPr lang="uk-UA" dirty="0"/>
              <a:t>R</a:t>
            </a:r>
            <a:r>
              <a:rPr lang="uk-UA" baseline="-25000" dirty="0"/>
              <a:t>1</a:t>
            </a:r>
            <a:r>
              <a:rPr lang="uk-UA" dirty="0"/>
              <a:t> (</a:t>
            </a:r>
            <a:r>
              <a:rPr lang="uk-UA" u="sng" dirty="0"/>
              <a:t>D</a:t>
            </a:r>
            <a:r>
              <a:rPr lang="uk-UA" dirty="0"/>
              <a:t>, K, L),  R</a:t>
            </a:r>
            <a:r>
              <a:rPr lang="uk-UA" baseline="-25000" dirty="0"/>
              <a:t>2</a:t>
            </a:r>
            <a:r>
              <a:rPr lang="uk-UA" dirty="0"/>
              <a:t> (</a:t>
            </a:r>
            <a:r>
              <a:rPr lang="uk-UA" u="sng" dirty="0"/>
              <a:t>H</a:t>
            </a:r>
            <a:r>
              <a:rPr lang="uk-UA" dirty="0"/>
              <a:t>, G), R</a:t>
            </a:r>
            <a:r>
              <a:rPr lang="uk-UA" baseline="-25000" dirty="0"/>
              <a:t>3</a:t>
            </a:r>
            <a:r>
              <a:rPr lang="uk-UA" dirty="0"/>
              <a:t> (</a:t>
            </a:r>
            <a:r>
              <a:rPr lang="uk-UA" u="sng" dirty="0"/>
              <a:t>F</a:t>
            </a:r>
            <a:r>
              <a:rPr lang="uk-UA" dirty="0"/>
              <a:t>, </a:t>
            </a:r>
            <a:r>
              <a:rPr lang="uk-UA" u="sng" dirty="0"/>
              <a:t>E</a:t>
            </a:r>
            <a:r>
              <a:rPr lang="uk-UA" dirty="0"/>
              <a:t>, D, H),  R</a:t>
            </a:r>
            <a:r>
              <a:rPr lang="uk-UA" baseline="-25000" dirty="0"/>
              <a:t>4</a:t>
            </a:r>
            <a:r>
              <a:rPr lang="uk-UA" dirty="0"/>
              <a:t>=  R̃</a:t>
            </a:r>
            <a:r>
              <a:rPr lang="uk-UA" baseline="-25000" dirty="0"/>
              <a:t>3</a:t>
            </a:r>
            <a:r>
              <a:rPr lang="uk-UA" dirty="0"/>
              <a:t> (ABCEF).</a:t>
            </a:r>
            <a:endParaRPr lang="en-US" dirty="0"/>
          </a:p>
          <a:p>
            <a:r>
              <a:rPr lang="uk-UA" dirty="0"/>
              <a:t>Зауважимо, що в цьому прикладі ми проігнорували залежність </a:t>
            </a:r>
            <a:r>
              <a:rPr lang="en-US" dirty="0" smtClean="0"/>
              <a:t>ABC→D</a:t>
            </a:r>
            <a:r>
              <a:rPr lang="uk-UA" dirty="0"/>
              <a:t>, бо використання ще і її призвело б до появи ще однієї реляції, а вторинний атрибут </a:t>
            </a:r>
            <a:r>
              <a:rPr lang="en-US" dirty="0"/>
              <a:t>D</a:t>
            </a:r>
            <a:r>
              <a:rPr lang="uk-UA" dirty="0"/>
              <a:t> мав би надлишковий характер.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/>
              <a:t>Означення.</a:t>
            </a:r>
            <a:endParaRPr lang="en-US" dirty="0"/>
          </a:p>
          <a:p>
            <a:r>
              <a:rPr lang="uk-UA" dirty="0"/>
              <a:t>Кажуть, що </a:t>
            </a:r>
            <a:r>
              <a:rPr lang="uk-UA" dirty="0" smtClean="0"/>
              <a:t>множина функціональних </a:t>
            </a:r>
            <a:r>
              <a:rPr lang="uk-UA" dirty="0"/>
              <a:t>залежностей </a:t>
            </a:r>
            <a:r>
              <a:rPr lang="en-US" dirty="0"/>
              <a:t>F </a:t>
            </a:r>
            <a:r>
              <a:rPr lang="uk-UA" dirty="0" smtClean="0"/>
              <a:t>є </a:t>
            </a:r>
            <a:r>
              <a:rPr lang="uk-UA" b="1" i="1" dirty="0" smtClean="0"/>
              <a:t>мінімальною</a:t>
            </a:r>
            <a:r>
              <a:rPr lang="uk-UA" dirty="0" smtClean="0"/>
              <a:t>, </a:t>
            </a:r>
            <a:r>
              <a:rPr lang="uk-UA" dirty="0"/>
              <a:t>якщо виконуються 3 властивості: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Кожна права частина має один атрибут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Ні для якої функціональної залежності не буде виконуватись</a:t>
            </a:r>
            <a:endParaRPr lang="en-US" dirty="0"/>
          </a:p>
          <a:p>
            <a:r>
              <a:rPr lang="uk-UA" dirty="0"/>
              <a:t>	(</a:t>
            </a:r>
            <a:r>
              <a:rPr lang="uk-UA" dirty="0" smtClean="0"/>
              <a:t>X</a:t>
            </a:r>
            <a:r>
              <a:rPr lang="en-US" dirty="0" smtClean="0"/>
              <a:t> → </a:t>
            </a:r>
            <a:r>
              <a:rPr lang="uk-UA" dirty="0" smtClean="0"/>
              <a:t>А</a:t>
            </a:r>
            <a:r>
              <a:rPr lang="uk-UA" dirty="0"/>
              <a:t>) </a:t>
            </a:r>
            <a:r>
              <a:rPr lang="uk-UA" dirty="0" smtClean="0"/>
              <a:t>є </a:t>
            </a:r>
            <a:r>
              <a:rPr lang="en-US" dirty="0" smtClean="0"/>
              <a:t>F</a:t>
            </a:r>
            <a:r>
              <a:rPr lang="uk-UA" dirty="0" smtClean="0"/>
              <a:t> ,   </a:t>
            </a:r>
            <a:r>
              <a:rPr lang="en-US" dirty="0"/>
              <a:t>F</a:t>
            </a:r>
            <a:r>
              <a:rPr lang="uk-UA" dirty="0"/>
              <a:t>\ {</a:t>
            </a:r>
            <a:r>
              <a:rPr lang="en-US" dirty="0" smtClean="0"/>
              <a:t>X</a:t>
            </a:r>
            <a:r>
              <a:rPr lang="en-US" dirty="0" smtClean="0"/>
              <a:t> → </a:t>
            </a:r>
            <a:r>
              <a:rPr lang="en-US" dirty="0" smtClean="0"/>
              <a:t>A</a:t>
            </a:r>
            <a:r>
              <a:rPr lang="uk-UA" dirty="0"/>
              <a:t>}  </a:t>
            </a:r>
            <a:r>
              <a:rPr lang="uk-UA" dirty="0" smtClean="0"/>
              <a:t>!</a:t>
            </a:r>
            <a:r>
              <a:rPr lang="ru-RU" dirty="0" smtClean="0"/>
              <a:t>~</a:t>
            </a:r>
            <a:r>
              <a:rPr lang="uk-UA" dirty="0" smtClean="0"/>
              <a:t>  </a:t>
            </a:r>
            <a:r>
              <a:rPr lang="en-US" dirty="0" smtClean="0"/>
              <a:t>F</a:t>
            </a:r>
            <a:r>
              <a:rPr lang="uk-UA" dirty="0" smtClean="0"/>
              <a:t>          </a:t>
            </a:r>
            <a:r>
              <a:rPr lang="uk-UA" dirty="0"/>
              <a:t>антинадлишковість залежностей, тобто з структури  F не можна вилучити жодної залежності, не втративши еквівалентності з F.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uk-UA" dirty="0"/>
              <a:t>Антинадлишковість лівої частини</a:t>
            </a:r>
            <a:endParaRPr lang="en-US" dirty="0"/>
          </a:p>
          <a:p>
            <a:r>
              <a:rPr lang="uk-UA" dirty="0"/>
              <a:t>       Ні для якої функціональної залежності не буде виконуватись</a:t>
            </a:r>
            <a:endParaRPr lang="en-US" dirty="0"/>
          </a:p>
          <a:p>
            <a:r>
              <a:rPr lang="uk-UA" dirty="0"/>
              <a:t> 	(</a:t>
            </a:r>
            <a:r>
              <a:rPr lang="uk-UA" dirty="0" smtClean="0"/>
              <a:t>X</a:t>
            </a:r>
            <a:r>
              <a:rPr lang="en-US" dirty="0" smtClean="0"/>
              <a:t> → </a:t>
            </a:r>
            <a:r>
              <a:rPr lang="uk-UA" dirty="0" smtClean="0"/>
              <a:t>А</a:t>
            </a:r>
            <a:r>
              <a:rPr lang="uk-UA" dirty="0"/>
              <a:t>) </a:t>
            </a:r>
            <a:r>
              <a:rPr lang="uk-UA" dirty="0" smtClean="0"/>
              <a:t>є </a:t>
            </a:r>
            <a:r>
              <a:rPr lang="en-US" dirty="0"/>
              <a:t>F </a:t>
            </a:r>
            <a:r>
              <a:rPr lang="uk-UA" dirty="0"/>
              <a:t>&amp; </a:t>
            </a:r>
            <a:r>
              <a:rPr lang="en-US" dirty="0"/>
              <a:t>Z </a:t>
            </a:r>
            <a:r>
              <a:rPr lang="ru-RU" dirty="0" smtClean="0"/>
              <a:t>С </a:t>
            </a:r>
            <a:r>
              <a:rPr lang="uk-UA" dirty="0" smtClean="0"/>
              <a:t>Х,  </a:t>
            </a:r>
            <a:r>
              <a:rPr lang="en-US" dirty="0" smtClean="0"/>
              <a:t>F</a:t>
            </a:r>
            <a:r>
              <a:rPr lang="uk-UA" dirty="0" smtClean="0"/>
              <a:t> </a:t>
            </a:r>
            <a:r>
              <a:rPr lang="uk-UA" dirty="0"/>
              <a:t>\ {</a:t>
            </a:r>
            <a:r>
              <a:rPr lang="en-US" dirty="0" smtClean="0"/>
              <a:t>X</a:t>
            </a:r>
            <a:r>
              <a:rPr lang="en-US" dirty="0" smtClean="0"/>
              <a:t> → </a:t>
            </a:r>
            <a:r>
              <a:rPr lang="en-US" dirty="0" smtClean="0"/>
              <a:t>A</a:t>
            </a:r>
            <a:r>
              <a:rPr lang="uk-UA" dirty="0"/>
              <a:t>} </a:t>
            </a:r>
            <a:r>
              <a:rPr lang="en-US" dirty="0"/>
              <a:t>U</a:t>
            </a:r>
            <a:r>
              <a:rPr lang="uk-UA" dirty="0" smtClean="0"/>
              <a:t>  </a:t>
            </a:r>
            <a:r>
              <a:rPr lang="uk-UA" dirty="0"/>
              <a:t>{</a:t>
            </a:r>
            <a:r>
              <a:rPr lang="en-US" dirty="0"/>
              <a:t>Z </a:t>
            </a:r>
            <a:r>
              <a:rPr lang="en-US" dirty="0" smtClean="0"/>
              <a:t>→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ru-RU" dirty="0"/>
              <a:t>}  </a:t>
            </a:r>
            <a:r>
              <a:rPr lang="en-US" dirty="0" smtClean="0"/>
              <a:t>!</a:t>
            </a:r>
            <a:r>
              <a:rPr lang="ru-RU" dirty="0" smtClean="0"/>
              <a:t>~</a:t>
            </a:r>
            <a:r>
              <a:rPr lang="uk-UA" dirty="0" smtClean="0"/>
              <a:t>  </a:t>
            </a:r>
            <a:r>
              <a:rPr lang="en-US" dirty="0" smtClean="0"/>
              <a:t>F </a:t>
            </a:r>
            <a:r>
              <a:rPr lang="uk-UA" dirty="0" smtClean="0"/>
              <a:t>   </a:t>
            </a:r>
            <a:r>
              <a:rPr lang="uk-UA" dirty="0"/>
              <a:t>тобто з лівої частини залежності не можна вилучити жодного атрибута,  не втративши еквівалентності з F. </a:t>
            </a:r>
            <a:endParaRPr lang="en-US" dirty="0"/>
          </a:p>
          <a:p>
            <a:r>
              <a:rPr lang="uk-UA" u="sng" dirty="0"/>
              <a:t>Теорема:</a:t>
            </a:r>
            <a:endParaRPr lang="en-US" dirty="0"/>
          </a:p>
          <a:p>
            <a:r>
              <a:rPr lang="uk-UA" dirty="0"/>
              <a:t>Для кожної </a:t>
            </a:r>
            <a:r>
              <a:rPr lang="uk-UA" dirty="0" smtClean="0"/>
              <a:t>структури</a:t>
            </a:r>
            <a:r>
              <a:rPr lang="en-US" dirty="0" smtClean="0"/>
              <a:t> </a:t>
            </a:r>
            <a:r>
              <a:rPr lang="uk-UA" dirty="0" smtClean="0"/>
              <a:t>функціональних залежностей </a:t>
            </a:r>
            <a:r>
              <a:rPr lang="en-US" dirty="0"/>
              <a:t>F </a:t>
            </a:r>
            <a:r>
              <a:rPr lang="uk-UA" dirty="0"/>
              <a:t>існує </a:t>
            </a:r>
            <a:r>
              <a:rPr lang="uk-UA" dirty="0" smtClean="0"/>
              <a:t>структура </a:t>
            </a:r>
            <a:r>
              <a:rPr lang="en-US" dirty="0" smtClean="0"/>
              <a:t>G </a:t>
            </a:r>
            <a:r>
              <a:rPr lang="uk-UA" dirty="0" smtClean="0"/>
              <a:t>- </a:t>
            </a:r>
            <a:r>
              <a:rPr lang="uk-UA" dirty="0"/>
              <a:t>мінімальна  &amp;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 </a:t>
            </a:r>
            <a:r>
              <a:rPr lang="ru-RU" dirty="0"/>
              <a:t>~ </a:t>
            </a:r>
            <a:r>
              <a:rPr lang="en-US" dirty="0" smtClean="0"/>
              <a:t>G.</a:t>
            </a:r>
            <a:r>
              <a:rPr lang="uk-UA" dirty="0" smtClean="0"/>
              <a:t>    </a:t>
            </a:r>
            <a:endParaRPr lang="en-US" dirty="0"/>
          </a:p>
          <a:p>
            <a:r>
              <a:rPr lang="uk-UA" dirty="0"/>
              <a:t>Доведення: доведемо дещо більше, а саме </a:t>
            </a:r>
            <a:r>
              <a:rPr lang="uk-UA" b="1" dirty="0"/>
              <a:t>як</a:t>
            </a:r>
            <a:r>
              <a:rPr lang="uk-UA" dirty="0"/>
              <a:t> побудувати </a:t>
            </a:r>
            <a:r>
              <a:rPr lang="en-US" dirty="0" smtClean="0"/>
              <a:t>G</a:t>
            </a:r>
            <a:r>
              <a:rPr lang="uk-UA" dirty="0" smtClean="0"/>
              <a:t>.  </a:t>
            </a:r>
            <a:r>
              <a:rPr lang="uk-UA" dirty="0"/>
              <a:t>Рушимо по умовам мінімальності.</a:t>
            </a:r>
            <a:endParaRPr lang="en-US" dirty="0"/>
          </a:p>
          <a:p>
            <a:pPr lvl="0"/>
            <a:r>
              <a:rPr lang="en-US" dirty="0" smtClean="0"/>
              <a:t>(1) </a:t>
            </a:r>
            <a:r>
              <a:rPr lang="uk-UA" dirty="0" smtClean="0"/>
              <a:t>Попереднє </a:t>
            </a:r>
            <a:r>
              <a:rPr lang="uk-UA" dirty="0"/>
              <a:t>твердження про одноатрибутні праві </a:t>
            </a:r>
            <a:r>
              <a:rPr lang="uk-UA" dirty="0" smtClean="0"/>
              <a:t>частини має конструктивний характер, тобто вказується як побудувати структуру з одноатрибутними правими частинами;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(</a:t>
            </a:r>
            <a:r>
              <a:rPr lang="en-US" dirty="0" smtClean="0"/>
              <a:t>2) </a:t>
            </a:r>
            <a:r>
              <a:rPr lang="uk-UA" dirty="0" smtClean="0"/>
              <a:t>досліджуємо кожну залежність</a:t>
            </a:r>
            <a:r>
              <a:rPr lang="ru-RU" dirty="0" smtClean="0"/>
              <a:t> на </a:t>
            </a:r>
            <a:r>
              <a:rPr lang="uk-UA" dirty="0" smtClean="0"/>
              <a:t>антинадлишковість</a:t>
            </a:r>
            <a:r>
              <a:rPr lang="ru-RU" dirty="0" smtClean="0"/>
              <a:t> (</a:t>
            </a:r>
            <a:r>
              <a:rPr lang="uk-UA" dirty="0" smtClean="0"/>
              <a:t>кожна літера – один атрибут). Нехай задана наступна структура функціональних залежностей</a:t>
            </a:r>
            <a:endParaRPr lang="en-US" dirty="0" smtClean="0"/>
          </a:p>
          <a:p>
            <a:r>
              <a:rPr lang="uk-UA" dirty="0" smtClean="0"/>
              <a:t>           А</a:t>
            </a:r>
            <a:r>
              <a:rPr lang="en-US" dirty="0" smtClean="0"/>
              <a:t> → </a:t>
            </a:r>
            <a:r>
              <a:rPr lang="uk-UA" dirty="0" smtClean="0"/>
              <a:t>В; А</a:t>
            </a:r>
            <a:r>
              <a:rPr lang="en-US" dirty="0" smtClean="0"/>
              <a:t> → </a:t>
            </a:r>
            <a:r>
              <a:rPr lang="uk-UA" dirty="0" smtClean="0"/>
              <a:t>С;</a:t>
            </a:r>
            <a:endParaRPr lang="en-US" dirty="0" smtClean="0"/>
          </a:p>
          <a:p>
            <a:r>
              <a:rPr lang="uk-UA" dirty="0" smtClean="0"/>
              <a:t>          В</a:t>
            </a:r>
            <a:r>
              <a:rPr lang="en-US" dirty="0" smtClean="0"/>
              <a:t> → </a:t>
            </a:r>
            <a:r>
              <a:rPr lang="uk-UA" dirty="0" smtClean="0"/>
              <a:t>А; В</a:t>
            </a:r>
            <a:r>
              <a:rPr lang="en-US" dirty="0" smtClean="0"/>
              <a:t> → </a:t>
            </a:r>
            <a:r>
              <a:rPr lang="uk-UA" dirty="0" smtClean="0"/>
              <a:t>С;     </a:t>
            </a:r>
          </a:p>
          <a:p>
            <a:r>
              <a:rPr lang="uk-UA" dirty="0"/>
              <a:t> </a:t>
            </a:r>
            <a:r>
              <a:rPr lang="uk-UA" dirty="0" smtClean="0"/>
              <a:t> </a:t>
            </a:r>
            <a:r>
              <a:rPr lang="uk-UA" dirty="0" smtClean="0"/>
              <a:t>        С</a:t>
            </a:r>
            <a:r>
              <a:rPr lang="en-US" dirty="0" smtClean="0"/>
              <a:t> → </a:t>
            </a:r>
            <a:r>
              <a:rPr lang="uk-UA" dirty="0" smtClean="0"/>
              <a:t>А	</a:t>
            </a:r>
            <a:endParaRPr lang="en-US" dirty="0" smtClean="0"/>
          </a:p>
          <a:p>
            <a:r>
              <a:rPr lang="uk-UA" dirty="0" smtClean="0"/>
              <a:t>      Відкинемо А</a:t>
            </a:r>
            <a:r>
              <a:rPr lang="en-US" dirty="0" smtClean="0"/>
              <a:t> → </a:t>
            </a:r>
            <a:r>
              <a:rPr lang="uk-UA" dirty="0" smtClean="0"/>
              <a:t>В, але отримати цю залежність з інших (на основі аксіом Армстронга) не можемо, отже вона не є надлишковою.</a:t>
            </a:r>
            <a:endParaRPr lang="en-US" dirty="0" smtClean="0"/>
          </a:p>
          <a:p>
            <a:r>
              <a:rPr lang="uk-UA" dirty="0" smtClean="0"/>
              <a:t>Візьмемо наступну залежність  А</a:t>
            </a:r>
            <a:r>
              <a:rPr lang="en-US" dirty="0" smtClean="0"/>
              <a:t> → </a:t>
            </a:r>
            <a:r>
              <a:rPr lang="uk-UA" dirty="0" smtClean="0"/>
              <a:t>С</a:t>
            </a:r>
            <a:endParaRPr lang="en-US" dirty="0" smtClean="0"/>
          </a:p>
          <a:p>
            <a:r>
              <a:rPr lang="uk-UA" dirty="0" smtClean="0"/>
              <a:t>       А→С: А→В &amp; В→С =</a:t>
            </a:r>
            <a:r>
              <a:rPr lang="en-US" dirty="0" smtClean="0"/>
              <a:t>&gt;</a:t>
            </a:r>
            <a:r>
              <a:rPr lang="uk-UA" dirty="0" smtClean="0"/>
              <a:t> А→С отже надлишкова</a:t>
            </a:r>
            <a:endParaRPr lang="en-US" dirty="0" smtClean="0"/>
          </a:p>
          <a:p>
            <a:r>
              <a:rPr lang="uk-UA" dirty="0" smtClean="0"/>
              <a:t>       В→А:  В→С &amp;  С→А отже надлишкова</a:t>
            </a:r>
            <a:endParaRPr lang="en-US" dirty="0" smtClean="0"/>
          </a:p>
          <a:p>
            <a:r>
              <a:rPr lang="uk-UA" dirty="0" smtClean="0"/>
              <a:t>        В→С:  В→А &amp;  А→С отже надлишкова</a:t>
            </a:r>
            <a:endParaRPr lang="en-US" dirty="0" smtClean="0"/>
          </a:p>
          <a:p>
            <a:r>
              <a:rPr lang="uk-UA" dirty="0" smtClean="0"/>
              <a:t>Залежність  С→А не надлишкова, бо атрибут С зустрічається зліва тільки один раз. </a:t>
            </a:r>
            <a:endParaRPr lang="en-US" dirty="0" smtClean="0"/>
          </a:p>
          <a:p>
            <a:r>
              <a:rPr lang="uk-UA" dirty="0" smtClean="0"/>
              <a:t>Тепер аналізуємо надлишкові залежності разом, вони взаємопов'язані, отже</a:t>
            </a:r>
            <a:endParaRPr lang="en-US" dirty="0" smtClean="0"/>
          </a:p>
          <a:p>
            <a:r>
              <a:rPr lang="uk-UA" dirty="0" smtClean="0"/>
              <a:t> щоб отримати мінімальну структуру залежностей треба відкинути одну з   </a:t>
            </a:r>
            <a:endParaRPr lang="en-US" dirty="0" smtClean="0"/>
          </a:p>
          <a:p>
            <a:r>
              <a:rPr lang="uk-UA" dirty="0" smtClean="0"/>
              <a:t> надлишкових залежностей.</a:t>
            </a:r>
          </a:p>
          <a:p>
            <a:pPr lvl="0"/>
            <a:r>
              <a:rPr lang="en-US" dirty="0" smtClean="0"/>
              <a:t>(3) </a:t>
            </a:r>
            <a:r>
              <a:rPr lang="uk-UA" dirty="0" smtClean="0"/>
              <a:t>антинадлишковість </a:t>
            </a:r>
            <a:r>
              <a:rPr lang="uk-UA" dirty="0"/>
              <a:t>лівої частини</a:t>
            </a:r>
            <a:endParaRPr lang="en-US" dirty="0"/>
          </a:p>
          <a:p>
            <a:r>
              <a:rPr lang="uk-UA" dirty="0"/>
              <a:t>Розглянемо приклад</a:t>
            </a:r>
            <a:endParaRPr lang="en-US" dirty="0"/>
          </a:p>
          <a:p>
            <a:r>
              <a:rPr lang="uk-UA" dirty="0"/>
              <a:t>    </a:t>
            </a:r>
            <a:r>
              <a:rPr lang="uk-UA" dirty="0" smtClean="0"/>
              <a:t>АВ→С</a:t>
            </a:r>
            <a:r>
              <a:rPr lang="uk-UA" dirty="0"/>
              <a:t>; 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А→В</a:t>
            </a:r>
            <a:r>
              <a:rPr lang="uk-UA" dirty="0"/>
              <a:t>; 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В→А </a:t>
            </a:r>
          </a:p>
          <a:p>
            <a:r>
              <a:rPr lang="uk-UA" dirty="0" smtClean="0"/>
              <a:t> </a:t>
            </a:r>
            <a:r>
              <a:rPr lang="en-US" dirty="0" smtClean="0"/>
              <a:t>            </a:t>
            </a:r>
            <a:r>
              <a:rPr lang="uk-UA" dirty="0" smtClean="0"/>
              <a:t>структура </a:t>
            </a:r>
            <a:r>
              <a:rPr lang="uk-UA" dirty="0"/>
              <a:t>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2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Оскільки друга та третя залежності зліва мають по одному атрибуту, то треба перевірити тільки АВ→С. Для цього викреслимо А і отримаємо структуру G :</a:t>
            </a:r>
            <a:endParaRPr lang="en-US" dirty="0" smtClean="0"/>
          </a:p>
          <a:p>
            <a:r>
              <a:rPr lang="uk-UA" dirty="0" smtClean="0"/>
              <a:t>    В→С; А→В; В→А</a:t>
            </a:r>
          </a:p>
          <a:p>
            <a:r>
              <a:rPr lang="uk-UA" dirty="0" smtClean="0"/>
              <a:t>Чи еквівалентні структури  </a:t>
            </a:r>
            <a:r>
              <a:rPr lang="en-US" dirty="0" smtClean="0"/>
              <a:t>F</a:t>
            </a:r>
            <a:r>
              <a:rPr lang="uk-UA" dirty="0" smtClean="0"/>
              <a:t> та  </a:t>
            </a:r>
            <a:r>
              <a:rPr lang="en-US" dirty="0" smtClean="0"/>
              <a:t>G</a:t>
            </a:r>
            <a:r>
              <a:rPr lang="uk-UA" dirty="0" smtClean="0"/>
              <a:t>?</a:t>
            </a:r>
            <a:endParaRPr lang="en-US" dirty="0" smtClean="0"/>
          </a:p>
          <a:p>
            <a:r>
              <a:rPr lang="uk-UA" dirty="0" smtClean="0"/>
              <a:t>Накриття в один бік виконується завжди, тобто якщо маємо В→С, то також маємо і   АВ→С, а от накриття в інший бік необхідно спеціально досліджувати</a:t>
            </a:r>
            <a:endParaRPr lang="en-US" dirty="0" smtClean="0"/>
          </a:p>
          <a:p>
            <a:r>
              <a:rPr lang="uk-UA" dirty="0" smtClean="0"/>
              <a:t>Чи можемо ми, починаючи з В→С в межах структури </a:t>
            </a:r>
            <a:r>
              <a:rPr lang="en-US" dirty="0" smtClean="0"/>
              <a:t>G</a:t>
            </a:r>
            <a:r>
              <a:rPr lang="uk-UA" dirty="0" smtClean="0"/>
              <a:t> отримати залежність АВ→С</a:t>
            </a:r>
            <a:endParaRPr lang="en-US" dirty="0" smtClean="0"/>
          </a:p>
          <a:p>
            <a:r>
              <a:rPr lang="uk-UA" dirty="0" smtClean="0"/>
              <a:t>В→А</a:t>
            </a:r>
            <a:endParaRPr lang="en-US" dirty="0" smtClean="0"/>
          </a:p>
          <a:p>
            <a:r>
              <a:rPr lang="uk-UA" dirty="0" smtClean="0"/>
              <a:t>В→АВ→С                </a:t>
            </a:r>
            <a:r>
              <a:rPr lang="en-US" dirty="0" smtClean="0"/>
              <a:t>=&gt;</a:t>
            </a:r>
            <a:r>
              <a:rPr lang="uk-UA" dirty="0" smtClean="0"/>
              <a:t> АВ→В→С</a:t>
            </a:r>
            <a:endParaRPr lang="en-US" dirty="0" smtClean="0"/>
          </a:p>
          <a:p>
            <a:r>
              <a:rPr lang="en-US" dirty="0" smtClean="0"/>
              <a:t>      =&gt;</a:t>
            </a:r>
            <a:r>
              <a:rPr lang="uk-UA" dirty="0" smtClean="0"/>
              <a:t> А можна викреслити.</a:t>
            </a:r>
            <a:endParaRPr lang="en-US" dirty="0" smtClean="0"/>
          </a:p>
          <a:p>
            <a:r>
              <a:rPr lang="uk-UA" dirty="0" smtClean="0"/>
              <a:t>Тепер перевіримо, чи можна викреслити В (аналогічно). Відповідь – так.</a:t>
            </a:r>
            <a:endParaRPr lang="en-US" dirty="0" smtClean="0"/>
          </a:p>
          <a:p>
            <a:r>
              <a:rPr lang="uk-UA" dirty="0"/>
              <a:t>Отже, атрибути А та В можна викреслити, але тільки один з них.</a:t>
            </a:r>
            <a:endParaRPr lang="en-US" dirty="0"/>
          </a:p>
          <a:p>
            <a:endParaRPr lang="en-US" dirty="0" smtClean="0"/>
          </a:p>
          <a:p>
            <a:r>
              <a:rPr lang="uk-UA" dirty="0" smtClean="0"/>
              <a:t>Власне </a:t>
            </a:r>
            <a:r>
              <a:rPr lang="uk-UA" dirty="0"/>
              <a:t>доведення полягає в тому, щоб пройтись по всім залежностям структури і перевірити:</a:t>
            </a:r>
            <a:endParaRPr lang="en-US" dirty="0"/>
          </a:p>
          <a:p>
            <a:pPr lvl="0"/>
            <a:r>
              <a:rPr lang="en-US" dirty="0" smtClean="0"/>
              <a:t>1) </a:t>
            </a:r>
            <a:r>
              <a:rPr lang="uk-UA" dirty="0" smtClean="0"/>
              <a:t>чи </a:t>
            </a:r>
            <a:r>
              <a:rPr lang="uk-UA" dirty="0"/>
              <a:t>є кожна залежність одноатрибутною кожна залежність,  якщо ні – то перетворити;</a:t>
            </a:r>
            <a:endParaRPr lang="en-US" dirty="0"/>
          </a:p>
          <a:p>
            <a:pPr lvl="0"/>
            <a:r>
              <a:rPr lang="en-US" dirty="0" smtClean="0"/>
              <a:t>2) </a:t>
            </a:r>
            <a:r>
              <a:rPr lang="uk-UA" dirty="0" smtClean="0"/>
              <a:t>перевірити </a:t>
            </a:r>
            <a:r>
              <a:rPr lang="uk-UA" dirty="0"/>
              <a:t>на надлишковість всі залежності та відкинути надлишкові;</a:t>
            </a:r>
            <a:endParaRPr lang="en-US" dirty="0"/>
          </a:p>
          <a:p>
            <a:pPr lvl="0"/>
            <a:r>
              <a:rPr lang="en-US" dirty="0" smtClean="0"/>
              <a:t>3) </a:t>
            </a:r>
            <a:r>
              <a:rPr lang="uk-UA" dirty="0" smtClean="0"/>
              <a:t>перевірити </a:t>
            </a:r>
            <a:r>
              <a:rPr lang="uk-UA" dirty="0"/>
              <a:t>на надлишковість лівої частини всі залежності з більш ніж одним атрибутом зліва, при потребі відкинути надлишкові атрибути.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b="1" i="1" dirty="0"/>
              <a:t>Процедура </a:t>
            </a:r>
            <a:r>
              <a:rPr lang="uk-UA" sz="3200" b="1" i="1" dirty="0" smtClean="0"/>
              <a:t>мінімізації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8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Нехай задана множина атрибутів Х та структура функціональних залежностей </a:t>
            </a:r>
            <a:r>
              <a:rPr lang="en-US" dirty="0"/>
              <a:t>F</a:t>
            </a:r>
            <a:r>
              <a:rPr lang="uk-UA" dirty="0"/>
              <a:t>. Для цієї множини Х по структурі </a:t>
            </a:r>
            <a:r>
              <a:rPr lang="en-US" dirty="0"/>
              <a:t>F</a:t>
            </a:r>
            <a:r>
              <a:rPr lang="uk-UA" dirty="0"/>
              <a:t> та  аксіомам Армстронга можна побудувати замикання Х</a:t>
            </a:r>
            <a:r>
              <a:rPr lang="uk-UA" baseline="30000" dirty="0"/>
              <a:t>+</a:t>
            </a:r>
            <a:r>
              <a:rPr lang="uk-UA" dirty="0"/>
              <a:t> - множину атрибутів, які або належать множині Х, або є </a:t>
            </a:r>
            <a:r>
              <a:rPr lang="uk-UA" i="1" dirty="0"/>
              <a:t>залежними</a:t>
            </a:r>
            <a:r>
              <a:rPr lang="uk-UA" dirty="0"/>
              <a:t> від Х по структурі </a:t>
            </a:r>
            <a:r>
              <a:rPr lang="en-US" dirty="0"/>
              <a:t>F</a:t>
            </a:r>
            <a:r>
              <a:rPr lang="uk-UA" dirty="0"/>
              <a:t> та аксіомам Армстронга</a:t>
            </a:r>
            <a:r>
              <a:rPr lang="uk-UA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uk-UA" dirty="0"/>
              <a:t>Нехай задано множину атрибутів Х деякої реляції. Побудуємо її замикання по структурі </a:t>
            </a:r>
            <a:r>
              <a:rPr lang="en-US" dirty="0"/>
              <a:t>F</a:t>
            </a:r>
            <a:r>
              <a:rPr lang="uk-UA" dirty="0"/>
              <a:t>.</a:t>
            </a:r>
            <a:endParaRPr lang="en-US" dirty="0"/>
          </a:p>
          <a:p>
            <a:r>
              <a:rPr lang="uk-UA" sz="1400" dirty="0"/>
              <a:t>Х</a:t>
            </a:r>
            <a:r>
              <a:rPr lang="uk-UA" sz="1400" baseline="30000" dirty="0"/>
              <a:t>0</a:t>
            </a:r>
            <a:r>
              <a:rPr lang="uk-UA" sz="1400" dirty="0"/>
              <a:t> = Х</a:t>
            </a:r>
            <a:endParaRPr lang="en-US" sz="1400" dirty="0"/>
          </a:p>
          <a:p>
            <a:r>
              <a:rPr lang="uk-UA" sz="1400" dirty="0"/>
              <a:t>Х</a:t>
            </a:r>
            <a:r>
              <a:rPr lang="ru-RU" sz="1400" baseline="30000" dirty="0"/>
              <a:t>1</a:t>
            </a:r>
            <a:r>
              <a:rPr lang="uk-UA" sz="1400" dirty="0"/>
              <a:t> = Х</a:t>
            </a:r>
            <a:r>
              <a:rPr lang="ru-RU" sz="1400" baseline="30000" dirty="0"/>
              <a:t>0 </a:t>
            </a:r>
            <a:r>
              <a:rPr lang="en-US" sz="1400" dirty="0" smtClean="0"/>
              <a:t>U</a:t>
            </a:r>
            <a:r>
              <a:rPr lang="ru-RU" sz="1400" dirty="0" smtClean="0"/>
              <a:t>{</a:t>
            </a:r>
            <a:r>
              <a:rPr lang="uk-UA" sz="1400" dirty="0"/>
              <a:t>атрибути, які можуть бути отримані з Х</a:t>
            </a:r>
            <a:r>
              <a:rPr lang="uk-UA" sz="1400" baseline="30000" dirty="0"/>
              <a:t>0</a:t>
            </a:r>
            <a:r>
              <a:rPr lang="uk-UA" sz="1400" dirty="0"/>
              <a:t> за один крок</a:t>
            </a:r>
            <a:r>
              <a:rPr lang="ru-RU" sz="1400" dirty="0"/>
              <a:t>}</a:t>
            </a:r>
            <a:endParaRPr lang="en-US" sz="1400" dirty="0"/>
          </a:p>
          <a:p>
            <a:r>
              <a:rPr lang="uk-UA" sz="1400" dirty="0"/>
              <a:t>...</a:t>
            </a:r>
            <a:endParaRPr lang="en-US" sz="1400" dirty="0"/>
          </a:p>
          <a:p>
            <a:r>
              <a:rPr lang="uk-UA" sz="1400" dirty="0"/>
              <a:t>Х</a:t>
            </a:r>
            <a:r>
              <a:rPr lang="en-US" sz="1400" baseline="30000" dirty="0" err="1"/>
              <a:t>i</a:t>
            </a:r>
            <a:r>
              <a:rPr lang="uk-UA" sz="1400" baseline="30000" dirty="0"/>
              <a:t>+1</a:t>
            </a:r>
            <a:r>
              <a:rPr lang="uk-UA" sz="1400" dirty="0"/>
              <a:t> = Х</a:t>
            </a:r>
            <a:r>
              <a:rPr lang="en-US" sz="1400" baseline="30000" dirty="0" err="1"/>
              <a:t>i</a:t>
            </a:r>
            <a:r>
              <a:rPr lang="en-US" sz="1400" dirty="0"/>
              <a:t> </a:t>
            </a:r>
            <a:r>
              <a:rPr lang="en-US" sz="1400" dirty="0" smtClean="0"/>
              <a:t>U</a:t>
            </a:r>
            <a:r>
              <a:rPr lang="uk-UA" sz="1400" dirty="0" smtClean="0"/>
              <a:t> </a:t>
            </a:r>
            <a:r>
              <a:rPr lang="uk-UA" sz="1400" dirty="0"/>
              <a:t>{ атрибути, які можуть бути отримані з </a:t>
            </a:r>
            <a:r>
              <a:rPr lang="uk-UA" sz="1400" dirty="0" smtClean="0"/>
              <a:t>Х</a:t>
            </a:r>
            <a:r>
              <a:rPr lang="en-US" sz="1400" baseline="30000" dirty="0" smtClean="0"/>
              <a:t>i</a:t>
            </a:r>
            <a:r>
              <a:rPr lang="uk-UA" sz="1400" dirty="0" smtClean="0"/>
              <a:t> </a:t>
            </a:r>
            <a:r>
              <a:rPr lang="uk-UA" sz="1400" dirty="0"/>
              <a:t>за </a:t>
            </a:r>
            <a:r>
              <a:rPr lang="uk-UA" sz="1400" dirty="0" smtClean="0"/>
              <a:t>один крок}</a:t>
            </a:r>
            <a:endParaRPr lang="en-US" sz="1400" dirty="0"/>
          </a:p>
          <a:p>
            <a:r>
              <a:rPr lang="uk-UA" sz="1400" dirty="0"/>
              <a:t>Якщо </a:t>
            </a:r>
            <a:r>
              <a:rPr lang="uk-UA" sz="1400" dirty="0" err="1"/>
              <a:t>Х</a:t>
            </a:r>
            <a:r>
              <a:rPr lang="uk-UA" sz="1400" baseline="30000" dirty="0" err="1"/>
              <a:t>к</a:t>
            </a:r>
            <a:r>
              <a:rPr lang="uk-UA" sz="1400" dirty="0"/>
              <a:t> = Х</a:t>
            </a:r>
            <a:r>
              <a:rPr lang="uk-UA" sz="1400" baseline="30000" dirty="0"/>
              <a:t>к+1</a:t>
            </a:r>
            <a:r>
              <a:rPr lang="uk-UA" sz="1400" dirty="0"/>
              <a:t> = Х</a:t>
            </a:r>
            <a:r>
              <a:rPr lang="uk-UA" sz="1400" baseline="30000" dirty="0"/>
              <a:t>+</a:t>
            </a:r>
            <a:r>
              <a:rPr lang="uk-UA" sz="1400" dirty="0"/>
              <a:t> , то процес завершується, тобто настала стабілізація. Якщо ж на деякому кроці </a:t>
            </a:r>
            <a:r>
              <a:rPr lang="uk-UA" sz="1400" dirty="0" err="1"/>
              <a:t>Х</a:t>
            </a:r>
            <a:r>
              <a:rPr lang="uk-UA" sz="1400" baseline="30000" dirty="0" err="1"/>
              <a:t>к</a:t>
            </a:r>
            <a:r>
              <a:rPr lang="uk-UA" sz="1400" dirty="0"/>
              <a:t> зрівнюється з усією множиною атрибутів, то процес можна завершувати достроково</a:t>
            </a:r>
            <a:r>
              <a:rPr lang="uk-UA" sz="1400" dirty="0" smtClean="0"/>
              <a:t>.</a:t>
            </a:r>
          </a:p>
          <a:p>
            <a:r>
              <a:rPr lang="uk-UA" u="sng" dirty="0"/>
              <a:t>Лема.</a:t>
            </a:r>
            <a:r>
              <a:rPr lang="uk-UA" dirty="0"/>
              <a:t> Функціональна залежність </a:t>
            </a:r>
            <a:r>
              <a:rPr lang="uk-UA" dirty="0" smtClean="0"/>
              <a:t>Х→У є </a:t>
            </a:r>
            <a:r>
              <a:rPr lang="en-US" dirty="0"/>
              <a:t>F</a:t>
            </a:r>
            <a:r>
              <a:rPr lang="uk-UA" baseline="30000" dirty="0"/>
              <a:t>+ </a:t>
            </a:r>
            <a:r>
              <a:rPr lang="uk-UA" dirty="0"/>
              <a:t>тоді і тільки тоді, коли  У </a:t>
            </a:r>
            <a:r>
              <a:rPr lang="uk-UA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Х</a:t>
            </a:r>
            <a:r>
              <a:rPr lang="en-US" baseline="-25000" dirty="0"/>
              <a:t>F</a:t>
            </a:r>
            <a:r>
              <a:rPr lang="uk-UA" baseline="30000" dirty="0"/>
              <a:t>+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Коментар: відповідь на питання </a:t>
            </a:r>
            <a:r>
              <a:rPr lang="uk-UA" dirty="0" smtClean="0"/>
              <a:t>Х→У є </a:t>
            </a:r>
            <a:r>
              <a:rPr lang="en-US" dirty="0"/>
              <a:t>F</a:t>
            </a:r>
            <a:r>
              <a:rPr lang="uk-UA" baseline="30000" dirty="0"/>
              <a:t>+</a:t>
            </a:r>
            <a:r>
              <a:rPr lang="uk-UA" dirty="0"/>
              <a:t>  має складність – експоненту, а відповідь на  еквівалентне питання У </a:t>
            </a:r>
            <a:r>
              <a:rPr lang="uk-UA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Х</a:t>
            </a:r>
            <a:r>
              <a:rPr lang="en-US" baseline="-25000" dirty="0"/>
              <a:t>F</a:t>
            </a:r>
            <a:r>
              <a:rPr lang="ru-RU" baseline="30000" dirty="0"/>
              <a:t>+</a:t>
            </a:r>
            <a:r>
              <a:rPr lang="ru-RU" dirty="0"/>
              <a:t> </a:t>
            </a:r>
            <a:r>
              <a:rPr lang="uk-UA" dirty="0"/>
              <a:t> має степеневу складність.</a:t>
            </a:r>
            <a:endParaRPr lang="en-US" dirty="0"/>
          </a:p>
          <a:p>
            <a:r>
              <a:rPr lang="uk-UA" sz="1400" dirty="0"/>
              <a:t>Доведення. Нехай У= А</a:t>
            </a:r>
            <a:r>
              <a:rPr lang="uk-UA" sz="1400" baseline="-25000" dirty="0"/>
              <a:t>1</a:t>
            </a:r>
            <a:r>
              <a:rPr lang="uk-UA" sz="1400" dirty="0"/>
              <a:t>…</a:t>
            </a:r>
            <a:r>
              <a:rPr lang="uk-UA" sz="1400" dirty="0" err="1"/>
              <a:t>А</a:t>
            </a:r>
            <a:r>
              <a:rPr lang="uk-UA" sz="1400" baseline="-25000" dirty="0" err="1"/>
              <a:t>к</a:t>
            </a:r>
            <a:r>
              <a:rPr lang="uk-UA" sz="1400" dirty="0"/>
              <a:t>, нехай також У </a:t>
            </a:r>
            <a:r>
              <a:rPr lang="uk-UA" sz="1400" dirty="0" smtClean="0"/>
              <a:t> С </a:t>
            </a:r>
            <a:r>
              <a:rPr lang="uk-UA" sz="1400" dirty="0" smtClean="0"/>
              <a:t>Х</a:t>
            </a:r>
            <a:r>
              <a:rPr lang="en-US" sz="1400" baseline="-25000" dirty="0"/>
              <a:t>F</a:t>
            </a:r>
            <a:r>
              <a:rPr lang="uk-UA" sz="1400" baseline="30000" dirty="0"/>
              <a:t>+</a:t>
            </a:r>
            <a:r>
              <a:rPr lang="uk-UA" sz="1400" dirty="0"/>
              <a:t> , тоді </a:t>
            </a:r>
            <a:r>
              <a:rPr lang="uk-UA" sz="1400" dirty="0" err="1" smtClean="0"/>
              <a:t>Х→А</a:t>
            </a:r>
            <a:r>
              <a:rPr lang="uk-UA" sz="1400" baseline="-25000" dirty="0" err="1" smtClean="0"/>
              <a:t>і</a:t>
            </a:r>
            <a:r>
              <a:rPr lang="uk-UA" sz="1400" dirty="0" smtClean="0"/>
              <a:t> </a:t>
            </a:r>
            <a:r>
              <a:rPr lang="uk-UA" sz="1400" dirty="0"/>
              <a:t>для всіх і за визначенням Х</a:t>
            </a:r>
            <a:r>
              <a:rPr lang="en-US" sz="1400" baseline="-25000" dirty="0"/>
              <a:t>F</a:t>
            </a:r>
            <a:r>
              <a:rPr lang="uk-UA" sz="1400" baseline="30000" dirty="0"/>
              <a:t>+</a:t>
            </a:r>
            <a:r>
              <a:rPr lang="uk-UA" sz="1400" dirty="0"/>
              <a:t>, а це в свою чергу означає </a:t>
            </a:r>
            <a:r>
              <a:rPr lang="uk-UA" sz="1400" dirty="0" smtClean="0"/>
              <a:t>Х→У </a:t>
            </a:r>
            <a:r>
              <a:rPr lang="uk-UA" sz="1400" dirty="0"/>
              <a:t>за властивістю Д1.</a:t>
            </a:r>
            <a:endParaRPr lang="en-US" sz="1400" dirty="0"/>
          </a:p>
          <a:p>
            <a:r>
              <a:rPr lang="uk-UA" sz="1400" dirty="0"/>
              <a:t>Навпаки, нехай  </a:t>
            </a:r>
            <a:r>
              <a:rPr lang="uk-UA" sz="1400" dirty="0" smtClean="0"/>
              <a:t>Х→У</a:t>
            </a:r>
            <a:r>
              <a:rPr lang="uk-UA" sz="1400" dirty="0"/>
              <a:t>, тоді </a:t>
            </a:r>
            <a:r>
              <a:rPr lang="uk-UA" sz="1400" dirty="0" err="1" smtClean="0"/>
              <a:t>Х→А</a:t>
            </a:r>
            <a:r>
              <a:rPr lang="uk-UA" sz="1400" baseline="-25000" dirty="0" err="1" smtClean="0"/>
              <a:t>і</a:t>
            </a:r>
            <a:r>
              <a:rPr lang="uk-UA" sz="1400" dirty="0" smtClean="0"/>
              <a:t> </a:t>
            </a:r>
            <a:r>
              <a:rPr lang="uk-UA" sz="1400" dirty="0"/>
              <a:t>для всіх і за властивістю Д3, а це в свою чергу означає, що У </a:t>
            </a:r>
            <a:r>
              <a:rPr lang="uk-UA" sz="1400" dirty="0" smtClean="0"/>
              <a:t>С</a:t>
            </a:r>
            <a:r>
              <a:rPr lang="uk-UA" sz="1400" dirty="0" smtClean="0"/>
              <a:t> </a:t>
            </a:r>
            <a:r>
              <a:rPr lang="uk-UA" sz="1400" dirty="0"/>
              <a:t>Х</a:t>
            </a:r>
            <a:r>
              <a:rPr lang="en-US" sz="1400" baseline="-25000" dirty="0"/>
              <a:t>F</a:t>
            </a:r>
            <a:r>
              <a:rPr lang="uk-UA" sz="1400" baseline="30000" dirty="0"/>
              <a:t>+</a:t>
            </a:r>
            <a:r>
              <a:rPr lang="uk-UA" sz="1400" dirty="0"/>
              <a:t> за визначенням Х</a:t>
            </a:r>
            <a:r>
              <a:rPr lang="en-US" sz="1400" baseline="-25000" dirty="0"/>
              <a:t>F</a:t>
            </a:r>
            <a:r>
              <a:rPr lang="uk-UA" sz="1400" baseline="30000" dirty="0"/>
              <a:t>+</a:t>
            </a:r>
            <a:r>
              <a:rPr lang="uk-UA" sz="1400" dirty="0"/>
              <a:t>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8600"/>
            <a:ext cx="876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Розглянемо приклад побудови замикання атрибутів </a:t>
            </a:r>
            <a:r>
              <a:rPr lang="en-US" dirty="0"/>
              <a:t>BD</a:t>
            </a:r>
            <a:r>
              <a:rPr lang="uk-UA" baseline="30000" dirty="0"/>
              <a:t>+</a:t>
            </a:r>
            <a:r>
              <a:rPr lang="uk-UA" dirty="0"/>
              <a:t> на структурі:</a:t>
            </a:r>
            <a:endParaRPr lang="en-US" dirty="0"/>
          </a:p>
          <a:p>
            <a:r>
              <a:rPr lang="en-US" dirty="0" smtClean="0"/>
              <a:t>AB→C</a:t>
            </a:r>
            <a:endParaRPr lang="en-US" dirty="0"/>
          </a:p>
          <a:p>
            <a:r>
              <a:rPr lang="en-US" dirty="0" smtClean="0"/>
              <a:t>C→A</a:t>
            </a:r>
            <a:endParaRPr lang="en-US" dirty="0"/>
          </a:p>
          <a:p>
            <a:r>
              <a:rPr lang="en-US" dirty="0" smtClean="0"/>
              <a:t>BC→D</a:t>
            </a:r>
            <a:endParaRPr lang="en-US" dirty="0"/>
          </a:p>
          <a:p>
            <a:r>
              <a:rPr lang="en-US" dirty="0" smtClean="0"/>
              <a:t>ACD→B</a:t>
            </a:r>
            <a:endParaRPr lang="en-US" dirty="0"/>
          </a:p>
          <a:p>
            <a:r>
              <a:rPr lang="en-US" dirty="0" smtClean="0"/>
              <a:t>D→EG</a:t>
            </a:r>
            <a:endParaRPr lang="en-US" dirty="0"/>
          </a:p>
          <a:p>
            <a:r>
              <a:rPr lang="en-US" dirty="0" smtClean="0"/>
              <a:t>BE→C</a:t>
            </a:r>
            <a:endParaRPr lang="en-US" dirty="0"/>
          </a:p>
          <a:p>
            <a:r>
              <a:rPr lang="en-US" dirty="0" smtClean="0"/>
              <a:t>CG→BD</a:t>
            </a:r>
            <a:endParaRPr lang="en-US" dirty="0"/>
          </a:p>
          <a:p>
            <a:r>
              <a:rPr lang="en-US" dirty="0" smtClean="0"/>
              <a:t>CE→AG</a:t>
            </a:r>
            <a:endParaRPr lang="en-US" dirty="0"/>
          </a:p>
          <a:p>
            <a:r>
              <a:rPr lang="uk-UA" dirty="0"/>
              <a:t>Побудуємо замикання 2-х атрибутів: </a:t>
            </a:r>
            <a:r>
              <a:rPr lang="en-US" dirty="0"/>
              <a:t>BD</a:t>
            </a:r>
            <a:r>
              <a:rPr lang="uk-UA" baseline="30000" dirty="0"/>
              <a:t>+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X</a:t>
            </a:r>
            <a:r>
              <a:rPr lang="uk-UA" baseline="30000" dirty="0"/>
              <a:t>0</a:t>
            </a:r>
            <a:r>
              <a:rPr lang="uk-UA" dirty="0"/>
              <a:t> = {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D</a:t>
            </a:r>
            <a:r>
              <a:rPr lang="uk-UA" dirty="0"/>
              <a:t>}</a:t>
            </a:r>
            <a:endParaRPr lang="en-US" dirty="0"/>
          </a:p>
          <a:p>
            <a:r>
              <a:rPr lang="en-US" dirty="0"/>
              <a:t>X</a:t>
            </a:r>
            <a:r>
              <a:rPr lang="uk-UA" baseline="30000" dirty="0"/>
              <a:t>1 </a:t>
            </a:r>
            <a:r>
              <a:rPr lang="uk-UA" dirty="0"/>
              <a:t>= {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D</a:t>
            </a:r>
            <a:r>
              <a:rPr lang="uk-UA" dirty="0"/>
              <a:t>, </a:t>
            </a:r>
            <a:r>
              <a:rPr lang="en-US" dirty="0"/>
              <a:t>E</a:t>
            </a:r>
            <a:r>
              <a:rPr lang="uk-UA" dirty="0"/>
              <a:t>, </a:t>
            </a:r>
            <a:r>
              <a:rPr lang="en-US" dirty="0"/>
              <a:t>G</a:t>
            </a:r>
            <a:r>
              <a:rPr lang="uk-UA" dirty="0"/>
              <a:t>}- на підставі </a:t>
            </a:r>
            <a:r>
              <a:rPr lang="en-US" dirty="0" smtClean="0"/>
              <a:t>D→EG</a:t>
            </a:r>
            <a:endParaRPr lang="en-US" dirty="0"/>
          </a:p>
          <a:p>
            <a:r>
              <a:rPr lang="en-US" dirty="0"/>
              <a:t>X</a:t>
            </a:r>
            <a:r>
              <a:rPr lang="uk-UA" baseline="30000" dirty="0"/>
              <a:t>2</a:t>
            </a:r>
            <a:r>
              <a:rPr lang="uk-UA" dirty="0"/>
              <a:t> = {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D</a:t>
            </a:r>
            <a:r>
              <a:rPr lang="uk-UA" dirty="0"/>
              <a:t>, </a:t>
            </a:r>
            <a:r>
              <a:rPr lang="en-US" dirty="0"/>
              <a:t>E</a:t>
            </a:r>
            <a:r>
              <a:rPr lang="uk-UA" dirty="0"/>
              <a:t>, </a:t>
            </a:r>
            <a:r>
              <a:rPr lang="en-US" dirty="0"/>
              <a:t>G</a:t>
            </a:r>
            <a:r>
              <a:rPr lang="uk-UA" dirty="0"/>
              <a:t>, </a:t>
            </a:r>
            <a:r>
              <a:rPr lang="en-US" dirty="0"/>
              <a:t>C</a:t>
            </a:r>
            <a:r>
              <a:rPr lang="uk-UA" dirty="0"/>
              <a:t>} - на підставі </a:t>
            </a:r>
            <a:r>
              <a:rPr lang="en-US" dirty="0" smtClean="0"/>
              <a:t>BE→C</a:t>
            </a:r>
            <a:endParaRPr lang="en-US" dirty="0"/>
          </a:p>
          <a:p>
            <a:r>
              <a:rPr lang="en-US" dirty="0"/>
              <a:t>X</a:t>
            </a:r>
            <a:r>
              <a:rPr lang="uk-UA" baseline="30000" dirty="0"/>
              <a:t>3</a:t>
            </a:r>
            <a:r>
              <a:rPr lang="uk-UA" dirty="0"/>
              <a:t> = {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dirty="0"/>
              <a:t>D</a:t>
            </a:r>
            <a:r>
              <a:rPr lang="uk-UA" dirty="0"/>
              <a:t>, </a:t>
            </a:r>
            <a:r>
              <a:rPr lang="en-US" dirty="0"/>
              <a:t>E</a:t>
            </a:r>
            <a:r>
              <a:rPr lang="uk-UA" dirty="0"/>
              <a:t>, </a:t>
            </a:r>
            <a:r>
              <a:rPr lang="en-US" dirty="0"/>
              <a:t>G</a:t>
            </a:r>
            <a:r>
              <a:rPr lang="uk-UA" dirty="0"/>
              <a:t>, </a:t>
            </a:r>
            <a:r>
              <a:rPr lang="en-US" dirty="0"/>
              <a:t>C</a:t>
            </a:r>
            <a:r>
              <a:rPr lang="uk-UA" dirty="0"/>
              <a:t>, </a:t>
            </a:r>
            <a:r>
              <a:rPr lang="en-US" dirty="0"/>
              <a:t>A</a:t>
            </a:r>
            <a:r>
              <a:rPr lang="uk-UA" dirty="0"/>
              <a:t>} – на підставі </a:t>
            </a:r>
            <a:r>
              <a:rPr lang="en-US" dirty="0" smtClean="0"/>
              <a:t>C→A</a:t>
            </a:r>
            <a:endParaRPr lang="en-US" dirty="0"/>
          </a:p>
          <a:p>
            <a:r>
              <a:rPr lang="uk-UA" dirty="0"/>
              <a:t>Отже, всі атрибути побудовані і </a:t>
            </a:r>
            <a:r>
              <a:rPr lang="en-US" dirty="0"/>
              <a:t>X</a:t>
            </a:r>
            <a:r>
              <a:rPr lang="uk-UA" baseline="30000" dirty="0"/>
              <a:t>3</a:t>
            </a:r>
            <a:r>
              <a:rPr lang="uk-UA" dirty="0"/>
              <a:t> = </a:t>
            </a:r>
            <a:r>
              <a:rPr lang="en-US" dirty="0"/>
              <a:t>X</a:t>
            </a:r>
            <a:r>
              <a:rPr lang="uk-UA" baseline="30000" dirty="0"/>
              <a:t>+</a:t>
            </a:r>
            <a:endParaRPr lang="en-US" dirty="0"/>
          </a:p>
          <a:p>
            <a:r>
              <a:rPr lang="uk-UA" dirty="0"/>
              <a:t>Можемо отримати ще один результат- оскільки </a:t>
            </a:r>
            <a:r>
              <a:rPr lang="en-US" dirty="0"/>
              <a:t>BD</a:t>
            </a:r>
            <a:r>
              <a:rPr lang="uk-UA" baseline="30000" dirty="0"/>
              <a:t>+</a:t>
            </a:r>
            <a:r>
              <a:rPr lang="uk-UA" dirty="0"/>
              <a:t> включає до свого складу всі атрибути, то </a:t>
            </a:r>
            <a:r>
              <a:rPr lang="en-US" dirty="0"/>
              <a:t>BD</a:t>
            </a:r>
            <a:r>
              <a:rPr lang="uk-UA" dirty="0"/>
              <a:t> може бути квазіключем, потрібно тільки перевірити всі його підмножини: чи не є вони квазіключами.</a:t>
            </a:r>
            <a:endParaRPr lang="en-US" dirty="0"/>
          </a:p>
          <a:p>
            <a:r>
              <a:rPr lang="uk-UA" dirty="0"/>
              <a:t>В</a:t>
            </a:r>
            <a:r>
              <a:rPr lang="uk-UA" baseline="30000" dirty="0"/>
              <a:t>+</a:t>
            </a:r>
            <a:r>
              <a:rPr lang="uk-UA" dirty="0"/>
              <a:t> = </a:t>
            </a:r>
            <a:r>
              <a:rPr lang="ru-RU" dirty="0"/>
              <a:t>{</a:t>
            </a:r>
            <a:r>
              <a:rPr lang="en-US" dirty="0"/>
              <a:t>B</a:t>
            </a:r>
            <a:r>
              <a:rPr lang="ru-RU" dirty="0"/>
              <a:t>} </a:t>
            </a:r>
            <a:r>
              <a:rPr lang="en-US" dirty="0"/>
              <a:t>=</a:t>
            </a:r>
            <a:r>
              <a:rPr lang="en-US" dirty="0" smtClean="0"/>
              <a:t>&gt; </a:t>
            </a:r>
            <a:r>
              <a:rPr lang="en-US" dirty="0"/>
              <a:t>B</a:t>
            </a:r>
            <a:r>
              <a:rPr lang="uk-UA" dirty="0"/>
              <a:t> не може бути квазіключем</a:t>
            </a:r>
            <a:endParaRPr lang="en-US" dirty="0"/>
          </a:p>
          <a:p>
            <a:r>
              <a:rPr lang="en-US" dirty="0"/>
              <a:t>D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DEG</a:t>
            </a:r>
            <a:r>
              <a:rPr lang="ru-RU" dirty="0"/>
              <a:t>}</a:t>
            </a:r>
            <a:endParaRPr lang="en-US" dirty="0"/>
          </a:p>
          <a:p>
            <a:r>
              <a:rPr lang="uk-UA" dirty="0"/>
              <a:t>Отже,</a:t>
            </a:r>
            <a:r>
              <a:rPr lang="ru-RU" dirty="0"/>
              <a:t>   </a:t>
            </a:r>
            <a:r>
              <a:rPr lang="en-US" dirty="0"/>
              <a:t>BD</a:t>
            </a:r>
            <a:r>
              <a:rPr lang="ru-RU" dirty="0"/>
              <a:t> – </a:t>
            </a:r>
            <a:r>
              <a:rPr lang="uk-UA" dirty="0"/>
              <a:t>це</a:t>
            </a:r>
            <a:r>
              <a:rPr lang="ru-RU" dirty="0"/>
              <a:t> один з квазіключів. </a:t>
            </a:r>
            <a:r>
              <a:rPr lang="uk-UA" dirty="0"/>
              <a:t>У даному прикладі досить легко побудувати ще кілька квазіключів. Оскільки є </a:t>
            </a:r>
            <a:r>
              <a:rPr lang="en-US" dirty="0" smtClean="0"/>
              <a:t>BC→D</a:t>
            </a:r>
            <a:r>
              <a:rPr lang="uk-UA" dirty="0"/>
              <a:t>, то </a:t>
            </a:r>
            <a:r>
              <a:rPr lang="en-US" dirty="0"/>
              <a:t>CD</a:t>
            </a:r>
            <a:r>
              <a:rPr lang="uk-UA" dirty="0"/>
              <a:t>, </a:t>
            </a:r>
            <a:r>
              <a:rPr lang="en-US" dirty="0"/>
              <a:t>BC</a:t>
            </a:r>
            <a:r>
              <a:rPr lang="uk-UA" dirty="0"/>
              <a:t> – також є квазіключами. Оскільки є </a:t>
            </a:r>
            <a:r>
              <a:rPr lang="en-US" dirty="0" smtClean="0"/>
              <a:t>AB→C</a:t>
            </a:r>
            <a:r>
              <a:rPr lang="uk-UA" dirty="0"/>
              <a:t>, то </a:t>
            </a:r>
            <a:r>
              <a:rPr lang="en-US" dirty="0"/>
              <a:t>AB</a:t>
            </a:r>
            <a:r>
              <a:rPr lang="uk-UA" dirty="0"/>
              <a:t> – теж є квазіключем.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Легко бачити, що  </a:t>
            </a:r>
            <a:r>
              <a:rPr lang="en-US" dirty="0" smtClean="0"/>
              <a:t>BE</a:t>
            </a:r>
            <a:r>
              <a:rPr lang="uk-UA" dirty="0" smtClean="0"/>
              <a:t> і </a:t>
            </a:r>
            <a:r>
              <a:rPr lang="en-US" dirty="0" smtClean="0"/>
              <a:t>CG</a:t>
            </a:r>
            <a:r>
              <a:rPr lang="uk-UA" dirty="0" smtClean="0"/>
              <a:t> – квазіключі. Таким чином, можемо зробити висновок, що всі атрибути реляції, яка розглядається є первинними.</a:t>
            </a:r>
            <a:endParaRPr lang="en-US" dirty="0" smtClean="0"/>
          </a:p>
          <a:p>
            <a:r>
              <a:rPr lang="uk-UA" i="1" dirty="0" smtClean="0"/>
              <a:t>Мінімізуємо дану структуру</a:t>
            </a:r>
            <a:r>
              <a:rPr lang="uk-UA" dirty="0" smtClean="0"/>
              <a:t>:</a:t>
            </a:r>
            <a:endParaRPr lang="en-US" dirty="0" smtClean="0"/>
          </a:p>
          <a:p>
            <a:r>
              <a:rPr lang="uk-UA" dirty="0" smtClean="0"/>
              <a:t>Перший крок мінімізації полягає у перетворенні заданої структури до еквівалентної їй, але з одноатрибутними правими частинами; для зручності посилань залежності отриманої структури перенумеруємо.</a:t>
            </a:r>
            <a:endParaRPr lang="en-US" dirty="0" smtClean="0"/>
          </a:p>
          <a:p>
            <a:r>
              <a:rPr lang="ru-RU" dirty="0"/>
              <a:t>1) </a:t>
            </a:r>
            <a:r>
              <a:rPr lang="en-US" dirty="0" smtClean="0"/>
              <a:t>AB→C</a:t>
            </a:r>
            <a:endParaRPr lang="en-US" dirty="0"/>
          </a:p>
          <a:p>
            <a:r>
              <a:rPr lang="ru-RU" dirty="0"/>
              <a:t>2) </a:t>
            </a:r>
            <a:r>
              <a:rPr lang="en-US" dirty="0" smtClean="0"/>
              <a:t>C→A</a:t>
            </a:r>
            <a:endParaRPr lang="en-US" dirty="0"/>
          </a:p>
          <a:p>
            <a:r>
              <a:rPr lang="ru-RU" dirty="0"/>
              <a:t>3) </a:t>
            </a:r>
            <a:r>
              <a:rPr lang="en-US" dirty="0" smtClean="0"/>
              <a:t>BC→D</a:t>
            </a:r>
            <a:endParaRPr lang="en-US" dirty="0"/>
          </a:p>
          <a:p>
            <a:r>
              <a:rPr lang="ru-RU" dirty="0"/>
              <a:t>4) </a:t>
            </a:r>
            <a:r>
              <a:rPr lang="en-US" dirty="0" smtClean="0"/>
              <a:t>ACD→B</a:t>
            </a:r>
            <a:endParaRPr lang="en-US" dirty="0"/>
          </a:p>
          <a:p>
            <a:r>
              <a:rPr lang="ru-RU" dirty="0"/>
              <a:t>5) </a:t>
            </a:r>
            <a:r>
              <a:rPr lang="en-US" dirty="0" smtClean="0"/>
              <a:t>D→E</a:t>
            </a:r>
            <a:endParaRPr lang="en-US" dirty="0"/>
          </a:p>
          <a:p>
            <a:r>
              <a:rPr lang="ru-RU" dirty="0"/>
              <a:t>6) </a:t>
            </a:r>
            <a:r>
              <a:rPr lang="en-US" dirty="0" smtClean="0"/>
              <a:t>D→G</a:t>
            </a:r>
            <a:endParaRPr lang="en-US" dirty="0"/>
          </a:p>
          <a:p>
            <a:r>
              <a:rPr lang="ru-RU" dirty="0"/>
              <a:t>7) </a:t>
            </a:r>
            <a:r>
              <a:rPr lang="en-US" dirty="0" smtClean="0"/>
              <a:t>BE→C</a:t>
            </a:r>
            <a:endParaRPr lang="en-US" dirty="0"/>
          </a:p>
          <a:p>
            <a:r>
              <a:rPr lang="ru-RU" dirty="0"/>
              <a:t>8) </a:t>
            </a:r>
            <a:r>
              <a:rPr lang="en-US" dirty="0" smtClean="0"/>
              <a:t>CG→B</a:t>
            </a:r>
            <a:endParaRPr lang="en-US" dirty="0"/>
          </a:p>
          <a:p>
            <a:r>
              <a:rPr lang="ru-RU" dirty="0"/>
              <a:t>9) </a:t>
            </a:r>
            <a:r>
              <a:rPr lang="en-US" dirty="0" smtClean="0"/>
              <a:t>CG→D</a:t>
            </a:r>
            <a:endParaRPr lang="en-US" dirty="0"/>
          </a:p>
          <a:p>
            <a:r>
              <a:rPr lang="ru-RU" dirty="0"/>
              <a:t>10) </a:t>
            </a:r>
            <a:r>
              <a:rPr lang="en-US" dirty="0" smtClean="0"/>
              <a:t>CE→A</a:t>
            </a:r>
            <a:endParaRPr lang="en-US" dirty="0"/>
          </a:p>
          <a:p>
            <a:r>
              <a:rPr lang="ru-RU" dirty="0"/>
              <a:t>11) </a:t>
            </a:r>
            <a:r>
              <a:rPr lang="en-US" dirty="0" smtClean="0"/>
              <a:t>CE→G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1) AB</a:t>
            </a:r>
            <a:r>
              <a:rPr lang="uk-UA" baseline="30000" dirty="0"/>
              <a:t>+</a:t>
            </a:r>
            <a:r>
              <a:rPr lang="uk-UA" dirty="0"/>
              <a:t> = {AB} – обов’язкова;</a:t>
            </a:r>
            <a:endParaRPr lang="en-US" dirty="0"/>
          </a:p>
          <a:p>
            <a:r>
              <a:rPr lang="uk-UA" dirty="0"/>
              <a:t>2) </a:t>
            </a:r>
            <a:r>
              <a:rPr lang="en-US" dirty="0"/>
              <a:t>C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C</a:t>
            </a:r>
            <a:r>
              <a:rPr lang="uk-UA" dirty="0"/>
              <a:t>} – обов’язкова;</a:t>
            </a:r>
            <a:endParaRPr lang="en-US" dirty="0"/>
          </a:p>
          <a:p>
            <a:r>
              <a:rPr lang="uk-UA" dirty="0"/>
              <a:t>3) B</a:t>
            </a:r>
            <a:r>
              <a:rPr lang="en-US" dirty="0"/>
              <a:t>C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BCA</a:t>
            </a:r>
            <a:r>
              <a:rPr lang="uk-UA" dirty="0"/>
              <a:t>} – обов’язкова</a:t>
            </a:r>
            <a:r>
              <a:rPr lang="uk-UA" dirty="0" smtClean="0"/>
              <a:t>;</a:t>
            </a:r>
            <a:endParaRPr lang="en-US" dirty="0" smtClean="0"/>
          </a:p>
          <a:p>
            <a:endParaRPr lang="en-US" dirty="0"/>
          </a:p>
          <a:p>
            <a:r>
              <a:rPr lang="uk-UA" dirty="0"/>
              <a:t>4) </a:t>
            </a:r>
            <a:r>
              <a:rPr lang="en-US" dirty="0"/>
              <a:t>ACD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ACDEG</a:t>
            </a:r>
            <a:r>
              <a:rPr lang="en-US" u="sng" dirty="0"/>
              <a:t>B</a:t>
            </a:r>
            <a:r>
              <a:rPr lang="uk-UA" dirty="0"/>
              <a:t>} – залежність надлишкова, якщо присутні 6 і 8 залежності; скорочений запис (6,8);</a:t>
            </a:r>
            <a:endParaRPr lang="en-US" dirty="0"/>
          </a:p>
          <a:p>
            <a:r>
              <a:rPr lang="ru-RU" dirty="0"/>
              <a:t>5) </a:t>
            </a:r>
            <a:r>
              <a:rPr lang="en-US" dirty="0"/>
              <a:t>D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D</a:t>
            </a:r>
            <a:r>
              <a:rPr lang="ru-RU" dirty="0"/>
              <a:t>, </a:t>
            </a:r>
            <a:r>
              <a:rPr lang="en-US" dirty="0"/>
              <a:t>G</a:t>
            </a:r>
            <a:r>
              <a:rPr lang="ru-RU" dirty="0"/>
              <a:t>}</a:t>
            </a:r>
            <a:r>
              <a:rPr lang="uk-UA" dirty="0"/>
              <a:t>– обов’язкова;</a:t>
            </a:r>
            <a:endParaRPr lang="en-US" dirty="0"/>
          </a:p>
          <a:p>
            <a:r>
              <a:rPr lang="ru-RU" dirty="0"/>
              <a:t>6) </a:t>
            </a:r>
            <a:r>
              <a:rPr lang="en-US" dirty="0"/>
              <a:t>D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D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}</a:t>
            </a:r>
            <a:r>
              <a:rPr lang="uk-UA" dirty="0"/>
              <a:t>– обов’язкова;</a:t>
            </a:r>
            <a:endParaRPr lang="en-US" dirty="0"/>
          </a:p>
          <a:p>
            <a:r>
              <a:rPr lang="ru-RU" dirty="0"/>
              <a:t>7) </a:t>
            </a:r>
            <a:r>
              <a:rPr lang="en-US" dirty="0"/>
              <a:t>BE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}</a:t>
            </a:r>
            <a:r>
              <a:rPr lang="uk-UA" dirty="0"/>
              <a:t>– обов’язкова;</a:t>
            </a:r>
            <a:endParaRPr lang="en-US" dirty="0"/>
          </a:p>
          <a:p>
            <a:r>
              <a:rPr lang="ru-RU" dirty="0"/>
              <a:t>8) </a:t>
            </a:r>
            <a:r>
              <a:rPr lang="en-US" dirty="0"/>
              <a:t>CG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en-US" dirty="0"/>
              <a:t>G</a:t>
            </a:r>
            <a:r>
              <a:rPr lang="ru-RU" dirty="0"/>
              <a:t>, </a:t>
            </a:r>
            <a:r>
              <a:rPr lang="en-US" dirty="0"/>
              <a:t>D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, </a:t>
            </a:r>
            <a:r>
              <a:rPr lang="en-US" u="sng" dirty="0"/>
              <a:t>B</a:t>
            </a:r>
            <a:r>
              <a:rPr lang="ru-RU" dirty="0"/>
              <a:t>}</a:t>
            </a:r>
            <a:r>
              <a:rPr lang="uk-UA" dirty="0"/>
              <a:t> – надлишкова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присутні</a:t>
            </a:r>
            <a:r>
              <a:rPr lang="ru-RU" dirty="0"/>
              <a:t> 4, 2 і 9 </a:t>
            </a:r>
            <a:r>
              <a:rPr lang="ru-RU" dirty="0" err="1"/>
              <a:t>залежності</a:t>
            </a:r>
            <a:r>
              <a:rPr lang="uk-UA" dirty="0"/>
              <a:t>, (2,4,9), але друга – обов’язкова, тому (4,9);</a:t>
            </a:r>
            <a:endParaRPr lang="en-US" dirty="0"/>
          </a:p>
          <a:p>
            <a:r>
              <a:rPr lang="uk-UA" dirty="0"/>
              <a:t>9) </a:t>
            </a:r>
            <a:r>
              <a:rPr lang="en-US" dirty="0"/>
              <a:t>CG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C</a:t>
            </a:r>
            <a:r>
              <a:rPr lang="uk-UA" dirty="0"/>
              <a:t>, </a:t>
            </a:r>
            <a:r>
              <a:rPr lang="en-US" dirty="0"/>
              <a:t>G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, </a:t>
            </a:r>
            <a:r>
              <a:rPr lang="en-US" u="sng" dirty="0"/>
              <a:t>D</a:t>
            </a:r>
            <a:r>
              <a:rPr lang="uk-UA" u="sng" dirty="0"/>
              <a:t>,</a:t>
            </a:r>
            <a:r>
              <a:rPr lang="uk-UA" dirty="0"/>
              <a:t> </a:t>
            </a:r>
            <a:r>
              <a:rPr lang="en-US" dirty="0"/>
              <a:t>A</a:t>
            </a:r>
            <a:r>
              <a:rPr lang="uk-UA" dirty="0"/>
              <a:t>} — надлишкова, якщо присутні 8 і 3, тобто (8);</a:t>
            </a:r>
            <a:endParaRPr lang="en-US" dirty="0"/>
          </a:p>
          <a:p>
            <a:r>
              <a:rPr lang="ru-RU" dirty="0"/>
              <a:t>10) </a:t>
            </a:r>
            <a:r>
              <a:rPr lang="en-US" dirty="0"/>
              <a:t>CE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ru-RU" dirty="0"/>
              <a:t>, …}</a:t>
            </a:r>
            <a:r>
              <a:rPr lang="uk-UA" dirty="0"/>
              <a:t> - надлишкова</a:t>
            </a:r>
            <a:r>
              <a:rPr lang="ru-RU" dirty="0"/>
              <a:t> при </a:t>
            </a:r>
            <a:r>
              <a:rPr lang="uk-UA" dirty="0"/>
              <a:t>наявності</a:t>
            </a:r>
            <a:r>
              <a:rPr lang="ru-RU" dirty="0"/>
              <a:t> 2</a:t>
            </a:r>
            <a:r>
              <a:rPr lang="uk-UA" dirty="0"/>
              <a:t>, тобто ( ) – можемо зразу вилучити;</a:t>
            </a:r>
            <a:endParaRPr lang="en-US" dirty="0"/>
          </a:p>
          <a:p>
            <a:r>
              <a:rPr lang="ru-RU" dirty="0"/>
              <a:t>11) </a:t>
            </a:r>
            <a:r>
              <a:rPr lang="en-US" dirty="0"/>
              <a:t>CE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ru-RU" dirty="0"/>
              <a:t>}</a:t>
            </a:r>
            <a:r>
              <a:rPr lang="uk-UA" dirty="0"/>
              <a:t>– обов’язкова.</a:t>
            </a:r>
            <a:endParaRPr lang="en-US" dirty="0"/>
          </a:p>
          <a:p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524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53340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28194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>
            <a:stCxn id="3" idx="6"/>
            <a:endCxn id="4" idx="2"/>
          </p:cNvCxnSpPr>
          <p:nvPr/>
        </p:nvCxnSpPr>
        <p:spPr>
          <a:xfrm>
            <a:off x="1676400" y="4648200"/>
            <a:ext cx="36576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6"/>
            <a:endCxn id="4" idx="4"/>
          </p:cNvCxnSpPr>
          <p:nvPr/>
        </p:nvCxnSpPr>
        <p:spPr>
          <a:xfrm flipV="1">
            <a:off x="2971800" y="5105400"/>
            <a:ext cx="2438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495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601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Беремо </a:t>
            </a:r>
            <a:r>
              <a:rPr lang="ru-RU" dirty="0"/>
              <a:t>1) </a:t>
            </a:r>
            <a:r>
              <a:rPr lang="en-US" dirty="0" smtClean="0"/>
              <a:t>AB→C</a:t>
            </a:r>
            <a:r>
              <a:rPr lang="uk-UA" dirty="0" smtClean="0"/>
              <a:t> </a:t>
            </a:r>
            <a:endParaRPr lang="en-US" dirty="0"/>
          </a:p>
          <a:p>
            <a:r>
              <a:rPr lang="uk-UA" dirty="0"/>
              <a:t>Викреслюємо атрибут А і будуємо замикання по В(що залишилось) на основі початкової структури В</a:t>
            </a:r>
            <a:r>
              <a:rPr lang="en-US" baseline="-25000" dirty="0"/>
              <a:t>F</a:t>
            </a:r>
            <a:r>
              <a:rPr lang="uk-UA" baseline="30000" dirty="0"/>
              <a:t>+</a:t>
            </a:r>
            <a:r>
              <a:rPr lang="uk-UA" dirty="0"/>
              <a:t> = {B}, оскільки в замиканні С(права частина) не з'явилось, то А - обов'язковий атрибут.</a:t>
            </a:r>
            <a:endParaRPr lang="en-US" dirty="0"/>
          </a:p>
          <a:p>
            <a:r>
              <a:rPr lang="uk-UA" dirty="0"/>
              <a:t>Далі А повертаємо і викреслюємо В та будуємо замикання по А</a:t>
            </a:r>
            <a:endParaRPr lang="en-US" dirty="0"/>
          </a:p>
          <a:p>
            <a:r>
              <a:rPr lang="en-US" dirty="0"/>
              <a:t>A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A</a:t>
            </a:r>
            <a:r>
              <a:rPr lang="uk-UA" dirty="0"/>
              <a:t>}, оскільки в замиканні С(права частина) не з'явилось, то В - обов'язковий атрибут.</a:t>
            </a:r>
            <a:endParaRPr lang="en-US" dirty="0"/>
          </a:p>
          <a:p>
            <a:r>
              <a:rPr lang="uk-UA" dirty="0"/>
              <a:t>Беремо </a:t>
            </a:r>
            <a:r>
              <a:rPr lang="ru-RU" dirty="0"/>
              <a:t>3) </a:t>
            </a:r>
            <a:r>
              <a:rPr lang="en-US" dirty="0" smtClean="0"/>
              <a:t>BC→D</a:t>
            </a:r>
            <a:endParaRPr lang="en-US" dirty="0"/>
          </a:p>
          <a:p>
            <a:r>
              <a:rPr lang="en-US" dirty="0"/>
              <a:t>C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C</a:t>
            </a:r>
            <a:r>
              <a:rPr lang="uk-UA" dirty="0"/>
              <a:t>, </a:t>
            </a:r>
            <a:r>
              <a:rPr lang="en-US" dirty="0"/>
              <a:t>A</a:t>
            </a:r>
            <a:r>
              <a:rPr lang="uk-UA" dirty="0"/>
              <a:t>}      В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B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Оскільки в замиканнях D не з'явилось, то обидва атрибута лівої частини є обов'язковими.</a:t>
            </a:r>
            <a:endParaRPr lang="en-US" dirty="0"/>
          </a:p>
          <a:p>
            <a:r>
              <a:rPr lang="uk-UA" dirty="0"/>
              <a:t>Беремо </a:t>
            </a:r>
            <a:r>
              <a:rPr lang="ru-RU" dirty="0"/>
              <a:t>4) </a:t>
            </a:r>
            <a:r>
              <a:rPr lang="en-US" dirty="0" smtClean="0"/>
              <a:t>ACD→B</a:t>
            </a:r>
            <a:endParaRPr lang="en-US" dirty="0"/>
          </a:p>
          <a:p>
            <a:r>
              <a:rPr lang="uk-UA" dirty="0"/>
              <a:t>Відкидаємо</a:t>
            </a:r>
            <a:r>
              <a:rPr lang="ru-RU" dirty="0"/>
              <a:t> А і </a:t>
            </a:r>
            <a:r>
              <a:rPr lang="uk-UA" dirty="0"/>
              <a:t>будуємо замикання</a:t>
            </a:r>
            <a:r>
              <a:rPr lang="ru-RU" dirty="0"/>
              <a:t> по </a:t>
            </a:r>
            <a:r>
              <a:rPr lang="uk-UA" dirty="0"/>
              <a:t>залишку</a:t>
            </a:r>
            <a:endParaRPr lang="en-US" dirty="0"/>
          </a:p>
          <a:p>
            <a:r>
              <a:rPr lang="en-US" dirty="0"/>
              <a:t>CD</a:t>
            </a:r>
            <a:r>
              <a:rPr lang="ru-RU" baseline="30000" dirty="0"/>
              <a:t>+</a:t>
            </a:r>
            <a:r>
              <a:rPr lang="ru-RU" dirty="0"/>
              <a:t> = {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en-US" dirty="0"/>
              <a:t>D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, </a:t>
            </a:r>
            <a:r>
              <a:rPr lang="en-US" dirty="0"/>
              <a:t>G</a:t>
            </a:r>
            <a:r>
              <a:rPr lang="ru-RU" dirty="0"/>
              <a:t>, </a:t>
            </a:r>
            <a:r>
              <a:rPr lang="en-US" u="sng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}</a:t>
            </a:r>
            <a:r>
              <a:rPr lang="uk-UA" dirty="0"/>
              <a:t> – символ А надлишковий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    </a:t>
            </a:r>
            <a:r>
              <a:rPr lang="en-US" dirty="0"/>
              <a:t>AD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ADEG</a:t>
            </a:r>
            <a:r>
              <a:rPr lang="uk-UA" dirty="0"/>
              <a:t>}     </a:t>
            </a:r>
            <a:r>
              <a:rPr lang="en-US" dirty="0"/>
              <a:t>AC</a:t>
            </a:r>
            <a:r>
              <a:rPr lang="uk-UA" baseline="30000" dirty="0"/>
              <a:t>+</a:t>
            </a:r>
            <a:r>
              <a:rPr lang="uk-UA" dirty="0"/>
              <a:t> = {</a:t>
            </a:r>
            <a:r>
              <a:rPr lang="en-US" dirty="0"/>
              <a:t>AC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Якби трапилася ситуація, що можна відкинути ще один символ, то треба перевірити, чи можна вилучити комбінацію з кількох атрибутів.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4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1508</Words>
  <Application>Microsoft Office PowerPoint</Application>
  <PresentationFormat>Экран (4:3)</PresentationFormat>
  <Paragraphs>162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Мінімальна структура ФЗ</vt:lpstr>
      <vt:lpstr>Презентация PowerPoint</vt:lpstr>
      <vt:lpstr>Презентация PowerPoint</vt:lpstr>
      <vt:lpstr>Презентация PowerPoint</vt:lpstr>
      <vt:lpstr>Процедура мінімізації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Мінімальна структура ФЗ</dc:title>
  <dc:creator>kpp</dc:creator>
  <cp:lastModifiedBy>kpp</cp:lastModifiedBy>
  <cp:revision>15</cp:revision>
  <dcterms:created xsi:type="dcterms:W3CDTF">2020-04-05T08:25:18Z</dcterms:created>
  <dcterms:modified xsi:type="dcterms:W3CDTF">2020-04-05T20:55:21Z</dcterms:modified>
</cp:coreProperties>
</file>