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08A3-D214-4B63-8B2C-97DE09C844C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2E99-BA51-491A-997D-10DE9958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6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08A3-D214-4B63-8B2C-97DE09C844C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2E99-BA51-491A-997D-10DE9958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2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08A3-D214-4B63-8B2C-97DE09C844C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2E99-BA51-491A-997D-10DE9958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5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08A3-D214-4B63-8B2C-97DE09C844C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2E99-BA51-491A-997D-10DE9958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8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08A3-D214-4B63-8B2C-97DE09C844C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2E99-BA51-491A-997D-10DE9958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08A3-D214-4B63-8B2C-97DE09C844C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2E99-BA51-491A-997D-10DE9958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0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08A3-D214-4B63-8B2C-97DE09C844C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2E99-BA51-491A-997D-10DE9958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8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08A3-D214-4B63-8B2C-97DE09C844C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2E99-BA51-491A-997D-10DE9958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3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08A3-D214-4B63-8B2C-97DE09C844C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2E99-BA51-491A-997D-10DE9958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3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08A3-D214-4B63-8B2C-97DE09C844C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2E99-BA51-491A-997D-10DE9958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9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08A3-D214-4B63-8B2C-97DE09C844C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2E99-BA51-491A-997D-10DE9958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6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B08A3-D214-4B63-8B2C-97DE09C844C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12E99-BA51-491A-997D-10DE9958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4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Нормальні форми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2362200"/>
          </a:xfrm>
        </p:spPr>
        <p:txBody>
          <a:bodyPr>
            <a:normAutofit/>
          </a:bodyPr>
          <a:lstStyle/>
          <a:p>
            <a:pPr algn="l"/>
            <a:r>
              <a:rPr lang="uk-UA" sz="2000" dirty="0"/>
              <a:t>Атрибути, які входять до складу хоча б одного квазіключа називаються </a:t>
            </a:r>
            <a:r>
              <a:rPr lang="uk-UA" sz="2000" b="1" dirty="0"/>
              <a:t>первинними</a:t>
            </a:r>
            <a:r>
              <a:rPr lang="uk-UA" sz="2000" dirty="0"/>
              <a:t>.</a:t>
            </a:r>
            <a:endParaRPr lang="en-US" sz="2000" dirty="0"/>
          </a:p>
          <a:p>
            <a:pPr algn="l"/>
            <a:r>
              <a:rPr lang="uk-UA" sz="2000" dirty="0"/>
              <a:t>Атрибути, які не входять до складу жодного квазіключа </a:t>
            </a:r>
            <a:r>
              <a:rPr lang="uk-UA" sz="2000" dirty="0" smtClean="0"/>
              <a:t>називаються </a:t>
            </a:r>
            <a:r>
              <a:rPr lang="uk-UA" sz="2000" b="1" dirty="0"/>
              <a:t>вторинними</a:t>
            </a:r>
            <a:r>
              <a:rPr lang="uk-UA" sz="2000" dirty="0" smtClean="0"/>
              <a:t>.</a:t>
            </a:r>
          </a:p>
          <a:p>
            <a:pPr algn="l"/>
            <a:r>
              <a:rPr lang="uk-UA" sz="2000" dirty="0"/>
              <a:t>Кажуть, що реляція знаходиться в першій нормальній формі (</a:t>
            </a:r>
            <a:r>
              <a:rPr lang="uk-UA" sz="2000" b="1" dirty="0"/>
              <a:t>1НФ</a:t>
            </a:r>
            <a:r>
              <a:rPr lang="uk-UA" sz="2000" dirty="0"/>
              <a:t>), якщо всі її атрибути атомарні (тобто неподільні).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141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ФПЗ, 2НФ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415589"/>
              </p:ext>
            </p:extLst>
          </p:nvPr>
        </p:nvGraphicFramePr>
        <p:xfrm>
          <a:off x="498348" y="1905000"/>
          <a:ext cx="6088380" cy="11093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9280"/>
                <a:gridCol w="664972"/>
                <a:gridCol w="685800"/>
                <a:gridCol w="424688"/>
                <a:gridCol w="587375"/>
                <a:gridCol w="665480"/>
                <a:gridCol w="603250"/>
                <a:gridCol w="746125"/>
                <a:gridCol w="560705"/>
                <a:gridCol w="56070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таб №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шифр посади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робочі дні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. . 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Нараховано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Утримано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осн. з/п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святкові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лікарн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відпустка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1369368"/>
            <a:ext cx="6096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ymbol" pitchFamily="18" charset="2"/>
                <a:cs typeface="Symbol" pitchFamily="18" charset="2"/>
              </a:rPr>
              <a:t>Розрахунково-видаткова відомість</a:t>
            </a:r>
            <a:endParaRPr kumimoji="0" lang="uk-UA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34290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Приклад таблиці не в 1НФ. </a:t>
            </a:r>
          </a:p>
          <a:p>
            <a:r>
              <a:rPr lang="uk-UA" dirty="0" smtClean="0"/>
              <a:t>Процес </a:t>
            </a:r>
            <a:r>
              <a:rPr lang="uk-UA" dirty="0"/>
              <a:t>перетворення такої таблиці до 1НФ називається нормалізацією до 1НФ, або просто </a:t>
            </a:r>
            <a:r>
              <a:rPr lang="uk-UA" b="1" dirty="0"/>
              <a:t>нормалізацією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/>
              <a:t>М</a:t>
            </a:r>
            <a:r>
              <a:rPr lang="uk-UA" baseline="-25000" dirty="0"/>
              <a:t>2</a:t>
            </a:r>
            <a:r>
              <a:rPr lang="uk-UA" dirty="0"/>
              <a:t> </a:t>
            </a:r>
            <a:r>
              <a:rPr lang="uk-UA" b="1" dirty="0"/>
              <a:t>функціонально повно залежить</a:t>
            </a:r>
            <a:r>
              <a:rPr lang="uk-UA" dirty="0"/>
              <a:t> (</a:t>
            </a:r>
            <a:r>
              <a:rPr lang="uk-UA" b="1" dirty="0"/>
              <a:t>ФПЗ</a:t>
            </a:r>
            <a:r>
              <a:rPr lang="uk-UA" dirty="0"/>
              <a:t>) від М</a:t>
            </a:r>
            <a:r>
              <a:rPr lang="uk-UA" baseline="-25000" dirty="0"/>
              <a:t>1</a:t>
            </a:r>
            <a:r>
              <a:rPr lang="uk-UA" dirty="0"/>
              <a:t>, якщо </a:t>
            </a:r>
            <a:endParaRPr lang="en-US" dirty="0"/>
          </a:p>
          <a:p>
            <a:r>
              <a:rPr lang="uk-UA" dirty="0"/>
              <a:t>1. </a:t>
            </a:r>
            <a:r>
              <a:rPr lang="en-US" dirty="0"/>
              <a:t>R</a:t>
            </a:r>
            <a:r>
              <a:rPr lang="uk-UA" dirty="0"/>
              <a:t>.</a:t>
            </a:r>
            <a:r>
              <a:rPr lang="en-US" dirty="0"/>
              <a:t>M</a:t>
            </a:r>
            <a:r>
              <a:rPr lang="uk-UA" baseline="-25000" dirty="0"/>
              <a:t>1</a:t>
            </a:r>
            <a:r>
              <a:rPr lang="uk-UA" dirty="0"/>
              <a:t> → </a:t>
            </a:r>
            <a:r>
              <a:rPr lang="en-US" dirty="0"/>
              <a:t>R</a:t>
            </a:r>
            <a:r>
              <a:rPr lang="uk-UA" dirty="0"/>
              <a:t>.</a:t>
            </a:r>
            <a:r>
              <a:rPr lang="en-US" dirty="0"/>
              <a:t>M</a:t>
            </a:r>
            <a:r>
              <a:rPr lang="uk-UA" baseline="-25000" dirty="0"/>
              <a:t>2</a:t>
            </a:r>
            <a:endParaRPr lang="en-US" dirty="0"/>
          </a:p>
          <a:p>
            <a:r>
              <a:rPr lang="uk-UA" dirty="0"/>
              <a:t>2. </a:t>
            </a:r>
            <a:r>
              <a:rPr lang="en-US" altLang="ii-CN" dirty="0" smtClean="0"/>
              <a:t>ꓯ </a:t>
            </a:r>
            <a:r>
              <a:rPr lang="uk-UA" dirty="0" smtClean="0"/>
              <a:t>А </a:t>
            </a:r>
            <a:r>
              <a:rPr lang="ka-GE" dirty="0" smtClean="0"/>
              <a:t>Ⴚ </a:t>
            </a:r>
            <a:r>
              <a:rPr lang="uk-UA" dirty="0" smtClean="0"/>
              <a:t>М</a:t>
            </a:r>
            <a:r>
              <a:rPr lang="uk-UA" baseline="-25000" dirty="0" smtClean="0"/>
              <a:t>1</a:t>
            </a:r>
            <a:r>
              <a:rPr lang="uk-UA" dirty="0" smtClean="0"/>
              <a:t> </a:t>
            </a:r>
            <a:r>
              <a:rPr lang="uk-UA" dirty="0"/>
              <a:t>(власної підмножини М</a:t>
            </a:r>
            <a:r>
              <a:rPr lang="uk-UA" baseline="-25000" dirty="0"/>
              <a:t>1</a:t>
            </a:r>
            <a:r>
              <a:rPr lang="uk-UA" dirty="0"/>
              <a:t>) </a:t>
            </a:r>
            <a:r>
              <a:rPr lang="uk-UA" dirty="0" smtClean="0"/>
              <a:t>знайдеться В</a:t>
            </a:r>
            <a:r>
              <a:rPr lang="ka-GE" dirty="0" smtClean="0"/>
              <a:t> Ⴚ </a:t>
            </a:r>
            <a:r>
              <a:rPr lang="uk-UA" dirty="0" smtClean="0"/>
              <a:t>М</a:t>
            </a:r>
            <a:r>
              <a:rPr lang="uk-UA" baseline="-25000" dirty="0" smtClean="0"/>
              <a:t>2</a:t>
            </a:r>
            <a:r>
              <a:rPr lang="uk-UA" dirty="0" smtClean="0"/>
              <a:t> така, що </a:t>
            </a:r>
            <a:r>
              <a:rPr lang="uk-UA" b="1" dirty="0"/>
              <a:t>¬(</a:t>
            </a:r>
            <a:r>
              <a:rPr lang="en-US" dirty="0"/>
              <a:t>R</a:t>
            </a:r>
            <a:r>
              <a:rPr lang="uk-UA" dirty="0"/>
              <a:t>.А→</a:t>
            </a:r>
            <a:r>
              <a:rPr lang="en-US" dirty="0"/>
              <a:t>R</a:t>
            </a:r>
            <a:r>
              <a:rPr lang="uk-UA" dirty="0"/>
              <a:t>.В) </a:t>
            </a:r>
            <a:endParaRPr lang="uk-UA" dirty="0" smtClean="0"/>
          </a:p>
          <a:p>
            <a:endParaRPr lang="uk-UA" dirty="0" smtClean="0"/>
          </a:p>
          <a:p>
            <a:r>
              <a:rPr lang="uk-UA" dirty="0" smtClean="0"/>
              <a:t>Кажуть</a:t>
            </a:r>
            <a:r>
              <a:rPr lang="uk-UA" dirty="0"/>
              <a:t>, що реляція знаходиться в 2-ій нормальній формі (</a:t>
            </a:r>
            <a:r>
              <a:rPr lang="uk-UA" b="1" dirty="0"/>
              <a:t>2НФ</a:t>
            </a:r>
            <a:r>
              <a:rPr lang="uk-UA" dirty="0"/>
              <a:t>), якщо вона знаходиться в першій нормальній формі і кожний </a:t>
            </a:r>
            <a:r>
              <a:rPr lang="uk-UA" i="1" dirty="0"/>
              <a:t>вторинний</a:t>
            </a:r>
            <a:r>
              <a:rPr lang="uk-UA" dirty="0"/>
              <a:t> атрибут </a:t>
            </a:r>
            <a:r>
              <a:rPr lang="uk-UA" i="1" dirty="0"/>
              <a:t>функціонально повно </a:t>
            </a:r>
            <a:r>
              <a:rPr lang="uk-UA" dirty="0"/>
              <a:t>залежить від кожного квазіключа.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10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u="sng" dirty="0" smtClean="0"/>
              <a:t>Теорема </a:t>
            </a:r>
            <a:r>
              <a:rPr lang="en-US" u="sng" dirty="0" smtClean="0"/>
              <a:t>Heath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9610322"/>
              </p:ext>
            </p:extLst>
          </p:nvPr>
        </p:nvGraphicFramePr>
        <p:xfrm>
          <a:off x="457200" y="1752600"/>
          <a:ext cx="6012179" cy="6109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4436"/>
                <a:gridCol w="628318"/>
                <a:gridCol w="628318"/>
                <a:gridCol w="685438"/>
                <a:gridCol w="3655669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Т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КП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КД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місто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КП→ місто – це єдина залежність.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2590800"/>
            <a:ext cx="838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Квазіключем і ключем є (КП,  КД), а місто - вторинний атрибут</a:t>
            </a:r>
            <a:r>
              <a:rPr lang="uk-UA" dirty="0" smtClean="0"/>
              <a:t>.</a:t>
            </a:r>
          </a:p>
          <a:p>
            <a:r>
              <a:rPr lang="uk-UA" dirty="0" smtClean="0"/>
              <a:t>Декомпозиція </a:t>
            </a:r>
            <a:r>
              <a:rPr lang="uk-UA" dirty="0"/>
              <a:t>реляції Т на Т1=Т[</a:t>
            </a:r>
            <a:r>
              <a:rPr lang="uk-UA" dirty="0" err="1"/>
              <a:t>КП,місто</a:t>
            </a:r>
            <a:r>
              <a:rPr lang="uk-UA" dirty="0"/>
              <a:t>] і Т2=Т[КД,КП</a:t>
            </a:r>
            <a:r>
              <a:rPr lang="uk-UA" dirty="0" smtClean="0"/>
              <a:t>]; втрати даних при цьому не відбувається.</a:t>
            </a:r>
          </a:p>
          <a:p>
            <a:endParaRPr lang="uk-UA" dirty="0"/>
          </a:p>
          <a:p>
            <a:r>
              <a:rPr lang="uk-UA" dirty="0"/>
              <a:t>Достатні умови знаходження реляції в 2НФ.</a:t>
            </a:r>
            <a:endParaRPr lang="en-US" dirty="0"/>
          </a:p>
          <a:p>
            <a:pPr lvl="0"/>
            <a:r>
              <a:rPr lang="uk-UA" dirty="0" smtClean="0"/>
              <a:t>1) всі </a:t>
            </a:r>
            <a:r>
              <a:rPr lang="uk-UA" dirty="0"/>
              <a:t>атрибути первинні;</a:t>
            </a:r>
            <a:endParaRPr lang="en-US" dirty="0"/>
          </a:p>
          <a:p>
            <a:pPr lvl="0"/>
            <a:r>
              <a:rPr lang="uk-UA" dirty="0" smtClean="0"/>
              <a:t>2) кожен </a:t>
            </a:r>
            <a:r>
              <a:rPr lang="uk-UA" dirty="0"/>
              <a:t>квазіключ має один атрибут</a:t>
            </a:r>
            <a:r>
              <a:rPr lang="uk-UA" dirty="0" smtClean="0"/>
              <a:t>.</a:t>
            </a:r>
          </a:p>
          <a:p>
            <a:pPr lvl="0"/>
            <a:endParaRPr lang="uk-UA" dirty="0"/>
          </a:p>
          <a:p>
            <a:r>
              <a:rPr lang="uk-UA" u="sng" dirty="0"/>
              <a:t>Теорема </a:t>
            </a:r>
            <a:r>
              <a:rPr lang="en-US" u="sng" dirty="0"/>
              <a:t>Heath</a:t>
            </a:r>
            <a:r>
              <a:rPr lang="en-US" dirty="0"/>
              <a:t> </a:t>
            </a:r>
          </a:p>
          <a:p>
            <a:r>
              <a:rPr lang="uk-UA" dirty="0"/>
              <a:t>Якщо </a:t>
            </a:r>
            <a:r>
              <a:rPr lang="en-US" dirty="0"/>
              <a:t>R</a:t>
            </a:r>
            <a:r>
              <a:rPr lang="uk-UA" dirty="0"/>
              <a:t>.</a:t>
            </a:r>
            <a:r>
              <a:rPr lang="en-US" dirty="0"/>
              <a:t>M</a:t>
            </a:r>
            <a:r>
              <a:rPr lang="uk-UA" baseline="-25000" dirty="0"/>
              <a:t>1</a:t>
            </a:r>
            <a:r>
              <a:rPr lang="uk-UA" dirty="0"/>
              <a:t> → </a:t>
            </a:r>
            <a:r>
              <a:rPr lang="en-US" dirty="0"/>
              <a:t>R</a:t>
            </a:r>
            <a:r>
              <a:rPr lang="uk-UA" dirty="0"/>
              <a:t>.</a:t>
            </a:r>
            <a:r>
              <a:rPr lang="en-US" dirty="0"/>
              <a:t>M</a:t>
            </a:r>
            <a:r>
              <a:rPr lang="uk-UA" baseline="-25000" dirty="0"/>
              <a:t>2</a:t>
            </a:r>
            <a:r>
              <a:rPr lang="uk-UA" dirty="0"/>
              <a:t>, тоді </a:t>
            </a:r>
            <a:r>
              <a:rPr lang="en-US" dirty="0"/>
              <a:t>R </a:t>
            </a:r>
            <a:r>
              <a:rPr lang="uk-UA" dirty="0"/>
              <a:t>можна декомпонувати на дві реляції з можливістю відновлення без втрат. Природне з’єднання відбувається по атрибутам М</a:t>
            </a:r>
            <a:r>
              <a:rPr lang="uk-UA" baseline="-25000" dirty="0"/>
              <a:t>1</a:t>
            </a:r>
            <a:r>
              <a:rPr lang="uk-UA" dirty="0"/>
              <a:t>.</a:t>
            </a:r>
            <a:endParaRPr lang="en-US" dirty="0"/>
          </a:p>
          <a:p>
            <a:pPr algn="ctr"/>
            <a:r>
              <a:rPr lang="en-US" dirty="0"/>
              <a:t>R </a:t>
            </a:r>
            <a:r>
              <a:rPr lang="uk-UA" dirty="0"/>
              <a:t>=(</a:t>
            </a:r>
            <a:r>
              <a:rPr lang="en-US" dirty="0"/>
              <a:t>R</a:t>
            </a:r>
            <a:r>
              <a:rPr lang="uk-UA" dirty="0"/>
              <a:t>[</a:t>
            </a:r>
            <a:r>
              <a:rPr lang="en-US" dirty="0"/>
              <a:t>M</a:t>
            </a:r>
            <a:r>
              <a:rPr lang="uk-UA" baseline="-25000" dirty="0"/>
              <a:t>1</a:t>
            </a:r>
            <a:r>
              <a:rPr lang="uk-UA" dirty="0"/>
              <a:t>,</a:t>
            </a:r>
            <a:r>
              <a:rPr lang="en-US" dirty="0"/>
              <a:t>M</a:t>
            </a:r>
            <a:r>
              <a:rPr lang="uk-UA" baseline="-25000" dirty="0"/>
              <a:t>2</a:t>
            </a:r>
            <a:r>
              <a:rPr lang="uk-UA" dirty="0"/>
              <a:t>]) [</a:t>
            </a:r>
            <a:r>
              <a:rPr lang="en-US" dirty="0"/>
              <a:t>M</a:t>
            </a:r>
            <a:r>
              <a:rPr lang="uk-UA" baseline="-25000" dirty="0"/>
              <a:t>1</a:t>
            </a:r>
            <a:r>
              <a:rPr lang="uk-UA" dirty="0"/>
              <a:t>° </a:t>
            </a:r>
            <a:r>
              <a:rPr lang="en-US" dirty="0"/>
              <a:t>M</a:t>
            </a:r>
            <a:r>
              <a:rPr lang="uk-UA" baseline="-25000" dirty="0"/>
              <a:t>2</a:t>
            </a:r>
            <a:r>
              <a:rPr lang="uk-UA" dirty="0"/>
              <a:t>] </a:t>
            </a:r>
            <a:r>
              <a:rPr lang="en-US" dirty="0"/>
              <a:t>R</a:t>
            </a:r>
            <a:r>
              <a:rPr lang="uk-UA" dirty="0"/>
              <a:t>[</a:t>
            </a:r>
            <a:r>
              <a:rPr lang="en-US" dirty="0">
                <a:sym typeface="Symbol"/>
              </a:rPr>
              <a:t></a:t>
            </a:r>
            <a:r>
              <a:rPr lang="en-US" baseline="-25000" dirty="0"/>
              <a:t>R</a:t>
            </a:r>
            <a:r>
              <a:rPr lang="en-US" dirty="0"/>
              <a:t> </a:t>
            </a:r>
            <a:r>
              <a:rPr lang="uk-UA" dirty="0"/>
              <a:t>\(</a:t>
            </a:r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uk-UA" dirty="0"/>
              <a:t>\</a:t>
            </a:r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uk-UA" dirty="0"/>
              <a:t>)]</a:t>
            </a:r>
            <a:endParaRPr lang="en-US" dirty="0"/>
          </a:p>
          <a:p>
            <a:r>
              <a:rPr lang="uk-UA" dirty="0"/>
              <a:t>                                                          </a:t>
            </a:r>
            <a:r>
              <a:rPr lang="en-US" dirty="0">
                <a:sym typeface="Symbol"/>
              </a:rPr>
              <a:t></a:t>
            </a:r>
            <a:r>
              <a:rPr lang="en-US" baseline="-25000" dirty="0"/>
              <a:t>R</a:t>
            </a:r>
            <a:r>
              <a:rPr lang="uk-UA" dirty="0"/>
              <a:t> \(</a:t>
            </a:r>
            <a:r>
              <a:rPr lang="en-US" dirty="0"/>
              <a:t>M</a:t>
            </a:r>
            <a:r>
              <a:rPr lang="ru-RU" baseline="-25000" dirty="0"/>
              <a:t>2</a:t>
            </a:r>
            <a:r>
              <a:rPr lang="uk-UA" dirty="0"/>
              <a:t>\</a:t>
            </a:r>
            <a:r>
              <a:rPr lang="en-US" dirty="0"/>
              <a:t>M</a:t>
            </a:r>
            <a:r>
              <a:rPr lang="ru-RU" baseline="-25000" dirty="0"/>
              <a:t>1</a:t>
            </a:r>
            <a:r>
              <a:rPr lang="uk-UA" dirty="0"/>
              <a:t>) = </a:t>
            </a:r>
            <a:r>
              <a:rPr lang="en-US" dirty="0"/>
              <a:t>M</a:t>
            </a:r>
            <a:r>
              <a:rPr lang="uk-UA" baseline="-25000" dirty="0" smtClean="0"/>
              <a:t>1</a:t>
            </a:r>
            <a:r>
              <a:rPr lang="uk-UA" dirty="0" smtClean="0"/>
              <a:t>U </a:t>
            </a:r>
            <a:r>
              <a:rPr lang="uk-UA" b="1" dirty="0"/>
              <a:t>¬</a:t>
            </a:r>
            <a:r>
              <a:rPr lang="ru-RU" b="1" dirty="0"/>
              <a:t>(</a:t>
            </a:r>
            <a:r>
              <a:rPr lang="en-US" dirty="0"/>
              <a:t>M</a:t>
            </a:r>
            <a:r>
              <a:rPr lang="ru-RU" baseline="-25000" dirty="0"/>
              <a:t>2</a:t>
            </a:r>
            <a:r>
              <a:rPr lang="ru-RU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0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800" b="1" i="1" dirty="0"/>
              <a:t>Транзитивна функціональна залежність в сенсі реляційного </a:t>
            </a:r>
            <a:r>
              <a:rPr lang="uk-UA" sz="2800" b="1" i="1" dirty="0" smtClean="0"/>
              <a:t>підходу</a:t>
            </a:r>
            <a:endParaRPr lang="en-US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sz="2400" dirty="0"/>
              <a:t>Нехай </a:t>
            </a:r>
            <a:r>
              <a:rPr lang="uk-UA" sz="2400" dirty="0" smtClean="0"/>
              <a:t>М</a:t>
            </a:r>
            <a:r>
              <a:rPr lang="uk-UA" sz="2400" baseline="-25000" dirty="0" smtClean="0"/>
              <a:t>1</a:t>
            </a:r>
            <a:r>
              <a:rPr lang="uk-UA" sz="2400" dirty="0" smtClean="0"/>
              <a:t>, </a:t>
            </a:r>
            <a:r>
              <a:rPr lang="uk-UA" sz="2400" dirty="0"/>
              <a:t>М</a:t>
            </a:r>
            <a:r>
              <a:rPr lang="uk-UA" sz="2400" baseline="-25000" dirty="0"/>
              <a:t>2</a:t>
            </a:r>
            <a:r>
              <a:rPr lang="uk-UA" sz="2400" dirty="0"/>
              <a:t>, М</a:t>
            </a:r>
            <a:r>
              <a:rPr lang="uk-UA" sz="2400" baseline="-25000" dirty="0"/>
              <a:t>3 </a:t>
            </a:r>
            <a:r>
              <a:rPr lang="uk-UA" sz="2400" dirty="0" smtClean="0"/>
              <a:t>є списки атрибутів з </a:t>
            </a:r>
            <a:r>
              <a:rPr lang="en-US" sz="2400" dirty="0">
                <a:sym typeface="Symbol"/>
              </a:rPr>
              <a:t></a:t>
            </a:r>
            <a:r>
              <a:rPr lang="en-US" sz="2400" baseline="-25000" dirty="0" smtClean="0"/>
              <a:t>R</a:t>
            </a:r>
            <a:endParaRPr lang="en-US" sz="2400" dirty="0"/>
          </a:p>
          <a:p>
            <a:pPr marL="0" indent="0">
              <a:buNone/>
            </a:pPr>
            <a:r>
              <a:rPr lang="uk-UA" sz="2400" dirty="0"/>
              <a:t>М</a:t>
            </a:r>
            <a:r>
              <a:rPr lang="uk-UA" sz="2400" baseline="-25000" dirty="0"/>
              <a:t>3</a:t>
            </a:r>
            <a:r>
              <a:rPr lang="uk-UA" sz="2400" dirty="0"/>
              <a:t> </a:t>
            </a:r>
            <a:r>
              <a:rPr lang="uk-UA" sz="2400" b="1" dirty="0" err="1"/>
              <a:t>транзитивно</a:t>
            </a:r>
            <a:r>
              <a:rPr lang="uk-UA" sz="2400" dirty="0"/>
              <a:t> залежить від М</a:t>
            </a:r>
            <a:r>
              <a:rPr lang="uk-UA" sz="2400" baseline="-25000" dirty="0"/>
              <a:t>1</a:t>
            </a:r>
            <a:r>
              <a:rPr lang="uk-UA" sz="2400" dirty="0"/>
              <a:t>, </a:t>
            </a:r>
            <a:endParaRPr lang="uk-UA" sz="2400" dirty="0" smtClean="0"/>
          </a:p>
          <a:p>
            <a:pPr marL="0" indent="0">
              <a:buNone/>
            </a:pPr>
            <a:r>
              <a:rPr lang="uk-UA" sz="2400" dirty="0" smtClean="0"/>
              <a:t>якщо </a:t>
            </a:r>
            <a:r>
              <a:rPr lang="en-US" sz="2400" dirty="0"/>
              <a:t>R</a:t>
            </a:r>
            <a:r>
              <a:rPr lang="uk-UA" sz="2400" dirty="0"/>
              <a:t>.</a:t>
            </a:r>
            <a:r>
              <a:rPr lang="en-US" sz="2400" dirty="0"/>
              <a:t>M</a:t>
            </a:r>
            <a:r>
              <a:rPr lang="uk-UA" sz="2400" baseline="-25000" dirty="0"/>
              <a:t>1</a:t>
            </a:r>
            <a:r>
              <a:rPr lang="uk-UA" sz="2400" dirty="0"/>
              <a:t> </a:t>
            </a:r>
            <a:r>
              <a:rPr lang="en-US" sz="2400" dirty="0" smtClean="0"/>
              <a:t>→ </a:t>
            </a:r>
            <a:r>
              <a:rPr lang="en-US" sz="2400" dirty="0"/>
              <a:t>R</a:t>
            </a:r>
            <a:r>
              <a:rPr lang="uk-UA" sz="2400" dirty="0"/>
              <a:t>.</a:t>
            </a:r>
            <a:r>
              <a:rPr lang="en-US" sz="2400" dirty="0"/>
              <a:t>M</a:t>
            </a:r>
            <a:r>
              <a:rPr lang="uk-UA" sz="2400" baseline="-25000" dirty="0"/>
              <a:t>2 </a:t>
            </a:r>
            <a:r>
              <a:rPr lang="uk-UA" sz="2400" dirty="0"/>
              <a:t>&amp; </a:t>
            </a:r>
            <a:r>
              <a:rPr lang="en-US" sz="2400" dirty="0"/>
              <a:t>R</a:t>
            </a:r>
            <a:r>
              <a:rPr lang="uk-UA" sz="2400" dirty="0"/>
              <a:t>.</a:t>
            </a:r>
            <a:r>
              <a:rPr lang="en-US" sz="2400" dirty="0"/>
              <a:t>M</a:t>
            </a:r>
            <a:r>
              <a:rPr lang="uk-UA" sz="2400" baseline="-25000" dirty="0"/>
              <a:t>2</a:t>
            </a:r>
            <a:r>
              <a:rPr lang="uk-UA" sz="2400" dirty="0"/>
              <a:t> </a:t>
            </a:r>
            <a:r>
              <a:rPr lang="en-US" sz="2400" dirty="0" smtClean="0"/>
              <a:t>→</a:t>
            </a:r>
            <a:r>
              <a:rPr lang="en-US" sz="2400" dirty="0" smtClean="0"/>
              <a:t> </a:t>
            </a:r>
            <a:r>
              <a:rPr lang="en-US" sz="2400" dirty="0"/>
              <a:t>R</a:t>
            </a:r>
            <a:r>
              <a:rPr lang="uk-UA" sz="2400" dirty="0"/>
              <a:t>.</a:t>
            </a:r>
            <a:r>
              <a:rPr lang="en-US" sz="2400" dirty="0"/>
              <a:t>M</a:t>
            </a:r>
            <a:r>
              <a:rPr lang="uk-UA" sz="2400" baseline="-25000" dirty="0"/>
              <a:t>3 </a:t>
            </a:r>
            <a:r>
              <a:rPr lang="uk-UA" sz="2400" dirty="0"/>
              <a:t>&amp; </a:t>
            </a:r>
            <a:r>
              <a:rPr lang="uk-UA" sz="2400" b="1" dirty="0"/>
              <a:t>¬</a:t>
            </a:r>
            <a:r>
              <a:rPr lang="uk-UA" sz="2400" dirty="0"/>
              <a:t>(</a:t>
            </a:r>
            <a:r>
              <a:rPr lang="en-US" sz="2400" dirty="0"/>
              <a:t>R</a:t>
            </a:r>
            <a:r>
              <a:rPr lang="uk-UA" sz="2400" dirty="0"/>
              <a:t>.</a:t>
            </a:r>
            <a:r>
              <a:rPr lang="en-US" sz="2400" dirty="0"/>
              <a:t>M</a:t>
            </a:r>
            <a:r>
              <a:rPr lang="uk-UA" sz="2400" baseline="-25000" dirty="0"/>
              <a:t>2</a:t>
            </a:r>
            <a:r>
              <a:rPr lang="uk-UA" sz="2400" dirty="0"/>
              <a:t> </a:t>
            </a:r>
            <a:r>
              <a:rPr lang="en-US" sz="2400" dirty="0" smtClean="0"/>
              <a:t>→</a:t>
            </a:r>
            <a:r>
              <a:rPr lang="en-US" sz="2400" dirty="0" smtClean="0"/>
              <a:t> </a:t>
            </a:r>
            <a:r>
              <a:rPr lang="en-US" sz="2400" dirty="0"/>
              <a:t>R</a:t>
            </a:r>
            <a:r>
              <a:rPr lang="uk-UA" sz="2400" dirty="0"/>
              <a:t>.</a:t>
            </a:r>
            <a:r>
              <a:rPr lang="en-US" sz="2400" dirty="0"/>
              <a:t>M</a:t>
            </a:r>
            <a:r>
              <a:rPr lang="uk-UA" sz="2400" baseline="-25000" dirty="0"/>
              <a:t>1</a:t>
            </a:r>
            <a:r>
              <a:rPr lang="uk-UA" sz="2400" dirty="0"/>
              <a:t>).</a:t>
            </a:r>
            <a:endParaRPr lang="en-US" sz="2400" dirty="0"/>
          </a:p>
          <a:p>
            <a:pPr marL="0" indent="0">
              <a:buNone/>
            </a:pPr>
            <a:r>
              <a:rPr lang="uk-UA" sz="2400" b="1" dirty="0" smtClean="0"/>
              <a:t>¬</a:t>
            </a:r>
            <a:r>
              <a:rPr lang="uk-UA" sz="2400" dirty="0" smtClean="0"/>
              <a:t>(</a:t>
            </a:r>
            <a:r>
              <a:rPr lang="en-US" sz="2400" dirty="0"/>
              <a:t>R</a:t>
            </a:r>
            <a:r>
              <a:rPr lang="uk-UA" sz="2400" dirty="0"/>
              <a:t>.</a:t>
            </a:r>
            <a:r>
              <a:rPr lang="en-US" sz="2400" dirty="0"/>
              <a:t>M</a:t>
            </a:r>
            <a:r>
              <a:rPr lang="uk-UA" sz="2400" baseline="-25000" dirty="0"/>
              <a:t>3</a:t>
            </a:r>
            <a:r>
              <a:rPr lang="uk-UA" sz="2400" dirty="0"/>
              <a:t> </a:t>
            </a:r>
            <a:r>
              <a:rPr lang="en-US" sz="2400" dirty="0" smtClean="0"/>
              <a:t>→</a:t>
            </a:r>
            <a:r>
              <a:rPr lang="en-US" sz="2400" dirty="0" smtClean="0"/>
              <a:t> </a:t>
            </a:r>
            <a:r>
              <a:rPr lang="en-US" sz="2400" dirty="0"/>
              <a:t>R</a:t>
            </a:r>
            <a:r>
              <a:rPr lang="uk-UA" sz="2400" dirty="0"/>
              <a:t>.</a:t>
            </a:r>
            <a:r>
              <a:rPr lang="en-US" sz="2400" dirty="0"/>
              <a:t>M</a:t>
            </a:r>
            <a:r>
              <a:rPr lang="uk-UA" sz="2400" baseline="-25000" dirty="0"/>
              <a:t>1</a:t>
            </a:r>
            <a:r>
              <a:rPr lang="uk-UA" sz="2400" dirty="0"/>
              <a:t>) є наслідком</a:t>
            </a:r>
            <a:r>
              <a:rPr lang="uk-UA" sz="2400" dirty="0" smtClean="0"/>
              <a:t>.	</a:t>
            </a:r>
            <a:r>
              <a:rPr lang="en-US" sz="2400" dirty="0" smtClean="0"/>
              <a:t> </a:t>
            </a:r>
            <a:r>
              <a:rPr lang="uk-UA" sz="2400" baseline="-25000" dirty="0" smtClean="0"/>
              <a:t>			</a:t>
            </a:r>
            <a:endParaRPr lang="en-US" sz="2400" dirty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1600200" y="45720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2895600" y="45720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74470" y="4524756"/>
            <a:ext cx="1143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Овал 8"/>
          <p:cNvSpPr/>
          <p:nvPr/>
        </p:nvSpPr>
        <p:spPr>
          <a:xfrm>
            <a:off x="2910840" y="4524756"/>
            <a:ext cx="1143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Овал 9"/>
          <p:cNvSpPr/>
          <p:nvPr/>
        </p:nvSpPr>
        <p:spPr>
          <a:xfrm>
            <a:off x="4261866" y="4533900"/>
            <a:ext cx="1143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Прямая соединительная линия 11"/>
          <p:cNvCxnSpPr>
            <a:stCxn id="8" idx="4"/>
          </p:cNvCxnSpPr>
          <p:nvPr/>
        </p:nvCxnSpPr>
        <p:spPr>
          <a:xfrm>
            <a:off x="1531620" y="4600956"/>
            <a:ext cx="373380" cy="504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1905000" y="51054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3886200" y="4610100"/>
            <a:ext cx="3810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10" idx="7"/>
          </p:cNvCxnSpPr>
          <p:nvPr/>
        </p:nvCxnSpPr>
        <p:spPr>
          <a:xfrm flipH="1" flipV="1">
            <a:off x="4076700" y="4038600"/>
            <a:ext cx="282727" cy="506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1905000" y="4038600"/>
            <a:ext cx="2171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8" idx="7"/>
          </p:cNvCxnSpPr>
          <p:nvPr/>
        </p:nvCxnSpPr>
        <p:spPr>
          <a:xfrm flipH="1">
            <a:off x="1572031" y="4038600"/>
            <a:ext cx="332969" cy="497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1905000" y="4291829"/>
            <a:ext cx="10629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H="1">
            <a:off x="3276600" y="3886200"/>
            <a:ext cx="304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2436495" y="4191000"/>
            <a:ext cx="230505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16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200" b="1" dirty="0" smtClean="0"/>
              <a:t>3НФ</a:t>
            </a:r>
            <a:r>
              <a:rPr lang="uk-UA" sz="3200" dirty="0" smtClean="0"/>
              <a:t>, </a:t>
            </a:r>
            <a:r>
              <a:rPr lang="ru-RU" sz="3200" b="1" dirty="0" smtClean="0"/>
              <a:t>3</a:t>
            </a:r>
            <a:r>
              <a:rPr lang="uk-UA" sz="3200" b="1" dirty="0" err="1" smtClean="0"/>
              <a:t>НФп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200" dirty="0"/>
              <a:t>Кажуть, що реляція знаходиться в </a:t>
            </a:r>
            <a:r>
              <a:rPr lang="uk-UA" sz="2200" b="1" dirty="0"/>
              <a:t>3НФ</a:t>
            </a:r>
            <a:r>
              <a:rPr lang="uk-UA" sz="2200" dirty="0"/>
              <a:t>, якщо вона в 2 НФ і не має транзитивної залежності вторинних атрибутів від кожного квазіключа</a:t>
            </a:r>
            <a:r>
              <a:rPr lang="uk-UA" sz="2200" dirty="0" smtClean="0"/>
              <a:t>.</a:t>
            </a:r>
            <a:r>
              <a:rPr lang="uk-UA" sz="2200" dirty="0"/>
              <a:t> </a:t>
            </a:r>
            <a:endParaRPr lang="en-US" sz="2200" dirty="0"/>
          </a:p>
          <a:p>
            <a:pPr marL="0" indent="0">
              <a:buNone/>
            </a:pPr>
            <a:r>
              <a:rPr lang="uk-UA" sz="2200" dirty="0"/>
              <a:t>Кажуть, що реляція знаходиться в</a:t>
            </a:r>
            <a:r>
              <a:rPr lang="uk-UA" sz="2200" b="1" dirty="0"/>
              <a:t> </a:t>
            </a:r>
            <a:r>
              <a:rPr lang="ru-RU" sz="2200" b="1" dirty="0"/>
              <a:t>3</a:t>
            </a:r>
            <a:r>
              <a:rPr lang="uk-UA" sz="2200" b="1" dirty="0" err="1" smtClean="0"/>
              <a:t>НФп</a:t>
            </a:r>
            <a:r>
              <a:rPr lang="uk-UA" sz="2200" b="1" dirty="0" smtClean="0"/>
              <a:t> </a:t>
            </a:r>
            <a:r>
              <a:rPr lang="uk-UA" sz="2200" dirty="0" smtClean="0"/>
              <a:t>(</a:t>
            </a:r>
            <a:r>
              <a:rPr lang="en-US" sz="2200" dirty="0" smtClean="0"/>
              <a:t>Boyce-Codd</a:t>
            </a:r>
            <a:r>
              <a:rPr lang="uk-UA" sz="2200" dirty="0" smtClean="0"/>
              <a:t>), </a:t>
            </a:r>
            <a:r>
              <a:rPr lang="uk-UA" sz="2200" dirty="0"/>
              <a:t>якщо вона в 2 </a:t>
            </a:r>
            <a:r>
              <a:rPr lang="uk-UA" sz="2200" dirty="0" err="1"/>
              <a:t>НФп</a:t>
            </a:r>
            <a:r>
              <a:rPr lang="uk-UA" sz="2200" dirty="0"/>
              <a:t> і не має </a:t>
            </a:r>
            <a:r>
              <a:rPr lang="uk-UA" sz="2200" dirty="0" err="1"/>
              <a:t>має</a:t>
            </a:r>
            <a:r>
              <a:rPr lang="uk-UA" sz="2200" dirty="0"/>
              <a:t> транзитивної залежності кожного атрибута від кожного квазіключа.</a:t>
            </a:r>
            <a:endParaRPr lang="en-US" sz="2200" dirty="0"/>
          </a:p>
          <a:p>
            <a:pPr marL="0" indent="0">
              <a:buNone/>
            </a:pPr>
            <a:r>
              <a:rPr lang="uk-UA" dirty="0" smtClean="0"/>
              <a:t> 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645038"/>
              </p:ext>
            </p:extLst>
          </p:nvPr>
        </p:nvGraphicFramePr>
        <p:xfrm>
          <a:off x="609600" y="3429000"/>
          <a:ext cx="76200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600"/>
                <a:gridCol w="2057400"/>
              </a:tblGrid>
              <a:tr h="236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002060"/>
                          </a:solidFill>
                        </a:rPr>
                        <a:t>А1 – шифр міністерства</a:t>
                      </a:r>
                    </a:p>
                    <a:p>
                      <a:r>
                        <a:rPr lang="uk-UA" sz="1400" dirty="0" smtClean="0">
                          <a:solidFill>
                            <a:srgbClr val="002060"/>
                          </a:solidFill>
                        </a:rPr>
                        <a:t>А2 – шифр галузі</a:t>
                      </a:r>
                    </a:p>
                    <a:p>
                      <a:r>
                        <a:rPr lang="uk-UA" sz="1400" dirty="0" smtClean="0">
                          <a:solidFill>
                            <a:srgbClr val="002060"/>
                          </a:solidFill>
                        </a:rPr>
                        <a:t>А3 – шифр району</a:t>
                      </a:r>
                    </a:p>
                    <a:p>
                      <a:r>
                        <a:rPr lang="uk-UA" sz="1400" dirty="0" smtClean="0">
                          <a:solidFill>
                            <a:srgbClr val="002060"/>
                          </a:solidFill>
                        </a:rPr>
                        <a:t>А4 – шифр області</a:t>
                      </a:r>
                    </a:p>
                    <a:p>
                      <a:r>
                        <a:rPr lang="uk-UA" sz="1400" dirty="0" smtClean="0">
                          <a:solidFill>
                            <a:srgbClr val="002060"/>
                          </a:solidFill>
                        </a:rPr>
                        <a:t>А5 – шифр підприємства</a:t>
                      </a:r>
                    </a:p>
                    <a:p>
                      <a:r>
                        <a:rPr lang="uk-UA" sz="1400" dirty="0" smtClean="0">
                          <a:solidFill>
                            <a:srgbClr val="002060"/>
                          </a:solidFill>
                        </a:rPr>
                        <a:t>А6 – шифр головного управління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Овал 4"/>
          <p:cNvSpPr/>
          <p:nvPr/>
        </p:nvSpPr>
        <p:spPr>
          <a:xfrm>
            <a:off x="1295400" y="3848100"/>
            <a:ext cx="762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1371600" y="390525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2438400" y="390525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2"/>
          </p:cNvCxnSpPr>
          <p:nvPr/>
        </p:nvCxnSpPr>
        <p:spPr>
          <a:xfrm flipH="1">
            <a:off x="838200" y="3905250"/>
            <a:ext cx="457200" cy="66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5" idx="5"/>
          </p:cNvCxnSpPr>
          <p:nvPr/>
        </p:nvCxnSpPr>
        <p:spPr>
          <a:xfrm>
            <a:off x="1360441" y="3945661"/>
            <a:ext cx="392159" cy="6263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838200" y="4572000"/>
            <a:ext cx="457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1360441" y="4572000"/>
            <a:ext cx="392159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838200" y="4572000"/>
            <a:ext cx="914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2441448" y="3864102"/>
            <a:ext cx="762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Овал 20"/>
          <p:cNvSpPr/>
          <p:nvPr/>
        </p:nvSpPr>
        <p:spPr>
          <a:xfrm>
            <a:off x="3352800" y="3848100"/>
            <a:ext cx="762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Овал 21"/>
          <p:cNvSpPr/>
          <p:nvPr/>
        </p:nvSpPr>
        <p:spPr>
          <a:xfrm>
            <a:off x="1767840" y="4514850"/>
            <a:ext cx="762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Овал 22"/>
          <p:cNvSpPr/>
          <p:nvPr/>
        </p:nvSpPr>
        <p:spPr>
          <a:xfrm>
            <a:off x="762000" y="4514850"/>
            <a:ext cx="762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Овал 23"/>
          <p:cNvSpPr/>
          <p:nvPr/>
        </p:nvSpPr>
        <p:spPr>
          <a:xfrm>
            <a:off x="1290828" y="5200650"/>
            <a:ext cx="762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38200" y="3657600"/>
            <a:ext cx="452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</a:t>
            </a:r>
            <a:r>
              <a:rPr lang="en-US" sz="1050" dirty="0" smtClean="0"/>
              <a:t>5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438400" y="35052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</a:t>
            </a:r>
            <a:r>
              <a:rPr lang="en-US" sz="1050" dirty="0" smtClean="0"/>
              <a:t>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200400" y="41148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</a:t>
            </a:r>
            <a:r>
              <a:rPr lang="en-US" sz="1050" dirty="0" smtClean="0"/>
              <a:t>3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" y="472440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</a:t>
            </a:r>
            <a:r>
              <a:rPr lang="en-US" sz="1000" dirty="0" smtClean="0"/>
              <a:t>6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752600" y="47244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</a:t>
            </a:r>
            <a:r>
              <a:rPr lang="en-US" sz="1050" dirty="0" smtClean="0"/>
              <a:t>2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143000" y="5410200"/>
            <a:ext cx="41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</a:t>
            </a:r>
            <a:r>
              <a:rPr lang="en-US" sz="1050" dirty="0" smtClean="0"/>
              <a:t>1</a:t>
            </a:r>
            <a:endParaRPr lang="en-US" sz="1400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3886200" y="3505200"/>
            <a:ext cx="2057400" cy="10096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/>
              <a:t>{</a:t>
            </a:r>
            <a:r>
              <a:rPr lang="uk-UA" sz="1400" dirty="0" smtClean="0"/>
              <a:t> А</a:t>
            </a:r>
            <a:r>
              <a:rPr lang="uk-UA" sz="1400" baseline="-25000" dirty="0" smtClean="0"/>
              <a:t>5</a:t>
            </a:r>
            <a:r>
              <a:rPr lang="uk-UA" sz="1400" dirty="0" smtClean="0"/>
              <a:t>→А</a:t>
            </a:r>
            <a:r>
              <a:rPr lang="uk-UA" sz="1400" baseline="-25000" dirty="0" smtClean="0"/>
              <a:t>6</a:t>
            </a:r>
            <a:r>
              <a:rPr lang="uk-UA" sz="1400" dirty="0" smtClean="0"/>
              <a:t> → </a:t>
            </a:r>
            <a:r>
              <a:rPr lang="uk-UA" sz="1400" dirty="0" smtClean="0"/>
              <a:t>А</a:t>
            </a:r>
            <a:r>
              <a:rPr lang="uk-UA" sz="1400" baseline="-25000" dirty="0" smtClean="0"/>
              <a:t>1</a:t>
            </a:r>
            <a:r>
              <a:rPr lang="ru-RU" sz="1400" dirty="0"/>
              <a:t>}</a:t>
            </a:r>
            <a:endParaRPr lang="en-US" sz="1400" dirty="0"/>
          </a:p>
          <a:p>
            <a:r>
              <a:rPr lang="ru-RU" sz="1400" dirty="0" smtClean="0"/>
              <a:t>{</a:t>
            </a:r>
            <a:r>
              <a:rPr lang="uk-UA" sz="1400" dirty="0" smtClean="0"/>
              <a:t> А</a:t>
            </a:r>
            <a:r>
              <a:rPr lang="uk-UA" sz="1400" baseline="-25000" dirty="0" smtClean="0"/>
              <a:t>5</a:t>
            </a:r>
            <a:r>
              <a:rPr lang="uk-UA" sz="1400" dirty="0" smtClean="0"/>
              <a:t> → </a:t>
            </a:r>
            <a:r>
              <a:rPr lang="uk-UA" sz="1400" dirty="0" smtClean="0"/>
              <a:t>А</a:t>
            </a:r>
            <a:r>
              <a:rPr lang="uk-UA" sz="1400" baseline="-25000" dirty="0" smtClean="0"/>
              <a:t>2</a:t>
            </a:r>
            <a:r>
              <a:rPr lang="uk-UA" sz="1400" dirty="0" smtClean="0"/>
              <a:t> → </a:t>
            </a:r>
            <a:r>
              <a:rPr lang="uk-UA" sz="1400" dirty="0" smtClean="0"/>
              <a:t>А</a:t>
            </a:r>
            <a:r>
              <a:rPr lang="uk-UA" sz="1400" baseline="-25000" dirty="0" smtClean="0"/>
              <a:t>1</a:t>
            </a:r>
            <a:r>
              <a:rPr lang="ru-RU" sz="1400" dirty="0"/>
              <a:t>}</a:t>
            </a:r>
            <a:r>
              <a:rPr lang="ru-RU" sz="1200" dirty="0"/>
              <a:t>	</a:t>
            </a:r>
            <a:endParaRPr lang="en-US" sz="1200" dirty="0"/>
          </a:p>
          <a:p>
            <a:r>
              <a:rPr lang="uk-UA" sz="1200" dirty="0" smtClean="0"/>
              <a:t> </a:t>
            </a:r>
            <a:r>
              <a:rPr lang="ru-RU" sz="1200" dirty="0"/>
              <a:t>{</a:t>
            </a:r>
            <a:r>
              <a:rPr lang="uk-UA" sz="1200" dirty="0"/>
              <a:t> </a:t>
            </a:r>
            <a:r>
              <a:rPr lang="uk-UA" sz="1200" dirty="0" smtClean="0"/>
              <a:t>А</a:t>
            </a:r>
            <a:r>
              <a:rPr lang="uk-UA" sz="1200" baseline="-25000" dirty="0" smtClean="0"/>
              <a:t>5</a:t>
            </a:r>
            <a:r>
              <a:rPr lang="uk-UA" sz="1200" dirty="0" smtClean="0"/>
              <a:t> → </a:t>
            </a:r>
            <a:r>
              <a:rPr lang="uk-UA" sz="1200" dirty="0" smtClean="0"/>
              <a:t>А</a:t>
            </a:r>
            <a:r>
              <a:rPr lang="uk-UA" sz="1200" baseline="-25000" dirty="0" smtClean="0"/>
              <a:t>4</a:t>
            </a:r>
            <a:r>
              <a:rPr lang="uk-UA" sz="1200" dirty="0" smtClean="0"/>
              <a:t> → </a:t>
            </a:r>
            <a:r>
              <a:rPr lang="uk-UA" sz="1200" dirty="0" smtClean="0"/>
              <a:t>А</a:t>
            </a:r>
            <a:r>
              <a:rPr lang="uk-UA" sz="1200" baseline="-25000" dirty="0" smtClean="0"/>
              <a:t>3</a:t>
            </a:r>
            <a:r>
              <a:rPr lang="ru-RU" sz="1200" dirty="0"/>
              <a:t>}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4724399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uk-UA" sz="1400" dirty="0"/>
              <a:t>1(</a:t>
            </a:r>
            <a:r>
              <a:rPr lang="uk-UA" sz="1400" u="sng" dirty="0"/>
              <a:t>А</a:t>
            </a:r>
            <a:r>
              <a:rPr lang="uk-UA" sz="1400" u="sng" baseline="-25000" dirty="0"/>
              <a:t>4</a:t>
            </a:r>
            <a:r>
              <a:rPr lang="en-US" sz="1400" dirty="0"/>
              <a:t>,</a:t>
            </a:r>
            <a:r>
              <a:rPr lang="uk-UA" sz="1400" dirty="0"/>
              <a:t>А</a:t>
            </a:r>
            <a:r>
              <a:rPr lang="uk-UA" sz="1400" baseline="-25000" dirty="0"/>
              <a:t>3</a:t>
            </a:r>
            <a:r>
              <a:rPr lang="uk-UA" sz="1400" dirty="0"/>
              <a:t>) </a:t>
            </a:r>
            <a:r>
              <a:rPr lang="en-US" sz="1400" dirty="0" err="1"/>
              <a:t>i</a:t>
            </a:r>
            <a:r>
              <a:rPr lang="en-US" sz="1400" dirty="0"/>
              <a:t> R</a:t>
            </a:r>
            <a:r>
              <a:rPr lang="uk-UA" sz="1400" baseline="30000" dirty="0"/>
              <a:t>1</a:t>
            </a:r>
            <a:r>
              <a:rPr lang="uk-UA" sz="1400" dirty="0"/>
              <a:t>(</a:t>
            </a:r>
            <a:r>
              <a:rPr lang="uk-UA" sz="1400" u="sng" dirty="0"/>
              <a:t>А</a:t>
            </a:r>
            <a:r>
              <a:rPr lang="uk-UA" sz="1400" u="sng" baseline="-25000" dirty="0"/>
              <a:t>5</a:t>
            </a:r>
            <a:r>
              <a:rPr lang="en-US" sz="1400" dirty="0"/>
              <a:t>,</a:t>
            </a:r>
            <a:r>
              <a:rPr lang="uk-UA" sz="1400" dirty="0"/>
              <a:t>А</a:t>
            </a:r>
            <a:r>
              <a:rPr lang="uk-UA" sz="1400" baseline="-25000" dirty="0"/>
              <a:t>6</a:t>
            </a:r>
            <a:r>
              <a:rPr lang="en-US" sz="1400" dirty="0"/>
              <a:t>,</a:t>
            </a:r>
            <a:r>
              <a:rPr lang="uk-UA" sz="1400" dirty="0"/>
              <a:t>А</a:t>
            </a:r>
            <a:r>
              <a:rPr lang="uk-UA" sz="1400" baseline="-25000" dirty="0"/>
              <a:t>1</a:t>
            </a:r>
            <a:r>
              <a:rPr lang="uk-UA" sz="1400" dirty="0"/>
              <a:t>,А</a:t>
            </a:r>
            <a:r>
              <a:rPr lang="uk-UA" sz="1400" baseline="-25000" dirty="0"/>
              <a:t>2</a:t>
            </a:r>
            <a:r>
              <a:rPr lang="ru-RU" sz="1400" dirty="0"/>
              <a:t>,</a:t>
            </a:r>
            <a:r>
              <a:rPr lang="uk-UA" sz="1400" dirty="0"/>
              <a:t>А</a:t>
            </a:r>
            <a:r>
              <a:rPr lang="uk-UA" sz="1400" baseline="-25000" dirty="0"/>
              <a:t>4</a:t>
            </a:r>
            <a:r>
              <a:rPr lang="ru-RU" sz="1400" dirty="0"/>
              <a:t>)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3505200" y="5050465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uk-UA" sz="1400" dirty="0"/>
              <a:t>2(</a:t>
            </a:r>
            <a:r>
              <a:rPr lang="uk-UA" sz="1400" u="sng" dirty="0"/>
              <a:t>А</a:t>
            </a:r>
            <a:r>
              <a:rPr lang="uk-UA" sz="1400" u="sng" baseline="-25000" dirty="0"/>
              <a:t>5</a:t>
            </a:r>
            <a:r>
              <a:rPr lang="en-US" sz="1400" dirty="0"/>
              <a:t>,</a:t>
            </a:r>
            <a:r>
              <a:rPr lang="uk-UA" sz="1400" dirty="0"/>
              <a:t>А</a:t>
            </a:r>
            <a:r>
              <a:rPr lang="uk-UA" sz="1400" baseline="-25000" dirty="0"/>
              <a:t>6</a:t>
            </a:r>
            <a:r>
              <a:rPr lang="uk-UA" sz="1400" dirty="0"/>
              <a:t>) і </a:t>
            </a:r>
            <a:r>
              <a:rPr lang="en-US" sz="1400" dirty="0"/>
              <a:t>R</a:t>
            </a:r>
            <a:r>
              <a:rPr lang="uk-UA" sz="1400" baseline="30000" dirty="0"/>
              <a:t>2</a:t>
            </a:r>
            <a:r>
              <a:rPr lang="uk-UA" sz="1400" dirty="0"/>
              <a:t>(</a:t>
            </a:r>
            <a:r>
              <a:rPr lang="uk-UA" sz="1400" u="sng" dirty="0"/>
              <a:t>А</a:t>
            </a:r>
            <a:r>
              <a:rPr lang="uk-UA" sz="1400" u="sng" baseline="-25000" dirty="0"/>
              <a:t>6</a:t>
            </a:r>
            <a:r>
              <a:rPr lang="en-US" sz="1400" dirty="0"/>
              <a:t>,</a:t>
            </a:r>
            <a:r>
              <a:rPr lang="uk-UA" sz="1400" dirty="0"/>
              <a:t>А</a:t>
            </a:r>
            <a:r>
              <a:rPr lang="uk-UA" sz="1400" baseline="-25000" dirty="0"/>
              <a:t>2</a:t>
            </a:r>
            <a:r>
              <a:rPr lang="uk-UA" sz="1400" dirty="0"/>
              <a:t>,А</a:t>
            </a:r>
            <a:r>
              <a:rPr lang="uk-UA" sz="1400" baseline="-25000" dirty="0"/>
              <a:t>1</a:t>
            </a:r>
            <a:r>
              <a:rPr lang="uk-UA" sz="1400" dirty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38819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uk-UA" sz="2800" b="1" i="1" dirty="0"/>
              <a:t>Багатозначна залежність. </a:t>
            </a:r>
            <a:r>
              <a:rPr lang="en-US" sz="2800" b="1" i="1" dirty="0" smtClean="0"/>
              <a:t>(multivalued) </a:t>
            </a:r>
            <a:r>
              <a:rPr lang="uk-UA" sz="2800" b="1" i="1" dirty="0" smtClean="0"/>
              <a:t>4НФ</a:t>
            </a:r>
            <a:r>
              <a:rPr lang="uk-UA" sz="2800" b="1" i="1" dirty="0"/>
              <a:t>. </a:t>
            </a:r>
            <a:endParaRPr lang="en-US" sz="28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505433"/>
              </p:ext>
            </p:extLst>
          </p:nvPr>
        </p:nvGraphicFramePr>
        <p:xfrm>
          <a:off x="457200" y="1524000"/>
          <a:ext cx="3843655" cy="9852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8955"/>
                <a:gridCol w="1257300"/>
                <a:gridCol w="971550"/>
                <a:gridCol w="108585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КВП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Курс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Викладачі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Підручник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програмування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Іванчук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Pascal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ln>
                            <a:noFill/>
                          </a:ln>
                          <a:effectLst>
                            <a:outerShdw blurRad="69850" dist="43180" dir="5400000" sx="0" sy="0">
                              <a:srgbClr val="000000">
                                <a:alpha val="65000"/>
                              </a:srgbClr>
                            </a:outerShdw>
                          </a:effectLst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програмування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Іванчук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програмування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Сидоренко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Pascal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програмування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Сидоренко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0" y="1524000"/>
            <a:ext cx="3886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/>
              <a:t>Х,У </a:t>
            </a:r>
            <a:r>
              <a:rPr lang="ka-GE" sz="1600" dirty="0" smtClean="0"/>
              <a:t>Ⴚ</a:t>
            </a:r>
            <a:r>
              <a:rPr lang="uk-UA" sz="1600" dirty="0" smtClean="0"/>
              <a:t> </a:t>
            </a:r>
            <a:r>
              <a:rPr lang="en-US" sz="1600" dirty="0">
                <a:sym typeface="Symbol"/>
              </a:rPr>
              <a:t></a:t>
            </a:r>
            <a:r>
              <a:rPr lang="en-US" sz="1600" baseline="-25000" dirty="0"/>
              <a:t>R</a:t>
            </a:r>
            <a:r>
              <a:rPr lang="uk-UA" sz="1600" dirty="0"/>
              <a:t>: </a:t>
            </a:r>
            <a:r>
              <a:rPr lang="en-US" sz="1600" dirty="0" err="1"/>
              <a:t>im</a:t>
            </a:r>
            <a:r>
              <a:rPr lang="en-US" sz="1600" baseline="-25000" dirty="0" err="1"/>
              <a:t>R</a:t>
            </a:r>
            <a:r>
              <a:rPr lang="uk-UA" sz="1600" dirty="0"/>
              <a:t>(</a:t>
            </a:r>
            <a:r>
              <a:rPr lang="en-US" sz="1600" dirty="0"/>
              <a:t>X</a:t>
            </a:r>
            <a:r>
              <a:rPr lang="uk-UA" sz="1600" dirty="0"/>
              <a:t>,</a:t>
            </a:r>
            <a:r>
              <a:rPr lang="en-US" sz="1600" dirty="0"/>
              <a:t>Y</a:t>
            </a:r>
            <a:r>
              <a:rPr lang="uk-UA" sz="1600" dirty="0"/>
              <a:t>)={</a:t>
            </a:r>
            <a:r>
              <a:rPr lang="en-US" sz="1600" dirty="0" smtClean="0"/>
              <a:t>y</a:t>
            </a:r>
            <a:r>
              <a:rPr lang="uk-UA" sz="1600" dirty="0" smtClean="0"/>
              <a:t>|</a:t>
            </a:r>
            <a:r>
              <a:rPr lang="en-US" sz="1600" dirty="0" smtClean="0"/>
              <a:t>z</a:t>
            </a:r>
            <a:r>
              <a:rPr lang="uk-UA" sz="1600" dirty="0" smtClean="0"/>
              <a:t>є</a:t>
            </a:r>
            <a:r>
              <a:rPr lang="en-US" sz="1600" dirty="0" smtClean="0"/>
              <a:t>R</a:t>
            </a:r>
            <a:r>
              <a:rPr lang="uk-UA" sz="1600" dirty="0" smtClean="0"/>
              <a:t> </a:t>
            </a:r>
            <a:r>
              <a:rPr lang="uk-UA" sz="1600" dirty="0"/>
              <a:t>&amp; </a:t>
            </a:r>
            <a:r>
              <a:rPr lang="en-US" sz="1600" dirty="0"/>
              <a:t>z</a:t>
            </a:r>
            <a:r>
              <a:rPr lang="uk-UA" sz="1600" dirty="0"/>
              <a:t>[</a:t>
            </a:r>
            <a:r>
              <a:rPr lang="en-US" sz="1600" dirty="0"/>
              <a:t>X</a:t>
            </a:r>
            <a:r>
              <a:rPr lang="uk-UA" sz="1600" dirty="0"/>
              <a:t>]=</a:t>
            </a:r>
            <a:r>
              <a:rPr lang="en-US" sz="1600" dirty="0"/>
              <a:t>x</a:t>
            </a:r>
            <a:r>
              <a:rPr lang="uk-UA" sz="1600" dirty="0"/>
              <a:t> &amp; </a:t>
            </a:r>
            <a:r>
              <a:rPr lang="en-US" sz="1600" dirty="0"/>
              <a:t>z</a:t>
            </a:r>
            <a:r>
              <a:rPr lang="uk-UA" sz="1600" dirty="0"/>
              <a:t>[</a:t>
            </a:r>
            <a:r>
              <a:rPr lang="en-US" sz="1600" dirty="0"/>
              <a:t>Y</a:t>
            </a:r>
            <a:r>
              <a:rPr lang="uk-UA" sz="1600" dirty="0"/>
              <a:t>]=</a:t>
            </a:r>
            <a:r>
              <a:rPr lang="en-US" sz="1600" dirty="0"/>
              <a:t>y</a:t>
            </a:r>
            <a:r>
              <a:rPr lang="uk-UA" sz="1600" dirty="0"/>
              <a:t>}</a:t>
            </a:r>
            <a:endParaRPr lang="en-US" sz="1600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2057400"/>
            <a:ext cx="449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Визначимо </a:t>
            </a:r>
            <a:r>
              <a:rPr lang="en-US" dirty="0"/>
              <a:t>Z</a:t>
            </a:r>
            <a:r>
              <a:rPr lang="uk-UA" dirty="0"/>
              <a:t>, як </a:t>
            </a:r>
            <a:r>
              <a:rPr lang="en-US" dirty="0"/>
              <a:t>Z</a:t>
            </a:r>
            <a:r>
              <a:rPr lang="uk-UA" dirty="0"/>
              <a:t> = </a:t>
            </a:r>
            <a:r>
              <a:rPr lang="en-US" dirty="0">
                <a:sym typeface="Symbol"/>
              </a:rPr>
              <a:t></a:t>
            </a:r>
            <a:r>
              <a:rPr lang="en-US" baseline="-25000" dirty="0"/>
              <a:t>R</a:t>
            </a:r>
            <a:r>
              <a:rPr lang="uk-UA" dirty="0"/>
              <a:t> \(</a:t>
            </a:r>
            <a:r>
              <a:rPr lang="en-US" dirty="0" smtClean="0"/>
              <a:t>XUY</a:t>
            </a:r>
            <a:r>
              <a:rPr lang="uk-UA" dirty="0"/>
              <a:t>).</a:t>
            </a:r>
            <a:endParaRPr lang="en-US" dirty="0"/>
          </a:p>
          <a:p>
            <a:r>
              <a:rPr lang="uk-UA" dirty="0" smtClean="0"/>
              <a:t>Х→</a:t>
            </a:r>
            <a:r>
              <a:rPr lang="uk-UA" dirty="0" smtClean="0"/>
              <a:t>→ </a:t>
            </a:r>
            <a:r>
              <a:rPr lang="uk-UA" dirty="0" smtClean="0"/>
              <a:t>У </a:t>
            </a:r>
            <a:r>
              <a:rPr lang="uk-UA" dirty="0"/>
              <a:t>(У </a:t>
            </a:r>
            <a:r>
              <a:rPr lang="uk-UA" b="1" dirty="0"/>
              <a:t>багатозначно залежить</a:t>
            </a:r>
            <a:r>
              <a:rPr lang="uk-UA" dirty="0"/>
              <a:t> від Х – </a:t>
            </a:r>
            <a:r>
              <a:rPr lang="uk-UA" dirty="0" err="1"/>
              <a:t>списка</a:t>
            </a:r>
            <a:r>
              <a:rPr lang="uk-UA" dirty="0"/>
              <a:t> атрибутів), якщо </a:t>
            </a:r>
            <a:endParaRPr lang="en-US" dirty="0"/>
          </a:p>
          <a:p>
            <a:r>
              <a:rPr lang="en-US" altLang="ii-CN" dirty="0" smtClean="0"/>
              <a:t>ꓯ</a:t>
            </a:r>
            <a:r>
              <a:rPr lang="uk-UA" dirty="0" smtClean="0"/>
              <a:t> </a:t>
            </a:r>
            <a:r>
              <a:rPr lang="ru-RU" dirty="0"/>
              <a:t>(</a:t>
            </a:r>
            <a:r>
              <a:rPr lang="en-US" dirty="0"/>
              <a:t>x</a:t>
            </a:r>
            <a:r>
              <a:rPr lang="ru-RU" dirty="0"/>
              <a:t>,</a:t>
            </a:r>
            <a:r>
              <a:rPr lang="en-US" dirty="0"/>
              <a:t>z</a:t>
            </a:r>
            <a:r>
              <a:rPr lang="ru-RU" dirty="0"/>
              <a:t>) </a:t>
            </a:r>
            <a:r>
              <a:rPr lang="ru-RU" dirty="0" smtClean="0"/>
              <a:t>є </a:t>
            </a:r>
            <a:r>
              <a:rPr lang="en-US" dirty="0"/>
              <a:t>XZ</a:t>
            </a:r>
            <a:r>
              <a:rPr lang="ru-RU" dirty="0"/>
              <a:t>, </a:t>
            </a:r>
            <a:r>
              <a:rPr lang="en-US" dirty="0" err="1"/>
              <a:t>im</a:t>
            </a:r>
            <a:r>
              <a:rPr lang="en-US" baseline="-25000" dirty="0" err="1"/>
              <a:t>R</a:t>
            </a:r>
            <a:r>
              <a:rPr lang="ru-RU" dirty="0"/>
              <a:t>(</a:t>
            </a:r>
            <a:r>
              <a:rPr lang="en-US" dirty="0"/>
              <a:t>XZ</a:t>
            </a:r>
            <a:r>
              <a:rPr lang="ru-RU" dirty="0"/>
              <a:t>, </a:t>
            </a:r>
            <a:r>
              <a:rPr lang="en-US" dirty="0"/>
              <a:t>Y</a:t>
            </a:r>
            <a:r>
              <a:rPr lang="ru-RU" dirty="0"/>
              <a:t>) = </a:t>
            </a:r>
            <a:r>
              <a:rPr lang="en-US" dirty="0" err="1"/>
              <a:t>im</a:t>
            </a:r>
            <a:r>
              <a:rPr lang="en-US" baseline="-25000" dirty="0" err="1"/>
              <a:t>R</a:t>
            </a:r>
            <a:r>
              <a:rPr lang="ru-RU" dirty="0"/>
              <a:t>(</a:t>
            </a:r>
            <a:r>
              <a:rPr lang="en-US" dirty="0"/>
              <a:t>X</a:t>
            </a:r>
            <a:r>
              <a:rPr lang="ru-RU" dirty="0"/>
              <a:t>, </a:t>
            </a:r>
            <a:r>
              <a:rPr lang="en-US" dirty="0"/>
              <a:t>Y</a:t>
            </a:r>
            <a:r>
              <a:rPr lang="ru-RU" dirty="0"/>
              <a:t>).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282050"/>
              </p:ext>
            </p:extLst>
          </p:nvPr>
        </p:nvGraphicFramePr>
        <p:xfrm>
          <a:off x="533400" y="2743200"/>
          <a:ext cx="2746375" cy="17733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7505"/>
                <a:gridCol w="400050"/>
                <a:gridCol w="1028700"/>
                <a:gridCol w="518160"/>
                <a:gridCol w="44196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ВС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КЛ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КП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Рік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З/п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ПТ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геометрія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1979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180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ПТ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алгебра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1979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180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ПТ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геометрія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1980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200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ПТ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алгебра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1980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200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СД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математика1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1979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СД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математика2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1979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250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СД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математика1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1980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270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СД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математика2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1980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270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81400" y="3429000"/>
            <a:ext cx="5410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/>
              <a:t>Функціональна залежність є частковим випадком багатозначної залежності, тобто, якщо має місце функціональна залежність, то є і багатозначна; зворотне твердження, взагалі кажучи, невірне. </a:t>
            </a:r>
            <a:endParaRPr lang="en-US" sz="1400" dirty="0"/>
          </a:p>
          <a:p>
            <a:r>
              <a:rPr lang="uk-UA" sz="1400" dirty="0"/>
              <a:t>Багатозначна залежність називається </a:t>
            </a:r>
            <a:r>
              <a:rPr lang="uk-UA" sz="1400" b="1" dirty="0"/>
              <a:t>тривіальною</a:t>
            </a:r>
            <a:r>
              <a:rPr lang="uk-UA" sz="1400" dirty="0"/>
              <a:t>, якщо вона дублюється функціональною, інакше вона є </a:t>
            </a:r>
            <a:r>
              <a:rPr lang="uk-UA" sz="1400" b="1" dirty="0"/>
              <a:t>нетривіальною</a:t>
            </a:r>
            <a:r>
              <a:rPr lang="uk-UA" sz="1400" dirty="0"/>
              <a:t>. </a:t>
            </a:r>
            <a:r>
              <a:rPr lang="uk-UA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76600" y="4747736"/>
            <a:ext cx="571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/>
              <a:t>Реляція знаходиться в </a:t>
            </a:r>
            <a:r>
              <a:rPr lang="uk-UA" sz="1600" b="1" dirty="0"/>
              <a:t>4НФ,</a:t>
            </a:r>
            <a:r>
              <a:rPr lang="uk-UA" sz="1600" dirty="0"/>
              <a:t> якщо вона знаходиться в 3НФ і не має нетривіальної багатозначної залежності, або </a:t>
            </a:r>
            <a:endParaRPr lang="uk-UA" sz="1600" dirty="0" smtClean="0"/>
          </a:p>
          <a:p>
            <a:endParaRPr lang="en-US" sz="1600" dirty="0"/>
          </a:p>
          <a:p>
            <a:r>
              <a:rPr lang="uk-UA" dirty="0"/>
              <a:t>4НФ: </a:t>
            </a:r>
            <a:r>
              <a:rPr lang="uk-UA" dirty="0" smtClean="0"/>
              <a:t> </a:t>
            </a:r>
            <a:r>
              <a:rPr lang="en-US" dirty="0" smtClean="0"/>
              <a:t>A</a:t>
            </a:r>
            <a:r>
              <a:rPr lang="uk-UA" dirty="0" smtClean="0"/>
              <a:t> →→ </a:t>
            </a:r>
            <a:r>
              <a:rPr lang="en-US" dirty="0" smtClean="0"/>
              <a:t>B </a:t>
            </a:r>
            <a:r>
              <a:rPr lang="uk-UA" dirty="0" smtClean="0"/>
              <a:t>=</a:t>
            </a:r>
            <a:r>
              <a:rPr lang="en-US" dirty="0" smtClean="0"/>
              <a:t>&gt;</a:t>
            </a:r>
            <a:r>
              <a:rPr lang="uk-UA" dirty="0" smtClean="0"/>
              <a:t> </a:t>
            </a:r>
            <a:r>
              <a:rPr lang="en-US" dirty="0" smtClean="0"/>
              <a:t>A</a:t>
            </a:r>
            <a:r>
              <a:rPr lang="uk-UA" dirty="0" smtClean="0"/>
              <a:t>→</a:t>
            </a:r>
            <a:r>
              <a:rPr lang="uk-UA" dirty="0" smtClean="0"/>
              <a:t> </a:t>
            </a:r>
            <a:r>
              <a:rPr lang="en-US" dirty="0">
                <a:sym typeface="Symbol"/>
              </a:rPr>
              <a:t></a:t>
            </a:r>
            <a:r>
              <a:rPr lang="en-US" baseline="-25000" dirty="0"/>
              <a:t>R</a:t>
            </a:r>
            <a:r>
              <a:rPr lang="uk-UA" dirty="0"/>
              <a:t> +3 НФ  (А - квазіключ)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4648200"/>
            <a:ext cx="3048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/>
              <a:t>Реляцію ВС можна декомпонувати на реляції в 4 НФ. ВС1(КЛ,КП) і ВС2(КЛ, рік, з/п),  тоді отримаємо 2 таблиці по 4 рядки у кожній, але довжина рядків менша.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5943600"/>
            <a:ext cx="861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u="sng" dirty="0"/>
              <a:t>Теорема </a:t>
            </a:r>
            <a:r>
              <a:rPr lang="en-US" sz="1400" u="sng" dirty="0"/>
              <a:t>Fagin</a:t>
            </a:r>
            <a:r>
              <a:rPr lang="ru-RU" sz="1400" dirty="0"/>
              <a:t>. (</a:t>
            </a:r>
            <a:r>
              <a:rPr lang="uk-UA" sz="1400" dirty="0"/>
              <a:t>ця теорема дуже схожа на теорему </a:t>
            </a:r>
            <a:r>
              <a:rPr lang="en-US" sz="1400" dirty="0"/>
              <a:t>Heath</a:t>
            </a:r>
            <a:r>
              <a:rPr lang="ru-RU" sz="1400" dirty="0"/>
              <a:t>)</a:t>
            </a:r>
            <a:r>
              <a:rPr lang="uk-UA" sz="1400" dirty="0"/>
              <a:t>.</a:t>
            </a:r>
            <a:endParaRPr lang="en-US" sz="1400" dirty="0"/>
          </a:p>
          <a:p>
            <a:r>
              <a:rPr lang="uk-UA" sz="1400" dirty="0"/>
              <a:t>Якщо в реляції </a:t>
            </a:r>
            <a:r>
              <a:rPr lang="en-US" sz="1400" dirty="0"/>
              <a:t>R</a:t>
            </a:r>
            <a:r>
              <a:rPr lang="uk-UA" sz="1400" dirty="0"/>
              <a:t>(А,В,С) є залежність </a:t>
            </a:r>
            <a:r>
              <a:rPr lang="en-US" sz="1400" dirty="0" smtClean="0"/>
              <a:t>A</a:t>
            </a:r>
            <a:r>
              <a:rPr lang="uk-UA" sz="1400" dirty="0" smtClean="0"/>
              <a:t> →→ </a:t>
            </a:r>
            <a:r>
              <a:rPr lang="en-US" sz="1400" dirty="0" smtClean="0"/>
              <a:t>B</a:t>
            </a:r>
            <a:r>
              <a:rPr lang="uk-UA" sz="1400" dirty="0"/>
              <a:t>, то реляція може бути декомпонована на 2 реляції   </a:t>
            </a:r>
            <a:r>
              <a:rPr lang="en-US" sz="1400" dirty="0"/>
              <a:t>R</a:t>
            </a:r>
            <a:r>
              <a:rPr lang="uk-UA" sz="1400" dirty="0"/>
              <a:t>(А,В) і </a:t>
            </a:r>
            <a:r>
              <a:rPr lang="en-US" sz="1400" dirty="0"/>
              <a:t>R</a:t>
            </a:r>
            <a:r>
              <a:rPr lang="uk-UA" sz="1400" dirty="0"/>
              <a:t>(А,С) без втрат даних, тобто </a:t>
            </a:r>
            <a:r>
              <a:rPr lang="en-US" sz="1400" dirty="0"/>
              <a:t>R</a:t>
            </a:r>
            <a:r>
              <a:rPr lang="uk-UA" sz="1400" dirty="0"/>
              <a:t> може бути відновлена природним з’єднанням по А. (А, В,С – це списки атрибутів).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6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200" b="1" i="1" dirty="0" smtClean="0"/>
              <a:t>Залежність по з’єднанню без втрат. 5НФ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uk-UA" dirty="0"/>
              <a:t>Розглянемо тепер ще один вид залежностей, які узагальнюють багатозначні залежності. Легко бачити, що в теоремах  </a:t>
            </a:r>
            <a:r>
              <a:rPr lang="en-US" dirty="0"/>
              <a:t>Heath</a:t>
            </a:r>
            <a:r>
              <a:rPr lang="uk-UA" dirty="0"/>
              <a:t> і </a:t>
            </a:r>
            <a:r>
              <a:rPr lang="en-US" dirty="0"/>
              <a:t>Fagin </a:t>
            </a:r>
            <a:r>
              <a:rPr lang="uk-UA" dirty="0"/>
              <a:t>з існування залежності </a:t>
            </a:r>
            <a:r>
              <a:rPr lang="uk-UA" i="1" dirty="0"/>
              <a:t>випливає </a:t>
            </a:r>
            <a:r>
              <a:rPr lang="uk-UA" dirty="0"/>
              <a:t>можливість декомпозиції без втрат даних, але обернене, взагалі кажучи, невірно.</a:t>
            </a:r>
            <a:endParaRPr lang="en-US" dirty="0"/>
          </a:p>
          <a:p>
            <a:pPr marL="0" indent="0">
              <a:buNone/>
            </a:pPr>
            <a:r>
              <a:rPr lang="uk-UA" dirty="0"/>
              <a:t>Для реляції  </a:t>
            </a:r>
            <a:r>
              <a:rPr lang="en-US" dirty="0"/>
              <a:t>R</a:t>
            </a:r>
            <a:r>
              <a:rPr lang="uk-UA" dirty="0"/>
              <a:t>(А,В,С) А </a:t>
            </a:r>
            <a:r>
              <a:rPr lang="uk-UA" dirty="0" smtClean="0"/>
              <a:t>~</a:t>
            </a:r>
            <a:r>
              <a:rPr lang="en-US" dirty="0" smtClean="0"/>
              <a:t>&gt;&gt;</a:t>
            </a:r>
            <a:r>
              <a:rPr lang="uk-UA" dirty="0" smtClean="0"/>
              <a:t> </a:t>
            </a:r>
            <a:r>
              <a:rPr lang="uk-UA" dirty="0"/>
              <a:t>В </a:t>
            </a:r>
            <a:r>
              <a:rPr lang="en-US" smtClean="0">
                <a:sym typeface="Wingdings" panose="05000000000000000000" pitchFamily="2" charset="2"/>
              </a:rPr>
              <a:t></a:t>
            </a:r>
            <a:r>
              <a:rPr lang="uk-UA" smtClean="0"/>
              <a:t> </a:t>
            </a:r>
            <a:r>
              <a:rPr lang="uk-UA" dirty="0"/>
              <a:t>можлива декомпозиція на 2 реляції   </a:t>
            </a:r>
            <a:r>
              <a:rPr lang="en-US" dirty="0"/>
              <a:t>R</a:t>
            </a:r>
            <a:r>
              <a:rPr lang="uk-UA" dirty="0"/>
              <a:t>(А,В) і </a:t>
            </a:r>
            <a:r>
              <a:rPr lang="en-US" dirty="0"/>
              <a:t>R</a:t>
            </a:r>
            <a:r>
              <a:rPr lang="uk-UA" dirty="0"/>
              <a:t>(А,С) без втрат даних. Такі залежності будемо називати залежностями </a:t>
            </a:r>
            <a:r>
              <a:rPr lang="uk-UA" b="1" dirty="0"/>
              <a:t>по з’єднанню без втрат</a:t>
            </a:r>
            <a:r>
              <a:rPr lang="uk-UA" dirty="0"/>
              <a:t>.    </a:t>
            </a:r>
            <a:endParaRPr lang="en-US" dirty="0"/>
          </a:p>
          <a:p>
            <a:pPr marL="0" indent="0">
              <a:buNone/>
            </a:pPr>
            <a:r>
              <a:rPr lang="uk-UA" dirty="0"/>
              <a:t>Багатозначні залежності є частковим випадком залежностей по з’єднанню без втрат, тобто якщо має місце багатозначна залежність, то є і залежність по з’єднанню без втрат; зворотне твердження, взагалі кажучи, невірне.</a:t>
            </a:r>
            <a:endParaRPr lang="en-US" dirty="0"/>
          </a:p>
          <a:p>
            <a:pPr marL="0" indent="0">
              <a:buNone/>
            </a:pPr>
            <a:r>
              <a:rPr lang="uk-UA" dirty="0"/>
              <a:t>Залежність по з’єднанню без втрат називається </a:t>
            </a:r>
            <a:r>
              <a:rPr lang="uk-UA" b="1" dirty="0"/>
              <a:t>тривіальною</a:t>
            </a:r>
            <a:r>
              <a:rPr lang="uk-UA" dirty="0"/>
              <a:t>, якщо вона дублюється багатозначною, інакше вона є </a:t>
            </a:r>
            <a:r>
              <a:rPr lang="uk-UA" b="1" dirty="0"/>
              <a:t>нетривіальною</a:t>
            </a:r>
            <a:r>
              <a:rPr lang="uk-UA" dirty="0"/>
              <a:t>.</a:t>
            </a:r>
            <a:endParaRPr lang="en-US" dirty="0"/>
          </a:p>
          <a:p>
            <a:pPr marL="0" indent="0">
              <a:buNone/>
            </a:pPr>
            <a:r>
              <a:rPr lang="uk-UA" dirty="0"/>
              <a:t>Реляція знаходиться в </a:t>
            </a:r>
            <a:r>
              <a:rPr lang="uk-UA" b="1" dirty="0"/>
              <a:t>5НФ</a:t>
            </a:r>
            <a:r>
              <a:rPr lang="uk-UA" dirty="0"/>
              <a:t>, якщо вона знаходиться в 4НФ і не має нетривіальних  залежностей по з’єднанню без втрат. </a:t>
            </a:r>
            <a:endParaRPr lang="en-US" dirty="0"/>
          </a:p>
          <a:p>
            <a:pPr marL="0" indent="0">
              <a:buNone/>
            </a:pPr>
            <a:r>
              <a:rPr lang="uk-UA" dirty="0"/>
              <a:t> </a:t>
            </a:r>
            <a:endParaRPr lang="en-US" dirty="0"/>
          </a:p>
          <a:p>
            <a:pPr marL="0" indent="0">
              <a:buNone/>
            </a:pPr>
            <a:r>
              <a:rPr lang="uk-UA" dirty="0"/>
              <a:t>Функціональна залежність </a:t>
            </a:r>
            <a:r>
              <a:rPr lang="en-US" dirty="0" smtClean="0"/>
              <a:t>=&gt;</a:t>
            </a:r>
            <a:r>
              <a:rPr lang="uk-UA" dirty="0" smtClean="0"/>
              <a:t> </a:t>
            </a:r>
            <a:r>
              <a:rPr lang="uk-UA" dirty="0"/>
              <a:t>багатозначна залежність </a:t>
            </a:r>
            <a:r>
              <a:rPr lang="en-US" dirty="0" smtClean="0"/>
              <a:t>=&gt;</a:t>
            </a:r>
            <a:r>
              <a:rPr lang="uk-UA" dirty="0" smtClean="0"/>
              <a:t> </a:t>
            </a:r>
            <a:r>
              <a:rPr lang="uk-UA" dirty="0"/>
              <a:t>залежність  по з’єднанню без втрат.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3839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950</Words>
  <Application>Microsoft Office PowerPoint</Application>
  <PresentationFormat>Экран (4:3)</PresentationFormat>
  <Paragraphs>169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Нормальні форми</vt:lpstr>
      <vt:lpstr>ФПЗ, 2НФ</vt:lpstr>
      <vt:lpstr>Теорема Heath </vt:lpstr>
      <vt:lpstr>Транзитивна функціональна залежність в сенсі реляційного підходу</vt:lpstr>
      <vt:lpstr>3НФ, 3НФп</vt:lpstr>
      <vt:lpstr>Багатозначна залежність. (multivalued) 4НФ. </vt:lpstr>
      <vt:lpstr>Залежність по з’єднанню без втрат. 5НФ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Нормальні форми</dc:title>
  <dc:creator>kpp</dc:creator>
  <cp:lastModifiedBy>kpp</cp:lastModifiedBy>
  <cp:revision>15</cp:revision>
  <dcterms:created xsi:type="dcterms:W3CDTF">2020-04-03T10:47:27Z</dcterms:created>
  <dcterms:modified xsi:type="dcterms:W3CDTF">2020-04-04T10:33:34Z</dcterms:modified>
</cp:coreProperties>
</file>