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3" roundtripDataSignature="AMtx7mjgbFjoqN+Y4or8z6HrWoi1sktc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23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771570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47d1d6d08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47d1d6d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11"/>
        <p:cNvGrpSpPr/>
        <p:nvPr/>
      </p:nvGrpSpPr>
      <p:grpSpPr>
        <a:xfrm>
          <a:off x="0" y="0"/>
          <a:ext cx="0" cy="0"/>
          <a:chOff x="0" y="0"/>
          <a:chExt cx="0" cy="0"/>
        </a:xfrm>
      </p:grpSpPr>
      <p:sp>
        <p:nvSpPr>
          <p:cNvPr id="12" name="Google Shape;1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6"/>
        <p:cNvGrpSpPr/>
        <p:nvPr/>
      </p:nvGrpSpPr>
      <p:grpSpPr>
        <a:xfrm>
          <a:off x="0" y="0"/>
          <a:ext cx="0" cy="0"/>
          <a:chOff x="0" y="0"/>
          <a:chExt cx="0" cy="0"/>
        </a:xfrm>
      </p:grpSpPr>
      <p:sp>
        <p:nvSpPr>
          <p:cNvPr id="17" name="Google Shape;17;p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2"/>
        <p:cNvGrpSpPr/>
        <p:nvPr/>
      </p:nvGrpSpPr>
      <p:grpSpPr>
        <a:xfrm>
          <a:off x="0" y="0"/>
          <a:ext cx="0" cy="0"/>
          <a:chOff x="0" y="0"/>
          <a:chExt cx="0" cy="0"/>
        </a:xfrm>
      </p:grpSpPr>
      <p:sp>
        <p:nvSpPr>
          <p:cNvPr id="23" name="Google Shape;23;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28"/>
        <p:cNvGrpSpPr/>
        <p:nvPr/>
      </p:nvGrpSpPr>
      <p:grpSpPr>
        <a:xfrm>
          <a:off x="0" y="0"/>
          <a:ext cx="0" cy="0"/>
          <a:chOff x="0" y="0"/>
          <a:chExt cx="0" cy="0"/>
        </a:xfrm>
      </p:grpSpPr>
      <p:sp>
        <p:nvSpPr>
          <p:cNvPr id="29" name="Google Shape;29;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1" name="Google Shape;3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4" name="Google Shape;44;p1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5" name="Google Shape;45;p1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6" name="Google Shape;46;p1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7" name="Google Shape;47;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0"/>
        <p:cNvGrpSpPr/>
        <p:nvPr/>
      </p:nvGrpSpPr>
      <p:grpSpPr>
        <a:xfrm>
          <a:off x="0" y="0"/>
          <a:ext cx="0" cy="0"/>
          <a:chOff x="0" y="0"/>
          <a:chExt cx="0" cy="0"/>
        </a:xfrm>
      </p:grpSpPr>
      <p:sp>
        <p:nvSpPr>
          <p:cNvPr id="51" name="Google Shape;51;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libri"/>
              <a:buNone/>
            </a:pPr>
            <a:r>
              <a:rPr lang="uk-UA" sz="3600"/>
              <a:t>ООБД 2</a:t>
            </a:r>
            <a:endParaRPr sz="3600"/>
          </a:p>
        </p:txBody>
      </p:sp>
      <p:sp>
        <p:nvSpPr>
          <p:cNvPr id="85" name="Google Shape;85;p1"/>
          <p:cNvSpPr txBox="1"/>
          <p:nvPr/>
        </p:nvSpPr>
        <p:spPr>
          <a:xfrm>
            <a:off x="228600" y="946666"/>
            <a:ext cx="8839200"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uk-UA" sz="1800" b="0" i="0" u="none" strike="noStrike" cap="none">
                <a:solidFill>
                  <a:schemeClr val="dk1"/>
                </a:solidFill>
                <a:latin typeface="Calibri"/>
                <a:ea typeface="Calibri"/>
                <a:cs typeface="Calibri"/>
                <a:sym typeface="Calibri"/>
              </a:rPr>
              <a:t>Особливе місце  серед численних пропозицій в плані розвитку об’єктно-орієнтованих СУБД займає група ODMG (Object Data Management Group).  Протягом своєї діяльності група випустила ряд стандартів.</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	Складовими частинами стандартів ODMG є:</a:t>
            </a:r>
            <a:endParaRPr/>
          </a:p>
          <a:p>
            <a:pPr marL="285750" marR="0" lvl="0" indent="-285750" algn="l" rtl="0">
              <a:spcBef>
                <a:spcPts val="0"/>
              </a:spcBef>
              <a:spcAft>
                <a:spcPts val="0"/>
              </a:spcAft>
              <a:buClr>
                <a:schemeClr val="dk1"/>
              </a:buClr>
              <a:buSzPts val="1800"/>
              <a:buFont typeface="Arial"/>
              <a:buChar char="•"/>
            </a:pPr>
            <a:r>
              <a:rPr lang="uk-UA" sz="1800">
                <a:solidFill>
                  <a:schemeClr val="dk1"/>
                </a:solidFill>
                <a:latin typeface="Calibri"/>
                <a:ea typeface="Calibri"/>
                <a:cs typeface="Calibri"/>
                <a:sym typeface="Calibri"/>
              </a:rPr>
              <a:t>Об’єктно-орієнтована модель (Object Oriented Model - OOM)</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uk-UA" sz="1800">
                <a:solidFill>
                  <a:schemeClr val="dk1"/>
                </a:solidFill>
                <a:latin typeface="Calibri"/>
                <a:ea typeface="Calibri"/>
                <a:cs typeface="Calibri"/>
                <a:sym typeface="Calibri"/>
              </a:rPr>
              <a:t>Мова визначення об’єктів (Object Definition Language - ODL)</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uk-UA" sz="1800">
                <a:solidFill>
                  <a:schemeClr val="dk1"/>
                </a:solidFill>
                <a:latin typeface="Calibri"/>
                <a:ea typeface="Calibri"/>
                <a:cs typeface="Calibri"/>
                <a:sym typeface="Calibri"/>
              </a:rPr>
              <a:t>Об’єктна мова запитів (Object Query Language – OQL)</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uk-UA" sz="1800">
                <a:solidFill>
                  <a:schemeClr val="dk1"/>
                </a:solidFill>
                <a:latin typeface="Calibri"/>
                <a:ea typeface="Calibri"/>
                <a:cs typeface="Calibri"/>
                <a:sym typeface="Calibri"/>
              </a:rPr>
              <a:t>Описи методів зв’язування ООМ з об’єктно-орієнтованими мовами програмування (C++, Java, SmallTalk) </a:t>
            </a:r>
            <a:endParaRPr sz="1800">
              <a:solidFill>
                <a:schemeClr val="dk1"/>
              </a:solidFill>
              <a:latin typeface="Calibri"/>
              <a:ea typeface="Calibri"/>
              <a:cs typeface="Calibri"/>
              <a:sym typeface="Calibri"/>
            </a:endParaRPr>
          </a:p>
        </p:txBody>
      </p:sp>
      <p:sp>
        <p:nvSpPr>
          <p:cNvPr id="86" name="Google Shape;86;p1"/>
          <p:cNvSpPr txBox="1"/>
          <p:nvPr/>
        </p:nvSpPr>
        <p:spPr>
          <a:xfrm>
            <a:off x="152400" y="3657600"/>
            <a:ext cx="88392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uk-UA" sz="1800">
                <a:solidFill>
                  <a:schemeClr val="dk1"/>
                </a:solidFill>
                <a:latin typeface="Calibri"/>
                <a:ea typeface="Calibri"/>
                <a:cs typeface="Calibri"/>
                <a:sym typeface="Calibri"/>
              </a:rPr>
              <a:t>ООМ: методи та дані поєднуються в </a:t>
            </a:r>
            <a:r>
              <a:rPr lang="uk-UA" sz="1800" i="1">
                <a:solidFill>
                  <a:schemeClr val="dk1"/>
                </a:solidFill>
                <a:latin typeface="Calibri"/>
                <a:ea typeface="Calibri"/>
                <a:cs typeface="Calibri"/>
                <a:sym typeface="Calibri"/>
              </a:rPr>
              <a:t>об’єкти</a:t>
            </a:r>
            <a:r>
              <a:rPr lang="uk-UA" sz="1800">
                <a:solidFill>
                  <a:schemeClr val="dk1"/>
                </a:solidFill>
                <a:latin typeface="Calibri"/>
                <a:ea typeface="Calibri"/>
                <a:cs typeface="Calibri"/>
                <a:sym typeface="Calibri"/>
              </a:rPr>
              <a:t>; об’єкти належать </a:t>
            </a:r>
            <a:r>
              <a:rPr lang="uk-UA" sz="1800" i="1">
                <a:solidFill>
                  <a:schemeClr val="dk1"/>
                </a:solidFill>
                <a:latin typeface="Calibri"/>
                <a:ea typeface="Calibri"/>
                <a:cs typeface="Calibri"/>
                <a:sym typeface="Calibri"/>
              </a:rPr>
              <a:t>класам</a:t>
            </a:r>
            <a:r>
              <a:rPr lang="uk-UA"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Особливості ООМ:</a:t>
            </a:r>
            <a:endParaRPr/>
          </a:p>
          <a:p>
            <a:pPr marL="285750" marR="0" lvl="0" indent="-285750" algn="l" rtl="0">
              <a:spcBef>
                <a:spcPts val="0"/>
              </a:spcBef>
              <a:spcAft>
                <a:spcPts val="0"/>
              </a:spcAft>
              <a:buClr>
                <a:schemeClr val="dk1"/>
              </a:buClr>
              <a:buSzPts val="1800"/>
              <a:buFont typeface="Arial"/>
              <a:buChar char="•"/>
            </a:pPr>
            <a:r>
              <a:rPr lang="uk-UA" sz="1800">
                <a:solidFill>
                  <a:schemeClr val="dk1"/>
                </a:solidFill>
                <a:latin typeface="Calibri"/>
                <a:ea typeface="Calibri"/>
                <a:cs typeface="Calibri"/>
                <a:sym typeface="Calibri"/>
              </a:rPr>
              <a:t>Підтримка структур даних довільного рівня складності;</a:t>
            </a:r>
            <a:endParaRPr/>
          </a:p>
          <a:p>
            <a:pPr marL="285750" marR="0" lvl="0" indent="-285750" algn="l" rtl="0">
              <a:spcBef>
                <a:spcPts val="0"/>
              </a:spcBef>
              <a:spcAft>
                <a:spcPts val="0"/>
              </a:spcAft>
              <a:buClr>
                <a:schemeClr val="dk1"/>
              </a:buClr>
              <a:buSzPts val="1800"/>
              <a:buFont typeface="Arial"/>
              <a:buChar char="•"/>
            </a:pPr>
            <a:r>
              <a:rPr lang="uk-UA" sz="1800">
                <a:solidFill>
                  <a:schemeClr val="dk1"/>
                </a:solidFill>
                <a:latin typeface="Calibri"/>
                <a:ea typeface="Calibri"/>
                <a:cs typeface="Calibri"/>
                <a:sym typeface="Calibri"/>
              </a:rPr>
              <a:t>Ідентифікація та унікальність об’єктів;</a:t>
            </a:r>
            <a:endParaRPr/>
          </a:p>
          <a:p>
            <a:pPr marL="285750" marR="0" lvl="0" indent="-285750" algn="l" rtl="0">
              <a:spcBef>
                <a:spcPts val="0"/>
              </a:spcBef>
              <a:spcAft>
                <a:spcPts val="0"/>
              </a:spcAft>
              <a:buClr>
                <a:schemeClr val="dk1"/>
              </a:buClr>
              <a:buSzPts val="1800"/>
              <a:buFont typeface="Arial"/>
              <a:buChar char="•"/>
            </a:pPr>
            <a:r>
              <a:rPr lang="uk-UA" sz="1800">
                <a:solidFill>
                  <a:schemeClr val="dk1"/>
                </a:solidFill>
                <a:latin typeface="Calibri"/>
                <a:ea typeface="Calibri"/>
                <a:cs typeface="Calibri"/>
                <a:sym typeface="Calibri"/>
              </a:rPr>
              <a:t>Належність об’єктів класам;</a:t>
            </a:r>
            <a:endParaRPr/>
          </a:p>
          <a:p>
            <a:pPr marL="285750" marR="0" lvl="0" indent="-285750" algn="l" rtl="0">
              <a:spcBef>
                <a:spcPts val="0"/>
              </a:spcBef>
              <a:spcAft>
                <a:spcPts val="0"/>
              </a:spcAft>
              <a:buClr>
                <a:schemeClr val="dk1"/>
              </a:buClr>
              <a:buSzPts val="1800"/>
              <a:buFont typeface="Arial"/>
              <a:buChar char="•"/>
            </a:pPr>
            <a:r>
              <a:rPr lang="uk-UA" sz="1800">
                <a:solidFill>
                  <a:schemeClr val="dk1"/>
                </a:solidFill>
                <a:latin typeface="Calibri"/>
                <a:ea typeface="Calibri"/>
                <a:cs typeface="Calibri"/>
                <a:sym typeface="Calibri"/>
              </a:rPr>
              <a:t>Інкапсуляція;</a:t>
            </a:r>
            <a:endParaRPr/>
          </a:p>
          <a:p>
            <a:pPr marL="285750" marR="0" lvl="0" indent="-285750" algn="l" rtl="0">
              <a:spcBef>
                <a:spcPts val="0"/>
              </a:spcBef>
              <a:spcAft>
                <a:spcPts val="0"/>
              </a:spcAft>
              <a:buClr>
                <a:schemeClr val="dk1"/>
              </a:buClr>
              <a:buSzPts val="1800"/>
              <a:buFont typeface="Arial"/>
              <a:buChar char="•"/>
            </a:pPr>
            <a:r>
              <a:rPr lang="uk-UA" sz="1800">
                <a:solidFill>
                  <a:schemeClr val="dk1"/>
                </a:solidFill>
                <a:latin typeface="Calibri"/>
                <a:ea typeface="Calibri"/>
                <a:cs typeface="Calibri"/>
                <a:sym typeface="Calibri"/>
              </a:rPr>
              <a:t>Успадкування та ієрархія класів;</a:t>
            </a:r>
            <a:endParaRPr/>
          </a:p>
          <a:p>
            <a:pPr marL="285750" marR="0" lvl="0" indent="-285750" algn="l" rtl="0">
              <a:spcBef>
                <a:spcPts val="0"/>
              </a:spcBef>
              <a:spcAft>
                <a:spcPts val="0"/>
              </a:spcAft>
              <a:buClr>
                <a:schemeClr val="dk1"/>
              </a:buClr>
              <a:buSzPts val="1800"/>
              <a:buFont typeface="Arial"/>
              <a:buChar char="•"/>
            </a:pPr>
            <a:r>
              <a:rPr lang="uk-UA" sz="1800">
                <a:solidFill>
                  <a:schemeClr val="dk1"/>
                </a:solidFill>
                <a:latin typeface="Calibri"/>
                <a:ea typeface="Calibri"/>
                <a:cs typeface="Calibri"/>
                <a:sym typeface="Calibri"/>
              </a:rPr>
              <a:t>Поліморфізм.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uk-UA" sz="3200"/>
              <a:t>ООМ: складні структури даних</a:t>
            </a:r>
            <a:endParaRPr sz="3200"/>
          </a:p>
        </p:txBody>
      </p:sp>
      <p:sp>
        <p:nvSpPr>
          <p:cNvPr id="92" name="Google Shape;92;p2"/>
          <p:cNvSpPr txBox="1"/>
          <p:nvPr/>
        </p:nvSpPr>
        <p:spPr>
          <a:xfrm>
            <a:off x="152400" y="1066800"/>
            <a:ext cx="8839200"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uk-UA" sz="1800">
                <a:solidFill>
                  <a:schemeClr val="dk1"/>
                </a:solidFill>
                <a:latin typeface="Calibri"/>
                <a:ea typeface="Calibri"/>
                <a:cs typeface="Calibri"/>
                <a:sym typeface="Calibri"/>
              </a:rPr>
              <a:t>Складні об’єкти будуються з простіших за допомогою </a:t>
            </a:r>
            <a:r>
              <a:rPr lang="uk-UA" sz="1800" i="1">
                <a:solidFill>
                  <a:schemeClr val="dk1"/>
                </a:solidFill>
                <a:latin typeface="Calibri"/>
                <a:ea typeface="Calibri"/>
                <a:cs typeface="Calibri"/>
                <a:sym typeface="Calibri"/>
              </a:rPr>
              <a:t>конструкторів</a:t>
            </a:r>
            <a:r>
              <a:rPr lang="uk-UA" sz="1800">
                <a:solidFill>
                  <a:schemeClr val="dk1"/>
                </a:solidFill>
                <a:latin typeface="Calibri"/>
                <a:ea typeface="Calibri"/>
                <a:cs typeface="Calibri"/>
                <a:sym typeface="Calibri"/>
              </a:rPr>
              <a:t>. Мінімальний набір конструкторів – це конструктори множин, списків і кортежів.</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Будь-який конструктор може бути застосованим  до будь-якого об’єкту (на відміну від конструкторів реляційної моделі. </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Маніпулювання складними об’єктами забезпечується відповідними операціями, які можуть бути розповсюджені на всі компоненти таких об’єктів. Прикладом може бути вибір чи вилучення складного об’єкту або створення його копії. Можливо також визначати додаткові операції над складними об’єктами.</a:t>
            </a:r>
            <a:endParaRPr/>
          </a:p>
          <a:p>
            <a:pPr marL="0" marR="0" lvl="0" indent="0" algn="ctr" rtl="0">
              <a:spcBef>
                <a:spcPts val="0"/>
              </a:spcBef>
              <a:spcAft>
                <a:spcPts val="0"/>
              </a:spcAft>
              <a:buNone/>
            </a:pPr>
            <a:r>
              <a:rPr lang="uk-UA" sz="1800">
                <a:solidFill>
                  <a:schemeClr val="dk1"/>
                </a:solidFill>
                <a:latin typeface="Calibri"/>
                <a:ea typeface="Calibri"/>
                <a:cs typeface="Calibri"/>
                <a:sym typeface="Calibri"/>
              </a:rPr>
              <a:t>ООМ: Класи об’єктів</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В ООМ клас узагальнює спільні риси об’єктів з однаковими властивостями. Клас означає спосіб реалізації множини об’єктів, встановлюючи їхню структуру, поведінку та інтерфейс, тобто спосіб запам’ятовування інформації про їхні стани. Клас водночас є </a:t>
            </a:r>
            <a:r>
              <a:rPr lang="uk-UA" sz="1800" i="1">
                <a:solidFill>
                  <a:schemeClr val="dk1"/>
                </a:solidFill>
                <a:latin typeface="Calibri"/>
                <a:ea typeface="Calibri"/>
                <a:cs typeface="Calibri"/>
                <a:sym typeface="Calibri"/>
              </a:rPr>
              <a:t>створювачем </a:t>
            </a:r>
            <a:r>
              <a:rPr lang="uk-UA" sz="1800">
                <a:solidFill>
                  <a:schemeClr val="dk1"/>
                </a:solidFill>
                <a:latin typeface="Calibri"/>
                <a:ea typeface="Calibri"/>
                <a:cs typeface="Calibri"/>
                <a:sym typeface="Calibri"/>
              </a:rPr>
              <a:t>та</a:t>
            </a:r>
            <a:r>
              <a:rPr lang="uk-UA" sz="1800" i="1">
                <a:solidFill>
                  <a:schemeClr val="dk1"/>
                </a:solidFill>
                <a:latin typeface="Calibri"/>
                <a:ea typeface="Calibri"/>
                <a:cs typeface="Calibri"/>
                <a:sym typeface="Calibri"/>
              </a:rPr>
              <a:t> сховищем </a:t>
            </a:r>
            <a:r>
              <a:rPr lang="uk-UA" sz="1800">
                <a:solidFill>
                  <a:schemeClr val="dk1"/>
                </a:solidFill>
                <a:latin typeface="Calibri"/>
                <a:ea typeface="Calibri"/>
                <a:cs typeface="Calibri"/>
                <a:sym typeface="Calibri"/>
              </a:rPr>
              <a:t>об’єктів, тобто до класу приєднуються примірники його об’єктів, отже окрім створення класу треба вміти маніпулювати примірниками об’єктів.</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7921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uk-UA" sz="3200"/>
              <a:t>Мова визначення об’єктів (ODL ODMG)</a:t>
            </a:r>
            <a:endParaRPr sz="3200"/>
          </a:p>
        </p:txBody>
      </p:sp>
      <p:sp>
        <p:nvSpPr>
          <p:cNvPr id="98" name="Google Shape;98;p3"/>
          <p:cNvSpPr txBox="1"/>
          <p:nvPr/>
        </p:nvSpPr>
        <p:spPr>
          <a:xfrm>
            <a:off x="152400" y="1066800"/>
            <a:ext cx="8763000"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uk-UA" sz="1800">
                <a:solidFill>
                  <a:schemeClr val="dk1"/>
                </a:solidFill>
                <a:latin typeface="Calibri"/>
                <a:ea typeface="Calibri"/>
                <a:cs typeface="Calibri"/>
                <a:sym typeface="Calibri"/>
              </a:rPr>
              <a:t>Мова ODL має бути незалежною як від мов програмування, так і від конкретних СУБД. Основна мета розробки цієї мови – це створення єдиної основи для опису об’єктів і тим самим забезпечити можливість перенесення схем об’єктних даних між різними СУБД.</a:t>
            </a:r>
            <a:endParaRPr/>
          </a:p>
          <a:p>
            <a:pPr marL="0" marR="0" lvl="0" indent="0" algn="ctr" rtl="0">
              <a:spcBef>
                <a:spcPts val="0"/>
              </a:spcBef>
              <a:spcAft>
                <a:spcPts val="0"/>
              </a:spcAft>
              <a:buNone/>
            </a:pPr>
            <a:r>
              <a:rPr lang="uk-UA" sz="1800">
                <a:solidFill>
                  <a:schemeClr val="dk1"/>
                </a:solidFill>
                <a:latin typeface="Calibri"/>
                <a:ea typeface="Calibri"/>
                <a:cs typeface="Calibri"/>
                <a:sym typeface="Calibri"/>
              </a:rPr>
              <a:t>Система типів ODL</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Базовими типами мови є: integer, float, string, boolean, перелічувані типи (ключове слово enum) та класи.  Похідні типи створюються за допомогою конструкторів: Struct – для структур і кілька конструкторів для колекцій: Set, Bag, List, Array.</a:t>
            </a:r>
            <a:endParaRPr/>
          </a:p>
          <a:p>
            <a:pPr marL="0" marR="0" lvl="0" indent="0" algn="ctr" rtl="0">
              <a:spcBef>
                <a:spcPts val="0"/>
              </a:spcBef>
              <a:spcAft>
                <a:spcPts val="0"/>
              </a:spcAft>
              <a:buNone/>
            </a:pPr>
            <a:r>
              <a:rPr lang="uk-UA" sz="1800">
                <a:solidFill>
                  <a:schemeClr val="dk1"/>
                </a:solidFill>
                <a:latin typeface="Calibri"/>
                <a:ea typeface="Calibri"/>
                <a:cs typeface="Calibri"/>
                <a:sym typeface="Calibri"/>
              </a:rPr>
              <a:t>Об’єкти та літерали</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І об’єкти, і літерали поділяються на атомарні та структуровані, вони також ідентифіковані.  Літерал ідентифікується своїм значенням, а об’єкт – ідентифікатором OID.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Calibri"/>
              <a:buNone/>
            </a:pPr>
            <a:r>
              <a:rPr lang="uk-UA" sz="2800"/>
              <a:t>Об’єкти</a:t>
            </a:r>
            <a:endParaRPr sz="2800"/>
          </a:p>
        </p:txBody>
      </p:sp>
      <p:sp>
        <p:nvSpPr>
          <p:cNvPr id="104" name="Google Shape;104;p4"/>
          <p:cNvSpPr txBox="1"/>
          <p:nvPr/>
        </p:nvSpPr>
        <p:spPr>
          <a:xfrm>
            <a:off x="152400" y="990600"/>
            <a:ext cx="88392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uk-UA" sz="1800">
                <a:solidFill>
                  <a:schemeClr val="dk1"/>
                </a:solidFill>
                <a:latin typeface="Calibri"/>
                <a:ea typeface="Calibri"/>
                <a:cs typeface="Calibri"/>
                <a:sym typeface="Calibri"/>
              </a:rPr>
              <a:t>Основні характеристики об’єктів.</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OID – унікально ідентифікує об’єкт. Об’єкт має лише один OID, але може мати більше одного </a:t>
            </a:r>
            <a:r>
              <a:rPr lang="uk-UA" sz="1800" i="1">
                <a:solidFill>
                  <a:schemeClr val="dk1"/>
                </a:solidFill>
                <a:latin typeface="Calibri"/>
                <a:ea typeface="Calibri"/>
                <a:cs typeface="Calibri"/>
                <a:sym typeface="Calibri"/>
              </a:rPr>
              <a:t>імені</a:t>
            </a:r>
            <a:r>
              <a:rPr lang="uk-UA" sz="1800">
                <a:solidFill>
                  <a:schemeClr val="dk1"/>
                </a:solidFill>
                <a:latin typeface="Calibri"/>
                <a:ea typeface="Calibri"/>
                <a:cs typeface="Calibri"/>
                <a:sym typeface="Calibri"/>
              </a:rPr>
              <a:t>. Об’єкти можуть ідентифікуватися предикатами, які визначені на їх властивостях.</a:t>
            </a:r>
            <a:endParaRPr sz="1800">
              <a:solidFill>
                <a:schemeClr val="dk1"/>
              </a:solidFill>
              <a:latin typeface="Calibri"/>
              <a:ea typeface="Calibri"/>
              <a:cs typeface="Calibri"/>
              <a:sym typeface="Calibri"/>
            </a:endParaRPr>
          </a:p>
        </p:txBody>
      </p:sp>
      <p:sp>
        <p:nvSpPr>
          <p:cNvPr id="105" name="Google Shape;105;p4"/>
          <p:cNvSpPr txBox="1"/>
          <p:nvPr/>
        </p:nvSpPr>
        <p:spPr>
          <a:xfrm>
            <a:off x="152400" y="2133600"/>
            <a:ext cx="8839200" cy="31393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uk-UA" sz="1800">
                <a:solidFill>
                  <a:schemeClr val="dk1"/>
                </a:solidFill>
                <a:latin typeface="Calibri"/>
                <a:ea typeface="Calibri"/>
                <a:cs typeface="Calibri"/>
                <a:sym typeface="Calibri"/>
              </a:rPr>
              <a:t>Класифікація об’єктів</a:t>
            </a:r>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uk-UA" sz="1800">
                <a:solidFill>
                  <a:schemeClr val="dk1"/>
                </a:solidFill>
                <a:latin typeface="Calibri"/>
                <a:ea typeface="Calibri"/>
                <a:cs typeface="Calibri"/>
                <a:sym typeface="Calibri"/>
              </a:rPr>
              <a:t>Об’єкт</a:t>
            </a:r>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uk-UA" sz="1800">
                <a:solidFill>
                  <a:schemeClr val="dk1"/>
                </a:solidFill>
                <a:latin typeface="Calibri"/>
                <a:ea typeface="Calibri"/>
                <a:cs typeface="Calibri"/>
                <a:sym typeface="Calibri"/>
              </a:rPr>
              <a:t>Атомарний об’єкт                                                      Структурований об’єкт</a:t>
            </a:r>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uk-UA" sz="1800">
                <a:solidFill>
                  <a:schemeClr val="dk1"/>
                </a:solidFill>
                <a:latin typeface="Calibri"/>
                <a:ea typeface="Calibri"/>
                <a:cs typeface="Calibri"/>
                <a:sym typeface="Calibri"/>
              </a:rPr>
              <a:t>          Set&lt;T&gt;   </a:t>
            </a:r>
            <a:endParaRPr/>
          </a:p>
          <a:p>
            <a:pPr marL="0" marR="0" lvl="0" indent="0" algn="ctr" rtl="0">
              <a:spcBef>
                <a:spcPts val="0"/>
              </a:spcBef>
              <a:spcAft>
                <a:spcPts val="0"/>
              </a:spcAft>
              <a:buNone/>
            </a:pPr>
            <a:r>
              <a:rPr lang="uk-UA" sz="1800">
                <a:solidFill>
                  <a:schemeClr val="dk1"/>
                </a:solidFill>
                <a:latin typeface="Calibri"/>
                <a:ea typeface="Calibri"/>
                <a:cs typeface="Calibri"/>
                <a:sym typeface="Calibri"/>
              </a:rPr>
              <a:t>           Bag&lt;T&gt;</a:t>
            </a: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uk-UA" sz="1800">
                <a:solidFill>
                  <a:schemeClr val="dk1"/>
                </a:solidFill>
                <a:latin typeface="Calibri"/>
                <a:ea typeface="Calibri"/>
                <a:cs typeface="Calibri"/>
                <a:sym typeface="Calibri"/>
              </a:rPr>
              <a:t>           List&lt;T&gt;    </a:t>
            </a: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uk-UA" sz="1800">
                <a:solidFill>
                  <a:schemeClr val="dk1"/>
                </a:solidFill>
                <a:latin typeface="Calibri"/>
                <a:ea typeface="Calibri"/>
                <a:cs typeface="Calibri"/>
                <a:sym typeface="Calibri"/>
              </a:rPr>
              <a:t>                  Array&lt;T, n&gt;      </a:t>
            </a: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uk-UA" sz="1800">
                <a:solidFill>
                  <a:schemeClr val="dk1"/>
                </a:solidFill>
                <a:latin typeface="Calibri"/>
                <a:ea typeface="Calibri"/>
                <a:cs typeface="Calibri"/>
                <a:sym typeface="Calibri"/>
              </a:rPr>
              <a:t>                               Dictionary&lt;T1, T2&gt;</a:t>
            </a:r>
            <a:endParaRPr sz="1800">
              <a:solidFill>
                <a:schemeClr val="dk1"/>
              </a:solidFill>
              <a:latin typeface="Calibri"/>
              <a:ea typeface="Calibri"/>
              <a:cs typeface="Calibri"/>
              <a:sym typeface="Calibri"/>
            </a:endParaRPr>
          </a:p>
        </p:txBody>
      </p:sp>
      <p:cxnSp>
        <p:nvCxnSpPr>
          <p:cNvPr id="106" name="Google Shape;106;p4"/>
          <p:cNvCxnSpPr/>
          <p:nvPr/>
        </p:nvCxnSpPr>
        <p:spPr>
          <a:xfrm flipH="1">
            <a:off x="2590800" y="2895600"/>
            <a:ext cx="1676400" cy="381000"/>
          </a:xfrm>
          <a:prstGeom prst="straightConnector1">
            <a:avLst/>
          </a:prstGeom>
          <a:noFill/>
          <a:ln w="9525" cap="flat" cmpd="sng">
            <a:solidFill>
              <a:srgbClr val="4A7DBA"/>
            </a:solidFill>
            <a:prstDash val="solid"/>
            <a:round/>
            <a:headEnd type="none" w="sm" len="sm"/>
            <a:tailEnd type="stealth" w="med" len="med"/>
          </a:ln>
        </p:spPr>
      </p:cxnSp>
      <p:cxnSp>
        <p:nvCxnSpPr>
          <p:cNvPr id="107" name="Google Shape;107;p4"/>
          <p:cNvCxnSpPr/>
          <p:nvPr/>
        </p:nvCxnSpPr>
        <p:spPr>
          <a:xfrm>
            <a:off x="4876800" y="2895600"/>
            <a:ext cx="1219200" cy="457200"/>
          </a:xfrm>
          <a:prstGeom prst="straightConnector1">
            <a:avLst/>
          </a:prstGeom>
          <a:noFill/>
          <a:ln w="9525" cap="flat" cmpd="sng">
            <a:solidFill>
              <a:srgbClr val="4A7DBA"/>
            </a:solidFill>
            <a:prstDash val="solid"/>
            <a:round/>
            <a:headEnd type="none" w="sm" len="sm"/>
            <a:tailEnd type="stealth" w="med" len="med"/>
          </a:ln>
        </p:spPr>
      </p:cxnSp>
      <p:sp>
        <p:nvSpPr>
          <p:cNvPr id="108" name="Google Shape;108;p4"/>
          <p:cNvSpPr txBox="1"/>
          <p:nvPr/>
        </p:nvSpPr>
        <p:spPr>
          <a:xfrm>
            <a:off x="1066800" y="3505200"/>
            <a:ext cx="22860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uk-UA" sz="1800">
                <a:solidFill>
                  <a:schemeClr val="dk1"/>
                </a:solidFill>
                <a:latin typeface="Calibri"/>
                <a:ea typeface="Calibri"/>
                <a:cs typeface="Calibri"/>
                <a:sym typeface="Calibri"/>
              </a:rPr>
              <a:t>Тип</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Виключна ситуація</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Ітератор</a:t>
            </a:r>
            <a:endParaRPr sz="1800">
              <a:solidFill>
                <a:schemeClr val="dk1"/>
              </a:solidFill>
              <a:latin typeface="Calibri"/>
              <a:ea typeface="Calibri"/>
              <a:cs typeface="Calibri"/>
              <a:sym typeface="Calibri"/>
            </a:endParaRPr>
          </a:p>
        </p:txBody>
      </p:sp>
      <p:sp>
        <p:nvSpPr>
          <p:cNvPr id="109" name="Google Shape;109;p4"/>
          <p:cNvSpPr/>
          <p:nvPr/>
        </p:nvSpPr>
        <p:spPr>
          <a:xfrm>
            <a:off x="7086600" y="3695700"/>
            <a:ext cx="1371600" cy="419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 name="Google Shape;110;p4"/>
          <p:cNvSpPr txBox="1"/>
          <p:nvPr/>
        </p:nvSpPr>
        <p:spPr>
          <a:xfrm>
            <a:off x="4572000" y="3505200"/>
            <a:ext cx="1143000" cy="38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uk-UA" sz="1800">
                <a:solidFill>
                  <a:schemeClr val="dk1"/>
                </a:solidFill>
                <a:latin typeface="Calibri"/>
                <a:ea typeface="Calibri"/>
                <a:cs typeface="Calibri"/>
                <a:sym typeface="Calibri"/>
              </a:rPr>
              <a:t>Колекція</a:t>
            </a:r>
            <a:endParaRPr sz="1800">
              <a:solidFill>
                <a:schemeClr val="dk1"/>
              </a:solidFill>
              <a:latin typeface="Calibri"/>
              <a:ea typeface="Calibri"/>
              <a:cs typeface="Calibri"/>
              <a:sym typeface="Calibri"/>
            </a:endParaRPr>
          </a:p>
        </p:txBody>
      </p:sp>
      <p:sp>
        <p:nvSpPr>
          <p:cNvPr id="111" name="Google Shape;111;p4"/>
          <p:cNvSpPr/>
          <p:nvPr/>
        </p:nvSpPr>
        <p:spPr>
          <a:xfrm>
            <a:off x="7315200" y="3695700"/>
            <a:ext cx="1295400" cy="3429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12" name="Google Shape;112;p4"/>
          <p:cNvCxnSpPr/>
          <p:nvPr/>
        </p:nvCxnSpPr>
        <p:spPr>
          <a:xfrm flipH="1">
            <a:off x="5334000" y="3426261"/>
            <a:ext cx="381000" cy="231339"/>
          </a:xfrm>
          <a:prstGeom prst="straightConnector1">
            <a:avLst/>
          </a:prstGeom>
          <a:noFill/>
          <a:ln w="9525" cap="flat" cmpd="sng">
            <a:solidFill>
              <a:srgbClr val="4A7DBA"/>
            </a:solidFill>
            <a:prstDash val="solid"/>
            <a:round/>
            <a:headEnd type="none" w="sm" len="sm"/>
            <a:tailEnd type="stealth" w="med" len="med"/>
          </a:ln>
        </p:spPr>
      </p:cxnSp>
      <p:sp>
        <p:nvSpPr>
          <p:cNvPr id="113" name="Google Shape;113;p4"/>
          <p:cNvSpPr txBox="1"/>
          <p:nvPr/>
        </p:nvSpPr>
        <p:spPr>
          <a:xfrm>
            <a:off x="7391400" y="3695700"/>
            <a:ext cx="1219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uk-UA" sz="1800">
                <a:solidFill>
                  <a:schemeClr val="dk1"/>
                </a:solidFill>
                <a:latin typeface="Calibri"/>
                <a:ea typeface="Calibri"/>
                <a:cs typeface="Calibri"/>
                <a:sym typeface="Calibri"/>
              </a:rPr>
              <a:t>Структура</a:t>
            </a:r>
            <a:endParaRPr sz="1800">
              <a:solidFill>
                <a:schemeClr val="dk1"/>
              </a:solidFill>
              <a:latin typeface="Calibri"/>
              <a:ea typeface="Calibri"/>
              <a:cs typeface="Calibri"/>
              <a:sym typeface="Calibri"/>
            </a:endParaRPr>
          </a:p>
        </p:txBody>
      </p:sp>
      <p:cxnSp>
        <p:nvCxnSpPr>
          <p:cNvPr id="114" name="Google Shape;114;p4"/>
          <p:cNvCxnSpPr/>
          <p:nvPr/>
        </p:nvCxnSpPr>
        <p:spPr>
          <a:xfrm>
            <a:off x="7010400" y="3426261"/>
            <a:ext cx="609600" cy="383739"/>
          </a:xfrm>
          <a:prstGeom prst="straightConnector1">
            <a:avLst/>
          </a:prstGeom>
          <a:noFill/>
          <a:ln w="9525" cap="flat" cmpd="sng">
            <a:solidFill>
              <a:srgbClr val="4A7DBA"/>
            </a:solidFill>
            <a:prstDash val="solid"/>
            <a:round/>
            <a:headEnd type="none" w="sm" len="sm"/>
            <a:tailEnd type="stealth" w="med" len="med"/>
          </a:ln>
        </p:spPr>
      </p:cxnSp>
      <p:cxnSp>
        <p:nvCxnSpPr>
          <p:cNvPr id="115" name="Google Shape;115;p4"/>
          <p:cNvCxnSpPr/>
          <p:nvPr/>
        </p:nvCxnSpPr>
        <p:spPr>
          <a:xfrm>
            <a:off x="1066800" y="3505200"/>
            <a:ext cx="0" cy="762000"/>
          </a:xfrm>
          <a:prstGeom prst="straightConnector1">
            <a:avLst/>
          </a:prstGeom>
          <a:noFill/>
          <a:ln w="9525" cap="flat" cmpd="sng">
            <a:solidFill>
              <a:srgbClr val="4A7DBA"/>
            </a:solidFill>
            <a:prstDash val="solid"/>
            <a:round/>
            <a:headEnd type="none" w="sm" len="sm"/>
            <a:tailEnd type="none" w="sm" len="sm"/>
          </a:ln>
        </p:spPr>
      </p:cxnSp>
      <p:cxnSp>
        <p:nvCxnSpPr>
          <p:cNvPr id="116" name="Google Shape;116;p4"/>
          <p:cNvCxnSpPr/>
          <p:nvPr/>
        </p:nvCxnSpPr>
        <p:spPr>
          <a:xfrm>
            <a:off x="1066800" y="3657600"/>
            <a:ext cx="152400" cy="0"/>
          </a:xfrm>
          <a:prstGeom prst="straightConnector1">
            <a:avLst/>
          </a:prstGeom>
          <a:noFill/>
          <a:ln w="9525" cap="flat" cmpd="sng">
            <a:solidFill>
              <a:srgbClr val="4A7DBA"/>
            </a:solidFill>
            <a:prstDash val="solid"/>
            <a:round/>
            <a:headEnd type="none" w="sm" len="sm"/>
            <a:tailEnd type="none" w="sm" len="sm"/>
          </a:ln>
        </p:spPr>
      </p:cxnSp>
      <p:cxnSp>
        <p:nvCxnSpPr>
          <p:cNvPr id="117" name="Google Shape;117;p4"/>
          <p:cNvCxnSpPr>
            <a:stCxn id="108" idx="1"/>
            <a:endCxn id="108" idx="1"/>
          </p:cNvCxnSpPr>
          <p:nvPr/>
        </p:nvCxnSpPr>
        <p:spPr>
          <a:xfrm>
            <a:off x="1066800" y="3966865"/>
            <a:ext cx="0" cy="0"/>
          </a:xfrm>
          <a:prstGeom prst="straightConnector1">
            <a:avLst/>
          </a:prstGeom>
          <a:noFill/>
          <a:ln w="9525" cap="flat" cmpd="sng">
            <a:solidFill>
              <a:srgbClr val="4A7DBA"/>
            </a:solidFill>
            <a:prstDash val="solid"/>
            <a:round/>
            <a:headEnd type="none" w="sm" len="sm"/>
            <a:tailEnd type="none" w="sm" len="sm"/>
          </a:ln>
        </p:spPr>
      </p:cxnSp>
      <p:cxnSp>
        <p:nvCxnSpPr>
          <p:cNvPr id="118" name="Google Shape;118;p4"/>
          <p:cNvCxnSpPr>
            <a:stCxn id="108" idx="1"/>
          </p:cNvCxnSpPr>
          <p:nvPr/>
        </p:nvCxnSpPr>
        <p:spPr>
          <a:xfrm>
            <a:off x="1066800" y="3966865"/>
            <a:ext cx="152400" cy="0"/>
          </a:xfrm>
          <a:prstGeom prst="straightConnector1">
            <a:avLst/>
          </a:prstGeom>
          <a:noFill/>
          <a:ln w="9525" cap="flat" cmpd="sng">
            <a:solidFill>
              <a:srgbClr val="4A7DBA"/>
            </a:solidFill>
            <a:prstDash val="solid"/>
            <a:round/>
            <a:headEnd type="none" w="sm" len="sm"/>
            <a:tailEnd type="none" w="sm" len="sm"/>
          </a:ln>
        </p:spPr>
      </p:cxnSp>
      <p:cxnSp>
        <p:nvCxnSpPr>
          <p:cNvPr id="119" name="Google Shape;119;p4"/>
          <p:cNvCxnSpPr/>
          <p:nvPr/>
        </p:nvCxnSpPr>
        <p:spPr>
          <a:xfrm>
            <a:off x="1066800" y="4267200"/>
            <a:ext cx="76200" cy="0"/>
          </a:xfrm>
          <a:prstGeom prst="straightConnector1">
            <a:avLst/>
          </a:prstGeom>
          <a:noFill/>
          <a:ln w="9525" cap="flat" cmpd="sng">
            <a:solidFill>
              <a:srgbClr val="4A7DBA"/>
            </a:solidFill>
            <a:prstDash val="solid"/>
            <a:round/>
            <a:headEnd type="none" w="sm" len="sm"/>
            <a:tailEnd type="none" w="sm" len="sm"/>
          </a:ln>
        </p:spPr>
      </p:cxnSp>
      <p:cxnSp>
        <p:nvCxnSpPr>
          <p:cNvPr id="120" name="Google Shape;120;p4"/>
          <p:cNvCxnSpPr/>
          <p:nvPr/>
        </p:nvCxnSpPr>
        <p:spPr>
          <a:xfrm>
            <a:off x="4343400" y="3886200"/>
            <a:ext cx="0" cy="1295400"/>
          </a:xfrm>
          <a:prstGeom prst="straightConnector1">
            <a:avLst/>
          </a:prstGeom>
          <a:noFill/>
          <a:ln w="9525" cap="flat" cmpd="sng">
            <a:solidFill>
              <a:srgbClr val="4A7DBA"/>
            </a:solidFill>
            <a:prstDash val="solid"/>
            <a:round/>
            <a:headEnd type="none" w="sm" len="sm"/>
            <a:tailEnd type="none" w="sm" len="sm"/>
          </a:ln>
        </p:spPr>
      </p:cxnSp>
      <p:cxnSp>
        <p:nvCxnSpPr>
          <p:cNvPr id="121" name="Google Shape;121;p4"/>
          <p:cNvCxnSpPr/>
          <p:nvPr/>
        </p:nvCxnSpPr>
        <p:spPr>
          <a:xfrm>
            <a:off x="4343400" y="3966865"/>
            <a:ext cx="228600" cy="0"/>
          </a:xfrm>
          <a:prstGeom prst="straightConnector1">
            <a:avLst/>
          </a:prstGeom>
          <a:noFill/>
          <a:ln w="9525" cap="flat" cmpd="sng">
            <a:solidFill>
              <a:srgbClr val="4A7DBA"/>
            </a:solidFill>
            <a:prstDash val="solid"/>
            <a:round/>
            <a:headEnd type="none" w="sm" len="sm"/>
            <a:tailEnd type="none" w="sm" len="sm"/>
          </a:ln>
        </p:spPr>
      </p:cxnSp>
      <p:cxnSp>
        <p:nvCxnSpPr>
          <p:cNvPr id="122" name="Google Shape;122;p4"/>
          <p:cNvCxnSpPr/>
          <p:nvPr/>
        </p:nvCxnSpPr>
        <p:spPr>
          <a:xfrm>
            <a:off x="4343400" y="4267200"/>
            <a:ext cx="228600" cy="0"/>
          </a:xfrm>
          <a:prstGeom prst="straightConnector1">
            <a:avLst/>
          </a:prstGeom>
          <a:noFill/>
          <a:ln w="9525" cap="flat" cmpd="sng">
            <a:solidFill>
              <a:srgbClr val="4A7DBA"/>
            </a:solidFill>
            <a:prstDash val="solid"/>
            <a:round/>
            <a:headEnd type="none" w="sm" len="sm"/>
            <a:tailEnd type="none" w="sm" len="sm"/>
          </a:ln>
        </p:spPr>
      </p:cxnSp>
      <p:cxnSp>
        <p:nvCxnSpPr>
          <p:cNvPr id="123" name="Google Shape;123;p4"/>
          <p:cNvCxnSpPr/>
          <p:nvPr/>
        </p:nvCxnSpPr>
        <p:spPr>
          <a:xfrm>
            <a:off x="4343400" y="4533900"/>
            <a:ext cx="228600" cy="0"/>
          </a:xfrm>
          <a:prstGeom prst="straightConnector1">
            <a:avLst/>
          </a:prstGeom>
          <a:noFill/>
          <a:ln w="9525" cap="flat" cmpd="sng">
            <a:solidFill>
              <a:srgbClr val="4A7DBA"/>
            </a:solidFill>
            <a:prstDash val="solid"/>
            <a:round/>
            <a:headEnd type="none" w="sm" len="sm"/>
            <a:tailEnd type="none" w="sm" len="sm"/>
          </a:ln>
        </p:spPr>
      </p:cxnSp>
      <p:cxnSp>
        <p:nvCxnSpPr>
          <p:cNvPr id="124" name="Google Shape;124;p4"/>
          <p:cNvCxnSpPr/>
          <p:nvPr/>
        </p:nvCxnSpPr>
        <p:spPr>
          <a:xfrm>
            <a:off x="4343400" y="4800600"/>
            <a:ext cx="228600" cy="0"/>
          </a:xfrm>
          <a:prstGeom prst="straightConnector1">
            <a:avLst/>
          </a:prstGeom>
          <a:noFill/>
          <a:ln w="9525" cap="flat" cmpd="sng">
            <a:solidFill>
              <a:srgbClr val="4A7DBA"/>
            </a:solidFill>
            <a:prstDash val="solid"/>
            <a:round/>
            <a:headEnd type="none" w="sm" len="sm"/>
            <a:tailEnd type="none" w="sm" len="sm"/>
          </a:ln>
        </p:spPr>
      </p:cxnSp>
      <p:cxnSp>
        <p:nvCxnSpPr>
          <p:cNvPr id="125" name="Google Shape;125;p4"/>
          <p:cNvCxnSpPr/>
          <p:nvPr/>
        </p:nvCxnSpPr>
        <p:spPr>
          <a:xfrm>
            <a:off x="4343400" y="5181600"/>
            <a:ext cx="228600" cy="0"/>
          </a:xfrm>
          <a:prstGeom prst="straightConnector1">
            <a:avLst/>
          </a:prstGeom>
          <a:noFill/>
          <a:ln w="9525" cap="flat" cmpd="sng">
            <a:solidFill>
              <a:srgbClr val="4A7DBA"/>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Calibri"/>
              <a:buNone/>
            </a:pPr>
            <a:r>
              <a:rPr lang="uk-UA" sz="2800"/>
              <a:t>Літерали</a:t>
            </a:r>
            <a:endParaRPr sz="2800"/>
          </a:p>
        </p:txBody>
      </p:sp>
      <p:sp>
        <p:nvSpPr>
          <p:cNvPr id="131" name="Google Shape;131;p5"/>
          <p:cNvSpPr txBox="1"/>
          <p:nvPr/>
        </p:nvSpPr>
        <p:spPr>
          <a:xfrm>
            <a:off x="152400" y="914400"/>
            <a:ext cx="8763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uk-UA" sz="1800">
                <a:solidFill>
                  <a:schemeClr val="dk1"/>
                </a:solidFill>
                <a:latin typeface="Calibri"/>
                <a:ea typeface="Calibri"/>
                <a:cs typeface="Calibri"/>
                <a:sym typeface="Calibri"/>
              </a:rPr>
              <a:t>	Літерали – це незмінювані об’єкти.</a:t>
            </a:r>
            <a:endParaRPr sz="1800">
              <a:solidFill>
                <a:schemeClr val="dk1"/>
              </a:solidFill>
              <a:latin typeface="Calibri"/>
              <a:ea typeface="Calibri"/>
              <a:cs typeface="Calibri"/>
              <a:sym typeface="Calibri"/>
            </a:endParaRPr>
          </a:p>
        </p:txBody>
      </p:sp>
      <p:sp>
        <p:nvSpPr>
          <p:cNvPr id="132" name="Google Shape;132;p5"/>
          <p:cNvSpPr txBox="1"/>
          <p:nvPr/>
        </p:nvSpPr>
        <p:spPr>
          <a:xfrm>
            <a:off x="228600" y="1283732"/>
            <a:ext cx="86868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uk-UA" sz="1800">
                <a:solidFill>
                  <a:schemeClr val="dk1"/>
                </a:solidFill>
                <a:latin typeface="Calibri"/>
                <a:ea typeface="Calibri"/>
                <a:cs typeface="Calibri"/>
                <a:sym typeface="Calibri"/>
              </a:rPr>
              <a:t>Літерал</a:t>
            </a:r>
            <a:endParaRPr/>
          </a:p>
          <a:p>
            <a:pPr marL="0" marR="0" lvl="0" indent="0" algn="ctr" rtl="0">
              <a:spcBef>
                <a:spcPts val="0"/>
              </a:spcBef>
              <a:spcAft>
                <a:spcPts val="0"/>
              </a:spcAft>
              <a:buNone/>
            </a:pPr>
            <a:r>
              <a:rPr lang="uk-UA" sz="1800">
                <a:solidFill>
                  <a:schemeClr val="dk1"/>
                </a:solidFill>
                <a:latin typeface="Calibri"/>
                <a:ea typeface="Calibri"/>
                <a:cs typeface="Calibri"/>
                <a:sym typeface="Calibri"/>
              </a:rPr>
              <a:t>Атомарний об’єкт                                                        Структурований об’єкт</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cxnSp>
        <p:nvCxnSpPr>
          <p:cNvPr id="133" name="Google Shape;133;p5"/>
          <p:cNvCxnSpPr/>
          <p:nvPr/>
        </p:nvCxnSpPr>
        <p:spPr>
          <a:xfrm flipH="1">
            <a:off x="2895600" y="1524000"/>
            <a:ext cx="1295400" cy="228600"/>
          </a:xfrm>
          <a:prstGeom prst="straightConnector1">
            <a:avLst/>
          </a:prstGeom>
          <a:noFill/>
          <a:ln w="9525" cap="flat" cmpd="sng">
            <a:solidFill>
              <a:srgbClr val="4A7DBA"/>
            </a:solidFill>
            <a:prstDash val="solid"/>
            <a:round/>
            <a:headEnd type="none" w="sm" len="sm"/>
            <a:tailEnd type="stealth" w="med" len="med"/>
          </a:ln>
        </p:spPr>
      </p:cxnSp>
      <p:cxnSp>
        <p:nvCxnSpPr>
          <p:cNvPr id="134" name="Google Shape;134;p5"/>
          <p:cNvCxnSpPr/>
          <p:nvPr/>
        </p:nvCxnSpPr>
        <p:spPr>
          <a:xfrm>
            <a:off x="4876800" y="1447800"/>
            <a:ext cx="914400" cy="304800"/>
          </a:xfrm>
          <a:prstGeom prst="straightConnector1">
            <a:avLst/>
          </a:prstGeom>
          <a:noFill/>
          <a:ln w="9525" cap="flat" cmpd="sng">
            <a:solidFill>
              <a:srgbClr val="4A7DBA"/>
            </a:solidFill>
            <a:prstDash val="solid"/>
            <a:round/>
            <a:headEnd type="none" w="sm" len="sm"/>
            <a:tailEnd type="stealth" w="med" len="med"/>
          </a:ln>
        </p:spPr>
      </p:cxnSp>
      <p:sp>
        <p:nvSpPr>
          <p:cNvPr id="135" name="Google Shape;135;p5"/>
          <p:cNvSpPr/>
          <p:nvPr/>
        </p:nvSpPr>
        <p:spPr>
          <a:xfrm>
            <a:off x="3429000" y="1828800"/>
            <a:ext cx="2438400" cy="3581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5"/>
          <p:cNvSpPr/>
          <p:nvPr/>
        </p:nvSpPr>
        <p:spPr>
          <a:xfrm>
            <a:off x="1143000" y="1828800"/>
            <a:ext cx="1600200" cy="1524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5"/>
          <p:cNvSpPr txBox="1"/>
          <p:nvPr/>
        </p:nvSpPr>
        <p:spPr>
          <a:xfrm>
            <a:off x="1219200" y="1981200"/>
            <a:ext cx="175260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uk-UA" sz="1800">
                <a:solidFill>
                  <a:schemeClr val="dk1"/>
                </a:solidFill>
                <a:latin typeface="Calibri"/>
                <a:ea typeface="Calibri"/>
                <a:cs typeface="Calibri"/>
                <a:sym typeface="Calibri"/>
              </a:rPr>
              <a:t>Integer</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Float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Character</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Boolean</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5"/>
          <p:cNvSpPr txBox="1"/>
          <p:nvPr/>
        </p:nvSpPr>
        <p:spPr>
          <a:xfrm>
            <a:off x="3474720" y="1959864"/>
            <a:ext cx="2849880"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uk-UA" sz="1800">
                <a:solidFill>
                  <a:schemeClr val="dk1"/>
                </a:solidFill>
                <a:latin typeface="Calibri"/>
                <a:ea typeface="Calibri"/>
                <a:cs typeface="Calibri"/>
                <a:sym typeface="Calibri"/>
              </a:rPr>
              <a:t>Незмін. колекція</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  Immutable_Set&lt;T&gt;</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  Immutable_Bag&lt;T&gt;</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  Immutable_List&lt;T&gt;</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     Immutable_String&lt;T&gt;</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     Immutable_Bit_String&lt;T&gt;</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   Array&lt;T, n&gt;	</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   Dictionary&lt;T1, T2&gt;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5"/>
          <p:cNvSpPr/>
          <p:nvPr/>
        </p:nvSpPr>
        <p:spPr>
          <a:xfrm>
            <a:off x="6781800" y="1981200"/>
            <a:ext cx="1905000" cy="3124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5"/>
          <p:cNvSpPr txBox="1"/>
          <p:nvPr/>
        </p:nvSpPr>
        <p:spPr>
          <a:xfrm>
            <a:off x="6705600" y="2057400"/>
            <a:ext cx="220980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uk-UA" sz="1800">
                <a:solidFill>
                  <a:schemeClr val="dk1"/>
                </a:solidFill>
                <a:latin typeface="Calibri"/>
                <a:ea typeface="Calibri"/>
                <a:cs typeface="Calibri"/>
                <a:sym typeface="Calibri"/>
              </a:rPr>
              <a:t>Незмін. Структура</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   Date</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   Time</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   DateTime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   Interval</a:t>
            </a:r>
            <a:endParaRPr sz="1800">
              <a:solidFill>
                <a:schemeClr val="dk1"/>
              </a:solidFill>
              <a:latin typeface="Calibri"/>
              <a:ea typeface="Calibri"/>
              <a:cs typeface="Calibri"/>
              <a:sym typeface="Calibri"/>
            </a:endParaRPr>
          </a:p>
        </p:txBody>
      </p:sp>
      <p:cxnSp>
        <p:nvCxnSpPr>
          <p:cNvPr id="141" name="Google Shape;141;p5"/>
          <p:cNvCxnSpPr/>
          <p:nvPr/>
        </p:nvCxnSpPr>
        <p:spPr>
          <a:xfrm flipH="1">
            <a:off x="5105400" y="1828800"/>
            <a:ext cx="762000" cy="228600"/>
          </a:xfrm>
          <a:prstGeom prst="straightConnector1">
            <a:avLst/>
          </a:prstGeom>
          <a:noFill/>
          <a:ln w="9525" cap="flat" cmpd="sng">
            <a:solidFill>
              <a:srgbClr val="4A7DBA"/>
            </a:solidFill>
            <a:prstDash val="solid"/>
            <a:round/>
            <a:headEnd type="none" w="sm" len="sm"/>
            <a:tailEnd type="stealth" w="med" len="med"/>
          </a:ln>
        </p:spPr>
      </p:cxnSp>
      <p:cxnSp>
        <p:nvCxnSpPr>
          <p:cNvPr id="142" name="Google Shape;142;p5"/>
          <p:cNvCxnSpPr/>
          <p:nvPr/>
        </p:nvCxnSpPr>
        <p:spPr>
          <a:xfrm>
            <a:off x="6629400" y="1828800"/>
            <a:ext cx="304800" cy="378262"/>
          </a:xfrm>
          <a:prstGeom prst="straightConnector1">
            <a:avLst/>
          </a:prstGeom>
          <a:noFill/>
          <a:ln w="9525" cap="flat" cmpd="sng">
            <a:solidFill>
              <a:srgbClr val="4A7DBA"/>
            </a:solidFill>
            <a:prstDash val="solid"/>
            <a:round/>
            <a:headEnd type="none" w="sm" len="sm"/>
            <a:tailEnd type="stealth" w="med" len="med"/>
          </a:ln>
        </p:spPr>
      </p:cxnSp>
      <p:cxnSp>
        <p:nvCxnSpPr>
          <p:cNvPr id="143" name="Google Shape;143;p5"/>
          <p:cNvCxnSpPr/>
          <p:nvPr/>
        </p:nvCxnSpPr>
        <p:spPr>
          <a:xfrm>
            <a:off x="3543300" y="2362200"/>
            <a:ext cx="0" cy="1752600"/>
          </a:xfrm>
          <a:prstGeom prst="straightConnector1">
            <a:avLst/>
          </a:prstGeom>
          <a:noFill/>
          <a:ln w="9525" cap="flat" cmpd="sng">
            <a:solidFill>
              <a:srgbClr val="4A7DBA"/>
            </a:solidFill>
            <a:prstDash val="solid"/>
            <a:round/>
            <a:headEnd type="none" w="sm" len="sm"/>
            <a:tailEnd type="none" w="sm" len="sm"/>
          </a:ln>
        </p:spPr>
      </p:cxnSp>
      <p:cxnSp>
        <p:nvCxnSpPr>
          <p:cNvPr id="144" name="Google Shape;144;p5"/>
          <p:cNvCxnSpPr/>
          <p:nvPr/>
        </p:nvCxnSpPr>
        <p:spPr>
          <a:xfrm>
            <a:off x="3733800" y="3124200"/>
            <a:ext cx="0" cy="495300"/>
          </a:xfrm>
          <a:prstGeom prst="straightConnector1">
            <a:avLst/>
          </a:prstGeom>
          <a:noFill/>
          <a:ln w="9525" cap="flat" cmpd="sng">
            <a:solidFill>
              <a:srgbClr val="4A7DBA"/>
            </a:solidFill>
            <a:prstDash val="solid"/>
            <a:round/>
            <a:headEnd type="none" w="sm" len="sm"/>
            <a:tailEnd type="none" w="sm" len="sm"/>
          </a:ln>
        </p:spPr>
      </p:cxnSp>
      <p:cxnSp>
        <p:nvCxnSpPr>
          <p:cNvPr id="145" name="Google Shape;145;p5"/>
          <p:cNvCxnSpPr/>
          <p:nvPr/>
        </p:nvCxnSpPr>
        <p:spPr>
          <a:xfrm>
            <a:off x="6781800" y="2362200"/>
            <a:ext cx="0" cy="1028825"/>
          </a:xfrm>
          <a:prstGeom prst="straightConnector1">
            <a:avLst/>
          </a:prstGeom>
          <a:noFill/>
          <a:ln w="9525" cap="flat" cmpd="sng">
            <a:solidFill>
              <a:srgbClr val="4A7DBA"/>
            </a:solidFill>
            <a:prstDash val="solid"/>
            <a:round/>
            <a:headEnd type="none" w="sm" len="sm"/>
            <a:tailEnd type="none" w="sm" len="sm"/>
          </a:ln>
        </p:spPr>
      </p:cxnSp>
      <p:cxnSp>
        <p:nvCxnSpPr>
          <p:cNvPr id="146" name="Google Shape;146;p5"/>
          <p:cNvCxnSpPr/>
          <p:nvPr/>
        </p:nvCxnSpPr>
        <p:spPr>
          <a:xfrm>
            <a:off x="6781800" y="2590800"/>
            <a:ext cx="152400" cy="0"/>
          </a:xfrm>
          <a:prstGeom prst="straightConnector1">
            <a:avLst/>
          </a:prstGeom>
          <a:noFill/>
          <a:ln w="9525" cap="flat" cmpd="sng">
            <a:solidFill>
              <a:srgbClr val="4A7DBA"/>
            </a:solidFill>
            <a:prstDash val="solid"/>
            <a:round/>
            <a:headEnd type="none" w="sm" len="sm"/>
            <a:tailEnd type="none" w="sm" len="sm"/>
          </a:ln>
        </p:spPr>
      </p:cxnSp>
      <p:cxnSp>
        <p:nvCxnSpPr>
          <p:cNvPr id="147" name="Google Shape;147;p5"/>
          <p:cNvCxnSpPr/>
          <p:nvPr/>
        </p:nvCxnSpPr>
        <p:spPr>
          <a:xfrm>
            <a:off x="6781800" y="3124200"/>
            <a:ext cx="228600" cy="0"/>
          </a:xfrm>
          <a:prstGeom prst="straightConnector1">
            <a:avLst/>
          </a:prstGeom>
          <a:noFill/>
          <a:ln w="9525" cap="flat" cmpd="sng">
            <a:solidFill>
              <a:srgbClr val="4A7DBA"/>
            </a:solidFill>
            <a:prstDash val="solid"/>
            <a:round/>
            <a:headEnd type="none" w="sm" len="sm"/>
            <a:tailEnd type="none" w="sm" len="sm"/>
          </a:ln>
        </p:spPr>
      </p:cxnSp>
      <p:cxnSp>
        <p:nvCxnSpPr>
          <p:cNvPr id="148" name="Google Shape;148;p5"/>
          <p:cNvCxnSpPr/>
          <p:nvPr/>
        </p:nvCxnSpPr>
        <p:spPr>
          <a:xfrm>
            <a:off x="6781800" y="3391025"/>
            <a:ext cx="228600" cy="0"/>
          </a:xfrm>
          <a:prstGeom prst="straightConnector1">
            <a:avLst/>
          </a:prstGeom>
          <a:noFill/>
          <a:ln w="9525" cap="flat" cmpd="sng">
            <a:solidFill>
              <a:srgbClr val="4A7DBA"/>
            </a:solidFill>
            <a:prstDash val="solid"/>
            <a:round/>
            <a:headEnd type="none" w="sm" len="sm"/>
            <a:tailEnd type="none" w="sm" len="sm"/>
          </a:ln>
        </p:spPr>
      </p:cxnSp>
      <p:cxnSp>
        <p:nvCxnSpPr>
          <p:cNvPr id="149" name="Google Shape;149;p5"/>
          <p:cNvCxnSpPr>
            <a:stCxn id="140" idx="1"/>
          </p:cNvCxnSpPr>
          <p:nvPr/>
        </p:nvCxnSpPr>
        <p:spPr>
          <a:xfrm>
            <a:off x="6705600" y="2796064"/>
            <a:ext cx="304800" cy="0"/>
          </a:xfrm>
          <a:prstGeom prst="straightConnector1">
            <a:avLst/>
          </a:prstGeom>
          <a:noFill/>
          <a:ln w="9525" cap="flat" cmpd="sng">
            <a:solidFill>
              <a:srgbClr val="4A7DBA"/>
            </a:solidFill>
            <a:prstDash val="solid"/>
            <a:round/>
            <a:headEnd type="none" w="sm" len="sm"/>
            <a:tailEnd type="none" w="sm" len="sm"/>
          </a:ln>
        </p:spPr>
      </p:cxnSp>
      <p:cxnSp>
        <p:nvCxnSpPr>
          <p:cNvPr id="150" name="Google Shape;150;p5"/>
          <p:cNvCxnSpPr/>
          <p:nvPr/>
        </p:nvCxnSpPr>
        <p:spPr>
          <a:xfrm>
            <a:off x="3543300" y="2438400"/>
            <a:ext cx="190500" cy="0"/>
          </a:xfrm>
          <a:prstGeom prst="straightConnector1">
            <a:avLst/>
          </a:prstGeom>
          <a:noFill/>
          <a:ln w="9525" cap="flat" cmpd="sng">
            <a:solidFill>
              <a:srgbClr val="4A7DBA"/>
            </a:solidFill>
            <a:prstDash val="solid"/>
            <a:round/>
            <a:headEnd type="none" w="sm" len="sm"/>
            <a:tailEnd type="none" w="sm" len="sm"/>
          </a:ln>
        </p:spPr>
      </p:cxnSp>
      <p:cxnSp>
        <p:nvCxnSpPr>
          <p:cNvPr id="151" name="Google Shape;151;p5"/>
          <p:cNvCxnSpPr/>
          <p:nvPr/>
        </p:nvCxnSpPr>
        <p:spPr>
          <a:xfrm>
            <a:off x="3543300" y="2719864"/>
            <a:ext cx="190500" cy="0"/>
          </a:xfrm>
          <a:prstGeom prst="straightConnector1">
            <a:avLst/>
          </a:prstGeom>
          <a:noFill/>
          <a:ln w="9525" cap="flat" cmpd="sng">
            <a:solidFill>
              <a:srgbClr val="4A7DBA"/>
            </a:solidFill>
            <a:prstDash val="solid"/>
            <a:round/>
            <a:headEnd type="none" w="sm" len="sm"/>
            <a:tailEnd type="none" w="sm" len="sm"/>
          </a:ln>
        </p:spPr>
      </p:cxnSp>
      <p:cxnSp>
        <p:nvCxnSpPr>
          <p:cNvPr id="152" name="Google Shape;152;p5"/>
          <p:cNvCxnSpPr/>
          <p:nvPr/>
        </p:nvCxnSpPr>
        <p:spPr>
          <a:xfrm>
            <a:off x="3543300" y="2971800"/>
            <a:ext cx="190500" cy="0"/>
          </a:xfrm>
          <a:prstGeom prst="straightConnector1">
            <a:avLst/>
          </a:prstGeom>
          <a:noFill/>
          <a:ln w="9525" cap="flat" cmpd="sng">
            <a:solidFill>
              <a:srgbClr val="4A7DBA"/>
            </a:solidFill>
            <a:prstDash val="solid"/>
            <a:round/>
            <a:headEnd type="none" w="sm" len="sm"/>
            <a:tailEnd type="none" w="sm" len="sm"/>
          </a:ln>
        </p:spPr>
      </p:cxnSp>
      <p:cxnSp>
        <p:nvCxnSpPr>
          <p:cNvPr id="153" name="Google Shape;153;p5"/>
          <p:cNvCxnSpPr/>
          <p:nvPr/>
        </p:nvCxnSpPr>
        <p:spPr>
          <a:xfrm>
            <a:off x="3543300" y="3810000"/>
            <a:ext cx="190500" cy="0"/>
          </a:xfrm>
          <a:prstGeom prst="straightConnector1">
            <a:avLst/>
          </a:prstGeom>
          <a:noFill/>
          <a:ln w="9525" cap="flat" cmpd="sng">
            <a:solidFill>
              <a:srgbClr val="4A7DBA"/>
            </a:solidFill>
            <a:prstDash val="solid"/>
            <a:round/>
            <a:headEnd type="none" w="sm" len="sm"/>
            <a:tailEnd type="none" w="sm" len="sm"/>
          </a:ln>
        </p:spPr>
      </p:cxnSp>
      <p:cxnSp>
        <p:nvCxnSpPr>
          <p:cNvPr id="154" name="Google Shape;154;p5"/>
          <p:cNvCxnSpPr/>
          <p:nvPr/>
        </p:nvCxnSpPr>
        <p:spPr>
          <a:xfrm>
            <a:off x="3543300" y="4038600"/>
            <a:ext cx="190500" cy="0"/>
          </a:xfrm>
          <a:prstGeom prst="straightConnector1">
            <a:avLst/>
          </a:prstGeom>
          <a:noFill/>
          <a:ln w="9525" cap="flat" cmpd="sng">
            <a:solidFill>
              <a:srgbClr val="4A7DBA"/>
            </a:solidFill>
            <a:prstDash val="solid"/>
            <a:round/>
            <a:headEnd type="none" w="sm" len="sm"/>
            <a:tailEnd type="none" w="sm" len="sm"/>
          </a:ln>
        </p:spPr>
      </p:cxnSp>
      <p:cxnSp>
        <p:nvCxnSpPr>
          <p:cNvPr id="155" name="Google Shape;155;p5"/>
          <p:cNvCxnSpPr/>
          <p:nvPr/>
        </p:nvCxnSpPr>
        <p:spPr>
          <a:xfrm>
            <a:off x="3733800" y="3238500"/>
            <a:ext cx="152400" cy="0"/>
          </a:xfrm>
          <a:prstGeom prst="straightConnector1">
            <a:avLst/>
          </a:prstGeom>
          <a:noFill/>
          <a:ln w="9525" cap="flat" cmpd="sng">
            <a:solidFill>
              <a:srgbClr val="4A7DBA"/>
            </a:solidFill>
            <a:prstDash val="solid"/>
            <a:round/>
            <a:headEnd type="none" w="sm" len="sm"/>
            <a:tailEnd type="none" w="sm" len="sm"/>
          </a:ln>
        </p:spPr>
      </p:cxnSp>
      <p:cxnSp>
        <p:nvCxnSpPr>
          <p:cNvPr id="156" name="Google Shape;156;p5"/>
          <p:cNvCxnSpPr/>
          <p:nvPr/>
        </p:nvCxnSpPr>
        <p:spPr>
          <a:xfrm>
            <a:off x="3733800" y="3534728"/>
            <a:ext cx="152400" cy="0"/>
          </a:xfrm>
          <a:prstGeom prst="straightConnector1">
            <a:avLst/>
          </a:prstGeom>
          <a:noFill/>
          <a:ln w="9525" cap="flat" cmpd="sng">
            <a:solidFill>
              <a:srgbClr val="4A7DBA"/>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6"/>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80"/>
              <a:buFont typeface="Calibri"/>
              <a:buNone/>
            </a:pPr>
            <a:r>
              <a:rPr lang="uk-UA" sz="2880"/>
              <a:t>Колекції</a:t>
            </a:r>
            <a:endParaRPr sz="2880"/>
          </a:p>
        </p:txBody>
      </p:sp>
      <p:sp>
        <p:nvSpPr>
          <p:cNvPr id="162" name="Google Shape;162;p6"/>
          <p:cNvSpPr txBox="1"/>
          <p:nvPr/>
        </p:nvSpPr>
        <p:spPr>
          <a:xfrm>
            <a:off x="0" y="828675"/>
            <a:ext cx="9067800" cy="590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uk-UA" sz="1800">
                <a:solidFill>
                  <a:schemeClr val="dk1"/>
                </a:solidFill>
                <a:latin typeface="Calibri"/>
                <a:ea typeface="Calibri"/>
                <a:cs typeface="Calibri"/>
                <a:sym typeface="Calibri"/>
              </a:rPr>
              <a:t>Для всіх колекцій визначені наступні стандартні операції:</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insert element() – додати елемент</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remove element() / remove element at() - вилучити елемент</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replace element at() / retrieve element at() - заміна </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select element() / select () – знайти елемент</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create iterator() – створити ітератор колекції (механізм перебору елементів)</a:t>
            </a:r>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create index() / drop index() - створити/вилучити індекс.</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Є такі вбудовані типи колекцій: Set, Bag, List, Array, Dictionary.</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Set&lt;T&gt;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union()/intersection()/difference()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is_subset?()/is_proper_subset?()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Bag&lt;T&gt;;  List&lt;T&gt;: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insert_element_after()/insert_element_before()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remove_element_after()/remove_element_before()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replace_element_at()/retrieve_element_at()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Array&lt;T, n&gt;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insert_element_at()/remove_element_at()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replace_element_at()/retrieve_element_at()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uk-UA" sz="1800">
                <a:solidFill>
                  <a:schemeClr val="dk1"/>
                </a:solidFill>
                <a:latin typeface="Calibri"/>
                <a:ea typeface="Calibri"/>
                <a:cs typeface="Calibri"/>
                <a:sym typeface="Calibri"/>
              </a:rPr>
              <a:t>resize()</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847d1d6d08_0_0"/>
          <p:cNvSpPr txBox="1">
            <a:spLocks noGrp="1"/>
          </p:cNvSpPr>
          <p:nvPr>
            <p:ph type="title"/>
          </p:nvPr>
        </p:nvSpPr>
        <p:spPr>
          <a:xfrm>
            <a:off x="542925" y="0"/>
            <a:ext cx="8229600" cy="524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uk-UA" sz="3000"/>
              <a:t>Структури, специфікація класів</a:t>
            </a:r>
            <a:endParaRPr sz="3000"/>
          </a:p>
        </p:txBody>
      </p:sp>
      <p:sp>
        <p:nvSpPr>
          <p:cNvPr id="168" name="Google Shape;168;g847d1d6d08_0_0"/>
          <p:cNvSpPr txBox="1"/>
          <p:nvPr/>
        </p:nvSpPr>
        <p:spPr>
          <a:xfrm>
            <a:off x="787750" y="524100"/>
            <a:ext cx="7822850" cy="51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uk-UA" dirty="0">
                <a:latin typeface="Calibri"/>
                <a:ea typeface="Calibri"/>
                <a:cs typeface="Calibri"/>
                <a:sym typeface="Calibri"/>
              </a:rPr>
              <a:t>Структура - набір різнотипних елементів; </a:t>
            </a:r>
            <a:r>
              <a:rPr lang="uk-UA" dirty="0" err="1">
                <a:latin typeface="Calibri"/>
                <a:ea typeface="Calibri"/>
                <a:cs typeface="Calibri"/>
                <a:sym typeface="Calibri"/>
              </a:rPr>
              <a:t>Struct</a:t>
            </a:r>
            <a:r>
              <a:rPr lang="uk-UA" dirty="0">
                <a:latin typeface="Calibri"/>
                <a:ea typeface="Calibri"/>
                <a:cs typeface="Calibri"/>
                <a:sym typeface="Calibri"/>
              </a:rPr>
              <a:t> ім’я {тип_1 ім’я_1, … </a:t>
            </a:r>
            <a:r>
              <a:rPr lang="uk-UA" dirty="0" err="1">
                <a:latin typeface="Calibri"/>
                <a:ea typeface="Calibri"/>
                <a:cs typeface="Calibri"/>
                <a:sym typeface="Calibri"/>
              </a:rPr>
              <a:t>тип_n</a:t>
            </a:r>
            <a:r>
              <a:rPr lang="uk-UA" dirty="0">
                <a:latin typeface="Calibri"/>
                <a:ea typeface="Calibri"/>
                <a:cs typeface="Calibri"/>
                <a:sym typeface="Calibri"/>
              </a:rPr>
              <a:t> </a:t>
            </a:r>
            <a:r>
              <a:rPr lang="uk-UA" dirty="0" err="1">
                <a:latin typeface="Calibri"/>
                <a:ea typeface="Calibri"/>
                <a:cs typeface="Calibri"/>
                <a:sym typeface="Calibri"/>
              </a:rPr>
              <a:t>ім’я_n</a:t>
            </a:r>
            <a:r>
              <a:rPr lang="uk-UA" dirty="0">
                <a:latin typeface="Calibri"/>
                <a:ea typeface="Calibri"/>
                <a:cs typeface="Calibri"/>
                <a:sym typeface="Calibri"/>
              </a:rPr>
              <a:t>}</a:t>
            </a:r>
            <a:endParaRPr dirty="0">
              <a:latin typeface="Calibri"/>
              <a:ea typeface="Calibri"/>
              <a:cs typeface="Calibri"/>
              <a:sym typeface="Calibri"/>
            </a:endParaRPr>
          </a:p>
          <a:p>
            <a:pPr marL="0" lvl="0" indent="0" algn="l" rtl="0">
              <a:spcBef>
                <a:spcPts val="0"/>
              </a:spcBef>
              <a:spcAft>
                <a:spcPts val="0"/>
              </a:spcAft>
              <a:buNone/>
            </a:pPr>
            <a:r>
              <a:rPr lang="uk-UA" dirty="0" err="1">
                <a:latin typeface="Calibri"/>
                <a:ea typeface="Calibri"/>
                <a:cs typeface="Calibri"/>
                <a:sym typeface="Calibri"/>
              </a:rPr>
              <a:t>get_element_value</a:t>
            </a:r>
            <a:r>
              <a:rPr lang="uk-UA" dirty="0">
                <a:latin typeface="Calibri"/>
                <a:ea typeface="Calibri"/>
                <a:cs typeface="Calibri"/>
                <a:sym typeface="Calibri"/>
              </a:rPr>
              <a:t>()/ </a:t>
            </a:r>
            <a:r>
              <a:rPr lang="uk-UA" dirty="0" err="1">
                <a:latin typeface="Calibri"/>
                <a:ea typeface="Calibri"/>
                <a:cs typeface="Calibri"/>
                <a:sym typeface="Calibri"/>
              </a:rPr>
              <a:t>set_element_value</a:t>
            </a:r>
            <a:r>
              <a:rPr lang="uk-UA" dirty="0">
                <a:latin typeface="Calibri"/>
                <a:ea typeface="Calibri"/>
                <a:cs typeface="Calibri"/>
                <a:sym typeface="Calibri"/>
              </a:rPr>
              <a:t>()/ </a:t>
            </a:r>
            <a:r>
              <a:rPr lang="uk-UA" dirty="0" err="1">
                <a:latin typeface="Calibri"/>
                <a:ea typeface="Calibri"/>
                <a:cs typeface="Calibri"/>
                <a:sym typeface="Calibri"/>
              </a:rPr>
              <a:t>copy</a:t>
            </a:r>
            <a:r>
              <a:rPr lang="uk-UA" dirty="0">
                <a:latin typeface="Calibri"/>
                <a:ea typeface="Calibri"/>
                <a:cs typeface="Calibri"/>
                <a:sym typeface="Calibri"/>
              </a:rPr>
              <a:t>()</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uk-UA" dirty="0">
                <a:latin typeface="Calibri"/>
                <a:ea typeface="Calibri"/>
                <a:cs typeface="Calibri"/>
                <a:sym typeface="Calibri"/>
              </a:rPr>
              <a:t>Специфікація класів</a:t>
            </a:r>
            <a:r>
              <a:rPr lang="uk-UA" dirty="0" smtClean="0">
                <a:latin typeface="Calibri"/>
                <a:ea typeface="Calibri"/>
                <a:cs typeface="Calibri"/>
                <a:sym typeface="Calibri"/>
              </a:rPr>
              <a:t>:  (ім’я унікальне)</a:t>
            </a:r>
            <a:endParaRPr dirty="0">
              <a:latin typeface="Calibri"/>
              <a:ea typeface="Calibri"/>
              <a:cs typeface="Calibri"/>
              <a:sym typeface="Calibri"/>
            </a:endParaRPr>
          </a:p>
          <a:p>
            <a:pPr marL="0" lvl="0" indent="0" algn="l" rtl="0">
              <a:spcBef>
                <a:spcPts val="0"/>
              </a:spcBef>
              <a:spcAft>
                <a:spcPts val="0"/>
              </a:spcAft>
              <a:buNone/>
            </a:pPr>
            <a:r>
              <a:rPr lang="en-US" dirty="0" smtClean="0">
                <a:latin typeface="Calibri"/>
                <a:ea typeface="Calibri"/>
                <a:cs typeface="Calibri"/>
                <a:sym typeface="Calibri"/>
              </a:rPr>
              <a:t>class </a:t>
            </a:r>
            <a:r>
              <a:rPr lang="uk-UA" dirty="0" smtClean="0">
                <a:latin typeface="Calibri"/>
                <a:ea typeface="Calibri"/>
                <a:cs typeface="Calibri"/>
                <a:sym typeface="Calibri"/>
              </a:rPr>
              <a:t>ім’я</a:t>
            </a:r>
            <a:r>
              <a:rPr lang="en-US" dirty="0" smtClean="0">
                <a:latin typeface="Calibri"/>
                <a:ea typeface="Calibri"/>
                <a:cs typeface="Calibri"/>
                <a:sym typeface="Calibri"/>
              </a:rPr>
              <a:t> [:</a:t>
            </a:r>
            <a:r>
              <a:rPr lang="uk-UA" dirty="0" smtClean="0">
                <a:latin typeface="Calibri"/>
                <a:ea typeface="Calibri"/>
                <a:cs typeface="Calibri"/>
                <a:sym typeface="Calibri"/>
              </a:rPr>
              <a:t> </a:t>
            </a:r>
            <a:r>
              <a:rPr lang="uk-UA" dirty="0" err="1" smtClean="0">
                <a:latin typeface="Calibri"/>
                <a:ea typeface="Calibri"/>
                <a:cs typeface="Calibri"/>
                <a:sym typeface="Calibri"/>
              </a:rPr>
              <a:t>Список_імен_суперкласів</a:t>
            </a:r>
            <a:r>
              <a:rPr lang="uk-UA" dirty="0" smtClean="0">
                <a:latin typeface="Calibri"/>
                <a:ea typeface="Calibri"/>
                <a:cs typeface="Calibri"/>
                <a:sym typeface="Calibri"/>
              </a:rPr>
              <a:t> </a:t>
            </a:r>
            <a:r>
              <a:rPr lang="en-US" dirty="0" smtClean="0">
                <a:latin typeface="Calibri"/>
                <a:ea typeface="Calibri"/>
                <a:cs typeface="Calibri"/>
                <a:sym typeface="Calibri"/>
              </a:rPr>
              <a:t>]</a:t>
            </a:r>
            <a:endParaRPr lang="uk-UA" dirty="0" smtClean="0">
              <a:latin typeface="Calibri"/>
              <a:ea typeface="Calibri"/>
              <a:cs typeface="Calibri"/>
              <a:sym typeface="Calibri"/>
            </a:endParaRPr>
          </a:p>
          <a:p>
            <a:pPr marL="0" lvl="0" indent="0" algn="l" rtl="0">
              <a:spcBef>
                <a:spcPts val="0"/>
              </a:spcBef>
              <a:spcAft>
                <a:spcPts val="0"/>
              </a:spcAft>
              <a:buNone/>
            </a:pPr>
            <a:r>
              <a:rPr lang="uk-UA" dirty="0" smtClean="0">
                <a:latin typeface="Calibri"/>
                <a:ea typeface="Calibri"/>
                <a:cs typeface="Calibri"/>
                <a:sym typeface="Calibri"/>
              </a:rPr>
              <a:t>                </a:t>
            </a:r>
            <a:r>
              <a:rPr lang="en-US" dirty="0" smtClean="0">
                <a:latin typeface="Calibri"/>
                <a:ea typeface="Calibri"/>
                <a:cs typeface="Calibri"/>
                <a:sym typeface="Calibri"/>
              </a:rPr>
              <a:t>  [</a:t>
            </a:r>
            <a:r>
              <a:rPr lang="uk-UA" dirty="0" smtClean="0">
                <a:latin typeface="Calibri"/>
                <a:ea typeface="Calibri"/>
                <a:cs typeface="Calibri"/>
                <a:sym typeface="Calibri"/>
              </a:rPr>
              <a:t>(</a:t>
            </a:r>
            <a:r>
              <a:rPr lang="uk-UA" dirty="0" err="1" smtClean="0">
                <a:latin typeface="Calibri"/>
                <a:ea typeface="Calibri"/>
                <a:cs typeface="Calibri"/>
                <a:sym typeface="Calibri"/>
              </a:rPr>
              <a:t>Список_характеристик</a:t>
            </a:r>
            <a:r>
              <a:rPr lang="uk-UA" dirty="0" smtClean="0">
                <a:latin typeface="Calibri"/>
                <a:ea typeface="Calibri"/>
                <a:cs typeface="Calibri"/>
                <a:sym typeface="Calibri"/>
              </a:rPr>
              <a:t>)</a:t>
            </a:r>
            <a:r>
              <a:rPr lang="en-US" dirty="0" smtClean="0">
                <a:latin typeface="Calibri"/>
                <a:ea typeface="Calibri"/>
                <a:cs typeface="Calibri"/>
                <a:sym typeface="Calibri"/>
              </a:rPr>
              <a:t>] </a:t>
            </a:r>
            <a:endParaRPr lang="uk-UA" dirty="0" smtClean="0">
              <a:latin typeface="Calibri"/>
              <a:ea typeface="Calibri"/>
              <a:cs typeface="Calibri"/>
              <a:sym typeface="Calibri"/>
            </a:endParaRPr>
          </a:p>
          <a:p>
            <a:pPr marL="0" lvl="0" indent="0" algn="l" rtl="0">
              <a:spcBef>
                <a:spcPts val="0"/>
              </a:spcBef>
              <a:spcAft>
                <a:spcPts val="0"/>
              </a:spcAft>
              <a:buNone/>
            </a:pPr>
            <a:r>
              <a:rPr lang="en-US" dirty="0" smtClean="0">
                <a:latin typeface="Calibri"/>
                <a:ea typeface="Calibri"/>
                <a:cs typeface="Calibri"/>
                <a:sym typeface="Calibri"/>
              </a:rPr>
              <a:t>{</a:t>
            </a:r>
            <a:endParaRPr lang="uk-UA" dirty="0" smtClean="0">
              <a:latin typeface="Calibri"/>
              <a:ea typeface="Calibri"/>
              <a:cs typeface="Calibri"/>
              <a:sym typeface="Calibri"/>
            </a:endParaRPr>
          </a:p>
          <a:p>
            <a:pPr marL="0" lvl="0" indent="0" algn="l" rtl="0">
              <a:spcBef>
                <a:spcPts val="0"/>
              </a:spcBef>
              <a:spcAft>
                <a:spcPts val="0"/>
              </a:spcAft>
              <a:buNone/>
            </a:pPr>
            <a:r>
              <a:rPr lang="uk-UA" dirty="0">
                <a:latin typeface="Calibri"/>
                <a:ea typeface="Calibri"/>
                <a:cs typeface="Calibri"/>
                <a:sym typeface="Calibri"/>
              </a:rPr>
              <a:t> </a:t>
            </a:r>
            <a:r>
              <a:rPr lang="en-US" dirty="0" smtClean="0">
                <a:latin typeface="Calibri"/>
                <a:ea typeface="Calibri"/>
                <a:cs typeface="Calibri"/>
                <a:sym typeface="Calibri"/>
              </a:rPr>
              <a:t> [</a:t>
            </a:r>
            <a:r>
              <a:rPr lang="uk-UA" dirty="0" err="1" smtClean="0">
                <a:latin typeface="Calibri"/>
                <a:ea typeface="Calibri"/>
                <a:cs typeface="Calibri"/>
                <a:sym typeface="Calibri"/>
              </a:rPr>
              <a:t>Список_властивостей</a:t>
            </a:r>
            <a:r>
              <a:rPr lang="en-US" dirty="0" smtClean="0">
                <a:latin typeface="Calibri"/>
                <a:ea typeface="Calibri"/>
                <a:cs typeface="Calibri"/>
                <a:sym typeface="Calibri"/>
              </a:rPr>
              <a:t>]</a:t>
            </a:r>
            <a:endParaRPr lang="uk-UA" dirty="0" smtClean="0">
              <a:latin typeface="Calibri"/>
              <a:ea typeface="Calibri"/>
              <a:cs typeface="Calibri"/>
              <a:sym typeface="Calibri"/>
            </a:endParaRPr>
          </a:p>
          <a:p>
            <a:pPr marL="0" lvl="0" indent="0" algn="l" rtl="0">
              <a:spcBef>
                <a:spcPts val="0"/>
              </a:spcBef>
              <a:spcAft>
                <a:spcPts val="0"/>
              </a:spcAft>
              <a:buNone/>
            </a:pPr>
            <a:r>
              <a:rPr lang="uk-UA" dirty="0">
                <a:latin typeface="Calibri"/>
                <a:ea typeface="Calibri"/>
                <a:cs typeface="Calibri"/>
                <a:sym typeface="Calibri"/>
              </a:rPr>
              <a:t> </a:t>
            </a:r>
            <a:r>
              <a:rPr lang="en-US" dirty="0" smtClean="0">
                <a:latin typeface="Calibri"/>
                <a:ea typeface="Calibri"/>
                <a:cs typeface="Calibri"/>
                <a:sym typeface="Calibri"/>
              </a:rPr>
              <a:t> [</a:t>
            </a:r>
            <a:r>
              <a:rPr lang="uk-UA" dirty="0" err="1" smtClean="0">
                <a:latin typeface="Calibri"/>
                <a:ea typeface="Calibri"/>
                <a:cs typeface="Calibri"/>
                <a:sym typeface="Calibri"/>
              </a:rPr>
              <a:t>Список_методів</a:t>
            </a:r>
            <a:r>
              <a:rPr lang="en-US" dirty="0" smtClean="0">
                <a:latin typeface="Calibri"/>
                <a:ea typeface="Calibri"/>
                <a:cs typeface="Calibri"/>
                <a:sym typeface="Calibri"/>
              </a:rPr>
              <a:t>]</a:t>
            </a:r>
            <a:endParaRPr lang="uk-UA" dirty="0" smtClean="0">
              <a:latin typeface="Calibri"/>
              <a:ea typeface="Calibri"/>
              <a:cs typeface="Calibri"/>
              <a:sym typeface="Calibri"/>
            </a:endParaRPr>
          </a:p>
          <a:p>
            <a:pPr marL="0" lvl="0" indent="0" algn="l" rtl="0">
              <a:spcBef>
                <a:spcPts val="0"/>
              </a:spcBef>
              <a:spcAft>
                <a:spcPts val="0"/>
              </a:spcAft>
              <a:buNone/>
            </a:pPr>
            <a:r>
              <a:rPr lang="en-US" dirty="0" smtClean="0">
                <a:latin typeface="Calibri"/>
                <a:ea typeface="Calibri"/>
                <a:cs typeface="Calibri"/>
                <a:sym typeface="Calibri"/>
              </a:rPr>
              <a:t>};</a:t>
            </a:r>
            <a:endParaRPr lang="uk-UA" dirty="0" smtClean="0">
              <a:latin typeface="Calibri"/>
              <a:ea typeface="Calibri"/>
              <a:cs typeface="Calibri"/>
              <a:sym typeface="Calibri"/>
            </a:endParaRPr>
          </a:p>
          <a:p>
            <a:pPr marL="0" lvl="0" indent="0" algn="ctr" rtl="0">
              <a:spcBef>
                <a:spcPts val="0"/>
              </a:spcBef>
              <a:spcAft>
                <a:spcPts val="0"/>
              </a:spcAft>
              <a:buNone/>
            </a:pPr>
            <a:r>
              <a:rPr lang="uk-UA" sz="1600" dirty="0" smtClean="0">
                <a:latin typeface="Calibri"/>
                <a:ea typeface="Calibri"/>
                <a:cs typeface="Calibri"/>
                <a:sym typeface="Calibri"/>
              </a:rPr>
              <a:t>Характеристики класу</a:t>
            </a:r>
          </a:p>
          <a:p>
            <a:pPr marL="0" lvl="0" indent="0" rtl="0">
              <a:spcBef>
                <a:spcPts val="0"/>
              </a:spcBef>
              <a:spcAft>
                <a:spcPts val="0"/>
              </a:spcAft>
              <a:buNone/>
            </a:pPr>
            <a:r>
              <a:rPr lang="uk-UA" dirty="0" smtClean="0">
                <a:latin typeface="Calibri"/>
                <a:ea typeface="Calibri"/>
                <a:cs typeface="Calibri"/>
                <a:sym typeface="Calibri"/>
              </a:rPr>
              <a:t>Елементами списку характеристик класу можуть бути </a:t>
            </a:r>
            <a:r>
              <a:rPr lang="uk-UA" i="1" dirty="0" smtClean="0">
                <a:latin typeface="Calibri"/>
                <a:ea typeface="Calibri"/>
                <a:cs typeface="Calibri"/>
                <a:sym typeface="Calibri"/>
              </a:rPr>
              <a:t>екстенти</a:t>
            </a:r>
            <a:r>
              <a:rPr lang="uk-UA" dirty="0" smtClean="0">
                <a:latin typeface="Calibri"/>
                <a:ea typeface="Calibri"/>
                <a:cs typeface="Calibri"/>
                <a:sym typeface="Calibri"/>
              </a:rPr>
              <a:t> і </a:t>
            </a:r>
            <a:r>
              <a:rPr lang="uk-UA" i="1" dirty="0" smtClean="0">
                <a:latin typeface="Calibri"/>
                <a:ea typeface="Calibri"/>
                <a:cs typeface="Calibri"/>
                <a:sym typeface="Calibri"/>
              </a:rPr>
              <a:t>ключі</a:t>
            </a:r>
            <a:r>
              <a:rPr lang="uk-UA" dirty="0" smtClean="0">
                <a:latin typeface="Calibri"/>
                <a:ea typeface="Calibri"/>
                <a:cs typeface="Calibri"/>
                <a:sym typeface="Calibri"/>
              </a:rPr>
              <a:t>. </a:t>
            </a:r>
          </a:p>
          <a:p>
            <a:pPr marL="0" lvl="0" indent="0" rtl="0">
              <a:spcBef>
                <a:spcPts val="0"/>
              </a:spcBef>
              <a:spcAft>
                <a:spcPts val="0"/>
              </a:spcAft>
              <a:buNone/>
            </a:pPr>
            <a:r>
              <a:rPr lang="uk-UA" dirty="0">
                <a:latin typeface="Calibri"/>
                <a:ea typeface="Calibri"/>
                <a:cs typeface="Calibri"/>
                <a:sym typeface="Calibri"/>
              </a:rPr>
              <a:t> </a:t>
            </a:r>
            <a:r>
              <a:rPr lang="uk-UA" dirty="0" smtClean="0">
                <a:latin typeface="Calibri"/>
                <a:ea typeface="Calibri"/>
                <a:cs typeface="Calibri"/>
                <a:sym typeface="Calibri"/>
              </a:rPr>
              <a:t> </a:t>
            </a:r>
            <a:r>
              <a:rPr lang="uk-UA" i="1" dirty="0" smtClean="0">
                <a:latin typeface="Calibri"/>
                <a:ea typeface="Calibri"/>
                <a:cs typeface="Calibri"/>
                <a:sym typeface="Calibri"/>
              </a:rPr>
              <a:t>Екстент</a:t>
            </a:r>
            <a:r>
              <a:rPr lang="uk-UA" dirty="0" smtClean="0">
                <a:latin typeface="Calibri"/>
                <a:ea typeface="Calibri"/>
                <a:cs typeface="Calibri"/>
                <a:sym typeface="Calibri"/>
              </a:rPr>
              <a:t> – це множина всіх примірників даного класу. Рекомендується іменувати екстент тим самим іменником, що і його клас, але в множині. Екстент може бути відсутній. Клас, для якого екстент не оголошено, не може мати примірників і називається </a:t>
            </a:r>
            <a:r>
              <a:rPr lang="uk-UA" i="1" dirty="0" smtClean="0">
                <a:latin typeface="Calibri"/>
                <a:ea typeface="Calibri"/>
                <a:cs typeface="Calibri"/>
                <a:sym typeface="Calibri"/>
              </a:rPr>
              <a:t>інтерфейсом</a:t>
            </a:r>
            <a:r>
              <a:rPr lang="uk-UA" dirty="0" smtClean="0">
                <a:latin typeface="Calibri"/>
                <a:ea typeface="Calibri"/>
                <a:cs typeface="Calibri"/>
                <a:sym typeface="Calibri"/>
              </a:rPr>
              <a:t>.</a:t>
            </a:r>
          </a:p>
          <a:p>
            <a:pPr marL="0" lvl="0" indent="0" rtl="0">
              <a:spcBef>
                <a:spcPts val="0"/>
              </a:spcBef>
              <a:spcAft>
                <a:spcPts val="0"/>
              </a:spcAft>
              <a:buNone/>
            </a:pPr>
            <a:r>
              <a:rPr lang="uk-UA" dirty="0">
                <a:latin typeface="Calibri"/>
                <a:ea typeface="Calibri"/>
                <a:cs typeface="Calibri"/>
                <a:sym typeface="Calibri"/>
              </a:rPr>
              <a:t>	</a:t>
            </a:r>
            <a:r>
              <a:rPr lang="en-US" dirty="0" smtClean="0">
                <a:latin typeface="Calibri"/>
                <a:ea typeface="Calibri"/>
                <a:cs typeface="Calibri"/>
                <a:sym typeface="Calibri"/>
              </a:rPr>
              <a:t>class Professor: Employee (extent professors)  { … };</a:t>
            </a:r>
          </a:p>
          <a:p>
            <a:pPr lvl="0"/>
            <a:r>
              <a:rPr lang="en-US" dirty="0">
                <a:latin typeface="Calibri"/>
                <a:ea typeface="Calibri"/>
                <a:cs typeface="Calibri"/>
                <a:sym typeface="Calibri"/>
              </a:rPr>
              <a:t> </a:t>
            </a:r>
            <a:r>
              <a:rPr lang="en-US" dirty="0" smtClean="0">
                <a:latin typeface="Calibri"/>
                <a:ea typeface="Calibri"/>
                <a:cs typeface="Calibri"/>
                <a:sym typeface="Calibri"/>
              </a:rPr>
              <a:t>  </a:t>
            </a:r>
            <a:r>
              <a:rPr lang="uk-UA" i="1" dirty="0" smtClean="0">
                <a:latin typeface="Calibri"/>
                <a:ea typeface="Calibri"/>
                <a:cs typeface="Calibri"/>
                <a:sym typeface="Calibri"/>
              </a:rPr>
              <a:t>Ключ</a:t>
            </a:r>
            <a:r>
              <a:rPr lang="uk-UA" dirty="0" smtClean="0">
                <a:latin typeface="Calibri"/>
                <a:ea typeface="Calibri"/>
                <a:cs typeface="Calibri"/>
                <a:sym typeface="Calibri"/>
              </a:rPr>
              <a:t> – це атрибут або група атрибутів, значення яких є унікальними для об’єктів класу.  Ключі специфікуються ключовим словом </a:t>
            </a:r>
            <a:r>
              <a:rPr lang="en-US" dirty="0" smtClean="0">
                <a:latin typeface="Calibri"/>
                <a:ea typeface="Calibri"/>
                <a:cs typeface="Calibri"/>
                <a:sym typeface="Calibri"/>
              </a:rPr>
              <a:t>key </a:t>
            </a:r>
            <a:r>
              <a:rPr lang="uk-UA" dirty="0" smtClean="0">
                <a:latin typeface="Calibri"/>
                <a:ea typeface="Calibri"/>
                <a:cs typeface="Calibri"/>
                <a:sym typeface="Calibri"/>
              </a:rPr>
              <a:t>або </a:t>
            </a:r>
            <a:r>
              <a:rPr lang="en-US" dirty="0" smtClean="0">
                <a:latin typeface="Calibri"/>
                <a:ea typeface="Calibri"/>
                <a:cs typeface="Calibri"/>
                <a:sym typeface="Calibri"/>
              </a:rPr>
              <a:t>keys</a:t>
            </a:r>
            <a:r>
              <a:rPr lang="uk-UA" dirty="0" smtClean="0">
                <a:latin typeface="Calibri"/>
                <a:ea typeface="Calibri"/>
                <a:cs typeface="Calibri"/>
                <a:sym typeface="Calibri"/>
              </a:rPr>
              <a:t> перед іменем атрибута. Імена атрибутів беруться в круглі дужки, якщо їх кілька. Для специфікації кількох альтернативних ключів після слова </a:t>
            </a:r>
            <a:r>
              <a:rPr lang="en-US" dirty="0" smtClean="0">
                <a:latin typeface="Calibri"/>
                <a:ea typeface="Calibri"/>
                <a:cs typeface="Calibri"/>
                <a:sym typeface="Calibri"/>
              </a:rPr>
              <a:t>key</a:t>
            </a:r>
            <a:r>
              <a:rPr lang="uk-UA" dirty="0" smtClean="0">
                <a:latin typeface="Calibri"/>
                <a:ea typeface="Calibri"/>
                <a:cs typeface="Calibri"/>
                <a:sym typeface="Calibri"/>
              </a:rPr>
              <a:t> записуються ці альтернативи через кому, кожна в своїх дужках. Оголошувати ключі не обов’язково. Специфікуючи клас, можна використовувати не більше одного ключового слова </a:t>
            </a:r>
            <a:r>
              <a:rPr lang="en-US" dirty="0" smtClean="0">
                <a:latin typeface="Calibri"/>
                <a:ea typeface="Calibri"/>
                <a:cs typeface="Calibri"/>
                <a:sym typeface="Calibri"/>
              </a:rPr>
              <a:t>extent  </a:t>
            </a:r>
            <a:r>
              <a:rPr lang="uk-UA" dirty="0" smtClean="0">
                <a:latin typeface="Calibri"/>
                <a:ea typeface="Calibri"/>
                <a:cs typeface="Calibri"/>
                <a:sym typeface="Calibri"/>
              </a:rPr>
              <a:t>та </a:t>
            </a:r>
            <a:r>
              <a:rPr lang="en-US" dirty="0" smtClean="0">
                <a:latin typeface="Calibri"/>
                <a:ea typeface="Calibri"/>
                <a:cs typeface="Calibri"/>
                <a:sym typeface="Calibri"/>
              </a:rPr>
              <a:t>key(keys).</a:t>
            </a:r>
            <a:endParaRPr lang="uk-UA" dirty="0" smtClean="0">
              <a:latin typeface="Calibri"/>
              <a:ea typeface="Calibri"/>
              <a:cs typeface="Calibri"/>
              <a:sym typeface="Calibri"/>
            </a:endParaRPr>
          </a:p>
          <a:p>
            <a:pPr lvl="0"/>
            <a:r>
              <a:rPr lang="uk-UA" dirty="0">
                <a:latin typeface="Calibri"/>
                <a:ea typeface="Calibri"/>
                <a:cs typeface="Calibri"/>
                <a:sym typeface="Calibri"/>
              </a:rPr>
              <a:t> </a:t>
            </a:r>
            <a:r>
              <a:rPr lang="uk-UA" dirty="0" smtClean="0">
                <a:latin typeface="Calibri"/>
                <a:ea typeface="Calibri"/>
                <a:cs typeface="Calibri"/>
                <a:sym typeface="Calibri"/>
              </a:rPr>
              <a:t>  У списку властивостей специфікуються атрибути та/або зв’язки.</a:t>
            </a:r>
            <a:endParaRPr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7200" y="274638"/>
            <a:ext cx="8229600" cy="648229"/>
          </a:xfrm>
        </p:spPr>
        <p:txBody>
          <a:bodyPr>
            <a:normAutofit/>
          </a:bodyPr>
          <a:lstStyle/>
          <a:p>
            <a:r>
              <a:rPr lang="uk-UA" sz="3200" dirty="0" smtClean="0"/>
              <a:t>Специфікація атрибутів та зв’язків</a:t>
            </a:r>
            <a:endParaRPr lang="en-US" sz="3200" dirty="0"/>
          </a:p>
        </p:txBody>
      </p:sp>
      <p:sp>
        <p:nvSpPr>
          <p:cNvPr id="6" name="TextBox 5"/>
          <p:cNvSpPr txBox="1"/>
          <p:nvPr/>
        </p:nvSpPr>
        <p:spPr>
          <a:xfrm>
            <a:off x="287866" y="1024467"/>
            <a:ext cx="3445933" cy="954107"/>
          </a:xfrm>
          <a:prstGeom prst="rect">
            <a:avLst/>
          </a:prstGeom>
          <a:noFill/>
        </p:spPr>
        <p:txBody>
          <a:bodyPr wrap="square" rtlCol="0">
            <a:spAutoFit/>
          </a:bodyPr>
          <a:lstStyle/>
          <a:p>
            <a:r>
              <a:rPr lang="en-US" dirty="0" smtClean="0"/>
              <a:t>attribute </a:t>
            </a:r>
            <a:r>
              <a:rPr lang="uk-UA" dirty="0" smtClean="0"/>
              <a:t>тип ім’я;</a:t>
            </a:r>
          </a:p>
          <a:p>
            <a:r>
              <a:rPr lang="en-US" dirty="0" smtClean="0"/>
              <a:t>attribute Set&lt;</a:t>
            </a:r>
            <a:r>
              <a:rPr lang="en-US" dirty="0" err="1" smtClean="0"/>
              <a:t>Struct</a:t>
            </a:r>
            <a:r>
              <a:rPr lang="en-US" dirty="0" smtClean="0"/>
              <a:t> Degree{</a:t>
            </a:r>
          </a:p>
          <a:p>
            <a:r>
              <a:rPr lang="en-US" dirty="0"/>
              <a:t>	</a:t>
            </a:r>
            <a:r>
              <a:rPr lang="en-US" dirty="0" smtClean="0"/>
              <a:t>string </a:t>
            </a:r>
            <a:r>
              <a:rPr lang="en-US" dirty="0" err="1" smtClean="0"/>
              <a:t>degree_name</a:t>
            </a:r>
            <a:r>
              <a:rPr lang="en-US" dirty="0" smtClean="0"/>
              <a:t>,</a:t>
            </a:r>
          </a:p>
          <a:p>
            <a:r>
              <a:rPr lang="en-US" dirty="0" smtClean="0"/>
              <a:t>	Year </a:t>
            </a:r>
            <a:r>
              <a:rPr lang="en-US" dirty="0" err="1" smtClean="0"/>
              <a:t>degree_year</a:t>
            </a:r>
            <a:r>
              <a:rPr lang="en-US" dirty="0" smtClean="0"/>
              <a:t>}&gt; degree; </a:t>
            </a:r>
            <a:endParaRPr lang="en-US" dirty="0"/>
          </a:p>
        </p:txBody>
      </p:sp>
      <p:sp>
        <p:nvSpPr>
          <p:cNvPr id="7" name="TextBox 6"/>
          <p:cNvSpPr txBox="1"/>
          <p:nvPr/>
        </p:nvSpPr>
        <p:spPr>
          <a:xfrm>
            <a:off x="3733799" y="1024467"/>
            <a:ext cx="5283201" cy="1169551"/>
          </a:xfrm>
          <a:prstGeom prst="rect">
            <a:avLst/>
          </a:prstGeom>
          <a:noFill/>
        </p:spPr>
        <p:txBody>
          <a:bodyPr wrap="square" rtlCol="0">
            <a:spAutoFit/>
          </a:bodyPr>
          <a:lstStyle/>
          <a:p>
            <a:r>
              <a:rPr lang="uk-UA" dirty="0" smtClean="0"/>
              <a:t>Бінарні зв’язки задають зв’язки між об’єктами двох класів.</a:t>
            </a:r>
          </a:p>
          <a:p>
            <a:pPr marL="285750" indent="-285750">
              <a:buFont typeface="Arial" panose="020B0604020202020204" pitchFamily="34" charset="0"/>
              <a:buChar char="•"/>
            </a:pPr>
            <a:r>
              <a:rPr lang="uk-UA" dirty="0"/>
              <a:t>і</a:t>
            </a:r>
            <a:r>
              <a:rPr lang="uk-UA" dirty="0" smtClean="0"/>
              <a:t>м’я цільового класу (з можливими конструкторами колекцій);</a:t>
            </a:r>
          </a:p>
          <a:p>
            <a:pPr marL="285750" indent="-285750">
              <a:buFont typeface="Arial" panose="020B0604020202020204" pitchFamily="34" charset="0"/>
              <a:buChar char="•"/>
            </a:pPr>
            <a:r>
              <a:rPr lang="uk-UA" dirty="0" smtClean="0"/>
              <a:t>ідентифікатор зв’язку;</a:t>
            </a:r>
          </a:p>
          <a:p>
            <a:pPr marL="285750" indent="-285750">
              <a:buFont typeface="Arial" panose="020B0604020202020204" pitchFamily="34" charset="0"/>
              <a:buChar char="•"/>
            </a:pPr>
            <a:r>
              <a:rPr lang="uk-UA" dirty="0" smtClean="0"/>
              <a:t>ідентифікатор зворотного зв’язку (після слова </a:t>
            </a:r>
            <a:r>
              <a:rPr lang="en-US" dirty="0" smtClean="0"/>
              <a:t>inverse).</a:t>
            </a:r>
            <a:endParaRPr lang="en-US" dirty="0"/>
          </a:p>
        </p:txBody>
      </p:sp>
      <p:sp>
        <p:nvSpPr>
          <p:cNvPr id="8" name="TextBox 7"/>
          <p:cNvSpPr txBox="1"/>
          <p:nvPr/>
        </p:nvSpPr>
        <p:spPr>
          <a:xfrm>
            <a:off x="203200" y="2133600"/>
            <a:ext cx="8813800" cy="1815882"/>
          </a:xfrm>
          <a:prstGeom prst="rect">
            <a:avLst/>
          </a:prstGeom>
          <a:noFill/>
        </p:spPr>
        <p:txBody>
          <a:bodyPr wrap="square" rtlCol="0">
            <a:spAutoFit/>
          </a:bodyPr>
          <a:lstStyle/>
          <a:p>
            <a:r>
              <a:rPr lang="uk-UA" dirty="0" smtClean="0"/>
              <a:t>Зв’язки ідентифікують в обох напрямках:</a:t>
            </a:r>
          </a:p>
          <a:p>
            <a:pPr marL="285750" indent="-285750">
              <a:buFont typeface="Arial" panose="020B0604020202020204" pitchFamily="34" charset="0"/>
              <a:buChar char="•"/>
            </a:pPr>
            <a:r>
              <a:rPr lang="uk-UA" dirty="0" smtClean="0"/>
              <a:t>«один-до-одного» - обидва кінця зв’язку є класами;</a:t>
            </a:r>
          </a:p>
          <a:p>
            <a:pPr marL="285750" indent="-285750">
              <a:buFont typeface="Arial" panose="020B0604020202020204" pitchFamily="34" charset="0"/>
              <a:buChar char="•"/>
            </a:pPr>
            <a:r>
              <a:rPr lang="uk-UA" dirty="0" smtClean="0"/>
              <a:t>«один-до-багатьох» - кінець «один» зв’язується з колекцією, а інший кінець – з класом;</a:t>
            </a:r>
          </a:p>
          <a:p>
            <a:pPr marL="285750" indent="-285750">
              <a:buFont typeface="Arial" panose="020B0604020202020204" pitchFamily="34" charset="0"/>
              <a:buChar char="•"/>
            </a:pPr>
            <a:r>
              <a:rPr lang="uk-UA" dirty="0" smtClean="0"/>
              <a:t>«багато-до-багатьох» - обидва кінця зв’язку є колекціями.</a:t>
            </a:r>
          </a:p>
          <a:p>
            <a:r>
              <a:rPr lang="uk-UA" dirty="0" smtClean="0"/>
              <a:t>Для кожного зв’язку вказуються два оголошення по одному в кожному з класів. Якщо зв’язок має множинність («багато-до-багатьох»), то в обох оголошеннях після слова </a:t>
            </a:r>
            <a:r>
              <a:rPr lang="en-US" dirty="0" smtClean="0"/>
              <a:t>relationship </a:t>
            </a:r>
            <a:r>
              <a:rPr lang="uk-UA" dirty="0" smtClean="0"/>
              <a:t>вказуються колекції. Після слова </a:t>
            </a:r>
            <a:r>
              <a:rPr lang="en-US" dirty="0" smtClean="0"/>
              <a:t>inverse </a:t>
            </a:r>
            <a:r>
              <a:rPr lang="uk-UA" dirty="0" smtClean="0"/>
              <a:t>завжди вказується тільки ідентифікатор зворотного зв’язку, якому передує специфікатор класу, де цей зв’язок оголошено. (</a:t>
            </a:r>
            <a:r>
              <a:rPr lang="uk-UA" dirty="0" err="1" smtClean="0"/>
              <a:t>ім’я_класу</a:t>
            </a:r>
            <a:r>
              <a:rPr lang="uk-UA" dirty="0" smtClean="0"/>
              <a:t>::</a:t>
            </a:r>
            <a:r>
              <a:rPr lang="uk-UA" dirty="0" err="1" smtClean="0"/>
              <a:t>ім’я_зв’язку</a:t>
            </a:r>
            <a:r>
              <a:rPr lang="uk-UA" dirty="0" smtClean="0"/>
              <a:t>)</a:t>
            </a:r>
            <a:endParaRPr lang="en-US" dirty="0"/>
          </a:p>
        </p:txBody>
      </p:sp>
      <p:sp>
        <p:nvSpPr>
          <p:cNvPr id="9" name="TextBox 8"/>
          <p:cNvSpPr txBox="1"/>
          <p:nvPr/>
        </p:nvSpPr>
        <p:spPr>
          <a:xfrm>
            <a:off x="101600" y="3949482"/>
            <a:ext cx="3784600" cy="2246769"/>
          </a:xfrm>
          <a:prstGeom prst="rect">
            <a:avLst/>
          </a:prstGeom>
          <a:noFill/>
        </p:spPr>
        <p:txBody>
          <a:bodyPr wrap="square" rtlCol="0">
            <a:spAutoFit/>
          </a:bodyPr>
          <a:lstStyle/>
          <a:p>
            <a:r>
              <a:rPr lang="uk-UA" dirty="0" smtClean="0"/>
              <a:t>Приклади специфікацій зв’язків</a:t>
            </a:r>
          </a:p>
          <a:p>
            <a:endParaRPr lang="en-US" dirty="0" smtClean="0"/>
          </a:p>
          <a:p>
            <a:r>
              <a:rPr lang="en-US" dirty="0" smtClean="0"/>
              <a:t>relationship List&lt;Section&gt; </a:t>
            </a:r>
            <a:r>
              <a:rPr lang="en-US" dirty="0" err="1" smtClean="0"/>
              <a:t>has_sections</a:t>
            </a:r>
            <a:endParaRPr lang="en-US" dirty="0" smtClean="0"/>
          </a:p>
          <a:p>
            <a:r>
              <a:rPr lang="en-US" dirty="0"/>
              <a:t>i</a:t>
            </a:r>
            <a:r>
              <a:rPr lang="en-US" dirty="0" smtClean="0"/>
              <a:t>nverse Section::</a:t>
            </a:r>
            <a:r>
              <a:rPr lang="en-US" dirty="0" err="1" smtClean="0"/>
              <a:t>is_section_of</a:t>
            </a:r>
            <a:r>
              <a:rPr lang="en-US" dirty="0" smtClean="0"/>
              <a:t>;</a:t>
            </a:r>
          </a:p>
          <a:p>
            <a:endParaRPr lang="en-US" dirty="0"/>
          </a:p>
          <a:p>
            <a:r>
              <a:rPr lang="en-US" dirty="0" smtClean="0"/>
              <a:t>relationship Set&lt;Course&gt; </a:t>
            </a:r>
            <a:r>
              <a:rPr lang="en-US" dirty="0" err="1" smtClean="0"/>
              <a:t>has_prerequisities</a:t>
            </a:r>
            <a:endParaRPr lang="en-US" dirty="0" smtClean="0"/>
          </a:p>
          <a:p>
            <a:r>
              <a:rPr lang="en-US" dirty="0" smtClean="0"/>
              <a:t>inverse Course::</a:t>
            </a:r>
            <a:r>
              <a:rPr lang="en-US" dirty="0" err="1" smtClean="0"/>
              <a:t>is_prerequite_for</a:t>
            </a:r>
            <a:r>
              <a:rPr lang="en-US" dirty="0" smtClean="0"/>
              <a:t>;</a:t>
            </a:r>
          </a:p>
          <a:p>
            <a:endParaRPr lang="en-US" dirty="0"/>
          </a:p>
          <a:p>
            <a:r>
              <a:rPr lang="en-US" dirty="0" smtClean="0"/>
              <a:t>relationship Course </a:t>
            </a:r>
            <a:r>
              <a:rPr lang="en-US" dirty="0" err="1" smtClean="0"/>
              <a:t>is_section_of</a:t>
            </a:r>
            <a:endParaRPr lang="en-US" dirty="0" smtClean="0"/>
          </a:p>
          <a:p>
            <a:r>
              <a:rPr lang="en-US" dirty="0" smtClean="0"/>
              <a:t>inverse Course::</a:t>
            </a:r>
            <a:r>
              <a:rPr lang="en-US" dirty="0" err="1" smtClean="0"/>
              <a:t>has_section</a:t>
            </a:r>
            <a:r>
              <a:rPr lang="en-US" dirty="0" smtClean="0"/>
              <a:t>;</a:t>
            </a:r>
            <a:endParaRPr lang="en-US" dirty="0"/>
          </a:p>
        </p:txBody>
      </p:sp>
      <p:sp>
        <p:nvSpPr>
          <p:cNvPr id="10" name="TextBox 9"/>
          <p:cNvSpPr txBox="1"/>
          <p:nvPr/>
        </p:nvSpPr>
        <p:spPr>
          <a:xfrm>
            <a:off x="3987800" y="3949482"/>
            <a:ext cx="5029200" cy="1600438"/>
          </a:xfrm>
          <a:prstGeom prst="rect">
            <a:avLst/>
          </a:prstGeom>
          <a:noFill/>
        </p:spPr>
        <p:txBody>
          <a:bodyPr wrap="square" rtlCol="0">
            <a:spAutoFit/>
          </a:bodyPr>
          <a:lstStyle/>
          <a:p>
            <a:pPr algn="ctr"/>
            <a:r>
              <a:rPr lang="uk-UA" dirty="0" smtClean="0"/>
              <a:t>Операції над зв’язками</a:t>
            </a:r>
          </a:p>
          <a:p>
            <a:pPr marL="285750" indent="-285750">
              <a:buFont typeface="Arial" panose="020B0604020202020204" pitchFamily="34" charset="0"/>
              <a:buChar char="•"/>
            </a:pPr>
            <a:r>
              <a:rPr lang="en-US" dirty="0" err="1" smtClean="0"/>
              <a:t>add_one_to_one</a:t>
            </a:r>
            <a:r>
              <a:rPr lang="en-US" dirty="0" smtClean="0"/>
              <a:t>(</a:t>
            </a:r>
            <a:r>
              <a:rPr lang="en-US" dirty="0" err="1" smtClean="0"/>
              <a:t>theFirstObj</a:t>
            </a:r>
            <a:r>
              <a:rPr lang="en-US" dirty="0" smtClean="0"/>
              <a:t>, </a:t>
            </a:r>
            <a:r>
              <a:rPr lang="en-US" dirty="0" err="1" smtClean="0"/>
              <a:t>theSecObj</a:t>
            </a:r>
            <a:r>
              <a:rPr lang="en-US" dirty="0" smtClean="0"/>
              <a:t>) – </a:t>
            </a:r>
            <a:r>
              <a:rPr lang="uk-UA" dirty="0" smtClean="0"/>
              <a:t>встановлення зв’язку;</a:t>
            </a:r>
            <a:endParaRPr lang="en-US" dirty="0" smtClean="0"/>
          </a:p>
          <a:p>
            <a:pPr marL="285750" indent="-285750">
              <a:buFont typeface="Arial" panose="020B0604020202020204" pitchFamily="34" charset="0"/>
              <a:buChar char="•"/>
            </a:pPr>
            <a:r>
              <a:rPr lang="en-US" dirty="0" err="1" smtClean="0"/>
              <a:t>remove_one_to_one</a:t>
            </a:r>
            <a:r>
              <a:rPr lang="en-US" dirty="0"/>
              <a:t>(</a:t>
            </a:r>
            <a:r>
              <a:rPr lang="en-US" dirty="0" err="1"/>
              <a:t>theFirstObj</a:t>
            </a:r>
            <a:r>
              <a:rPr lang="en-US" dirty="0"/>
              <a:t>, </a:t>
            </a:r>
            <a:r>
              <a:rPr lang="en-US" dirty="0" err="1"/>
              <a:t>theSecObj</a:t>
            </a:r>
            <a:r>
              <a:rPr lang="en-US" dirty="0"/>
              <a:t>) – </a:t>
            </a:r>
            <a:r>
              <a:rPr lang="uk-UA" dirty="0" smtClean="0"/>
              <a:t>вилучення зв’язку;</a:t>
            </a:r>
            <a:endParaRPr lang="en-US" dirty="0"/>
          </a:p>
          <a:p>
            <a:pPr marL="285750" indent="-285750">
              <a:buFont typeface="Arial" panose="020B0604020202020204" pitchFamily="34" charset="0"/>
              <a:buChar char="•"/>
            </a:pPr>
            <a:r>
              <a:rPr lang="en-US" dirty="0" smtClean="0"/>
              <a:t>traverse(</a:t>
            </a:r>
            <a:r>
              <a:rPr lang="en-US" dirty="0" err="1" smtClean="0"/>
              <a:t>fromObj</a:t>
            </a:r>
            <a:r>
              <a:rPr lang="en-US" dirty="0" smtClean="0"/>
              <a:t>, </a:t>
            </a:r>
            <a:r>
              <a:rPr lang="en-US" dirty="0" err="1" smtClean="0"/>
              <a:t>toObj</a:t>
            </a:r>
            <a:r>
              <a:rPr lang="en-US" dirty="0" smtClean="0"/>
              <a:t>) – </a:t>
            </a:r>
            <a:r>
              <a:rPr lang="uk-UA" dirty="0" smtClean="0"/>
              <a:t>перехід від одного об’єкта до іншого.</a:t>
            </a:r>
            <a:endParaRPr lang="en-US" dirty="0"/>
          </a:p>
        </p:txBody>
      </p:sp>
      <p:sp>
        <p:nvSpPr>
          <p:cNvPr id="11" name="TextBox 10"/>
          <p:cNvSpPr txBox="1"/>
          <p:nvPr/>
        </p:nvSpPr>
        <p:spPr>
          <a:xfrm>
            <a:off x="3632200" y="5681133"/>
            <a:ext cx="5266267" cy="307777"/>
          </a:xfrm>
          <a:prstGeom prst="rect">
            <a:avLst/>
          </a:prstGeom>
          <a:noFill/>
        </p:spPr>
        <p:txBody>
          <a:bodyPr wrap="square" rtlCol="0">
            <a:spAutoFit/>
          </a:bodyPr>
          <a:lstStyle/>
          <a:p>
            <a:r>
              <a:rPr lang="uk-UA" dirty="0" smtClean="0"/>
              <a:t>Приклад методу: </a:t>
            </a:r>
            <a:r>
              <a:rPr lang="en-US" dirty="0" smtClean="0"/>
              <a:t>fire(in Professor) raises(</a:t>
            </a:r>
            <a:r>
              <a:rPr lang="en-US" dirty="0" err="1" smtClean="0"/>
              <a:t>no_such_employee</a:t>
            </a:r>
            <a:r>
              <a:rPr lang="en-US" dirty="0" smtClean="0"/>
              <a:t>);</a:t>
            </a:r>
            <a:endParaRPr lang="en-US" dirty="0"/>
          </a:p>
        </p:txBody>
      </p:sp>
    </p:spTree>
    <p:extLst>
      <p:ext uri="{BB962C8B-B14F-4D97-AF65-F5344CB8AC3E}">
        <p14:creationId xmlns:p14="http://schemas.microsoft.com/office/powerpoint/2010/main" val="12768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7200" y="274638"/>
            <a:ext cx="8229600" cy="588962"/>
          </a:xfrm>
        </p:spPr>
        <p:txBody>
          <a:bodyPr>
            <a:normAutofit/>
          </a:bodyPr>
          <a:lstStyle/>
          <a:p>
            <a:r>
              <a:rPr lang="uk-UA" sz="2800" dirty="0" smtClean="0"/>
              <a:t>Приклади</a:t>
            </a:r>
            <a:endParaRPr lang="en-US" sz="2800" dirty="0"/>
          </a:p>
        </p:txBody>
      </p:sp>
      <p:sp>
        <p:nvSpPr>
          <p:cNvPr id="2" name="TextBox 1"/>
          <p:cNvSpPr txBox="1"/>
          <p:nvPr/>
        </p:nvSpPr>
        <p:spPr>
          <a:xfrm>
            <a:off x="143933" y="770467"/>
            <a:ext cx="8822267" cy="2677656"/>
          </a:xfrm>
          <a:prstGeom prst="rect">
            <a:avLst/>
          </a:prstGeom>
          <a:noFill/>
        </p:spPr>
        <p:txBody>
          <a:bodyPr wrap="square" rtlCol="0">
            <a:spAutoFit/>
          </a:bodyPr>
          <a:lstStyle/>
          <a:p>
            <a:r>
              <a:rPr lang="en-US" dirty="0"/>
              <a:t>c</a:t>
            </a:r>
            <a:r>
              <a:rPr lang="en-US" dirty="0" smtClean="0"/>
              <a:t>lass Course(extent courses keys name, number){</a:t>
            </a:r>
          </a:p>
          <a:p>
            <a:r>
              <a:rPr lang="en-US" dirty="0"/>
              <a:t> </a:t>
            </a:r>
            <a:r>
              <a:rPr lang="en-US" dirty="0" smtClean="0"/>
              <a:t> attribute string name;</a:t>
            </a:r>
          </a:p>
          <a:p>
            <a:r>
              <a:rPr lang="en-US" dirty="0" smtClean="0"/>
              <a:t>  </a:t>
            </a:r>
            <a:r>
              <a:rPr lang="en-US" dirty="0"/>
              <a:t>attribute string </a:t>
            </a:r>
            <a:r>
              <a:rPr lang="en-US" dirty="0" smtClean="0"/>
              <a:t>number;</a:t>
            </a:r>
          </a:p>
          <a:p>
            <a:r>
              <a:rPr lang="en-US" dirty="0"/>
              <a:t> </a:t>
            </a:r>
            <a:r>
              <a:rPr lang="en-US" dirty="0" smtClean="0"/>
              <a:t> relationship List&lt;Section&gt; </a:t>
            </a:r>
            <a:r>
              <a:rPr lang="en-US" dirty="0" err="1" smtClean="0"/>
              <a:t>has_sections</a:t>
            </a:r>
            <a:endParaRPr lang="en-US" dirty="0" smtClean="0"/>
          </a:p>
          <a:p>
            <a:r>
              <a:rPr lang="en-US" dirty="0"/>
              <a:t>	</a:t>
            </a:r>
            <a:r>
              <a:rPr lang="en-US" dirty="0" smtClean="0"/>
              <a:t>inverse Section::</a:t>
            </a:r>
            <a:r>
              <a:rPr lang="en-US" dirty="0" err="1" smtClean="0"/>
              <a:t>is_section_of</a:t>
            </a:r>
            <a:r>
              <a:rPr lang="en-US" dirty="0" smtClean="0"/>
              <a:t>;</a:t>
            </a:r>
          </a:p>
          <a:p>
            <a:r>
              <a:rPr lang="en-US" dirty="0"/>
              <a:t> </a:t>
            </a:r>
            <a:r>
              <a:rPr lang="en-US" dirty="0" smtClean="0"/>
              <a:t> relationship Set&lt;Course&gt; </a:t>
            </a:r>
            <a:r>
              <a:rPr lang="en-US" dirty="0" err="1" smtClean="0"/>
              <a:t>has_prerequisites</a:t>
            </a:r>
            <a:endParaRPr lang="en-US" dirty="0" smtClean="0"/>
          </a:p>
          <a:p>
            <a:r>
              <a:rPr lang="en-US" dirty="0"/>
              <a:t>	</a:t>
            </a:r>
            <a:r>
              <a:rPr lang="en-US" dirty="0" smtClean="0"/>
              <a:t>inverse Course::</a:t>
            </a:r>
            <a:r>
              <a:rPr lang="en-US" dirty="0" err="1" smtClean="0"/>
              <a:t>is_prerequisite_for</a:t>
            </a:r>
            <a:r>
              <a:rPr lang="en-US" dirty="0" smtClean="0"/>
              <a:t>;</a:t>
            </a:r>
          </a:p>
          <a:p>
            <a:r>
              <a:rPr lang="en-US" dirty="0"/>
              <a:t> </a:t>
            </a:r>
            <a:r>
              <a:rPr lang="en-US" dirty="0" smtClean="0"/>
              <a:t> relationship Set&lt;Course&gt; </a:t>
            </a:r>
            <a:r>
              <a:rPr lang="en-US" dirty="0" err="1" smtClean="0"/>
              <a:t>is_prerequisite_for</a:t>
            </a:r>
            <a:endParaRPr lang="en-US" dirty="0" smtClean="0"/>
          </a:p>
          <a:p>
            <a:r>
              <a:rPr lang="en-US" dirty="0"/>
              <a:t>	</a:t>
            </a:r>
            <a:r>
              <a:rPr lang="en-US" dirty="0" smtClean="0"/>
              <a:t>inverse Course::</a:t>
            </a:r>
            <a:r>
              <a:rPr lang="en-US" dirty="0" err="1" smtClean="0"/>
              <a:t>has_prerequisites</a:t>
            </a:r>
            <a:r>
              <a:rPr lang="en-US" dirty="0" smtClean="0"/>
              <a:t>;</a:t>
            </a:r>
          </a:p>
          <a:p>
            <a:r>
              <a:rPr lang="en-US" dirty="0"/>
              <a:t> </a:t>
            </a:r>
            <a:r>
              <a:rPr lang="en-US" dirty="0" smtClean="0"/>
              <a:t> offer(in </a:t>
            </a:r>
            <a:r>
              <a:rPr lang="en-US" dirty="0" err="1" smtClean="0"/>
              <a:t>Semister</a:t>
            </a:r>
            <a:r>
              <a:rPr lang="en-US" dirty="0" smtClean="0"/>
              <a:t>) raises(</a:t>
            </a:r>
            <a:r>
              <a:rPr lang="en-US" dirty="0" err="1" smtClean="0"/>
              <a:t>already_offered</a:t>
            </a:r>
            <a:r>
              <a:rPr lang="en-US" dirty="0" smtClean="0"/>
              <a:t>);</a:t>
            </a:r>
          </a:p>
          <a:p>
            <a:r>
              <a:rPr lang="en-US" dirty="0"/>
              <a:t> </a:t>
            </a:r>
            <a:r>
              <a:rPr lang="en-US" dirty="0" smtClean="0"/>
              <a:t> drop</a:t>
            </a:r>
            <a:r>
              <a:rPr lang="en-US" dirty="0"/>
              <a:t>(in </a:t>
            </a:r>
            <a:r>
              <a:rPr lang="en-US" dirty="0" err="1"/>
              <a:t>Semister</a:t>
            </a:r>
            <a:r>
              <a:rPr lang="en-US" dirty="0"/>
              <a:t>) </a:t>
            </a:r>
            <a:r>
              <a:rPr lang="en-US" dirty="0" smtClean="0"/>
              <a:t>raises(</a:t>
            </a:r>
            <a:r>
              <a:rPr lang="en-US" dirty="0" err="1" smtClean="0"/>
              <a:t>not_offered</a:t>
            </a:r>
            <a:r>
              <a:rPr lang="en-US" dirty="0" smtClean="0"/>
              <a:t>);</a:t>
            </a:r>
          </a:p>
          <a:p>
            <a:r>
              <a:rPr lang="en-US" dirty="0" smtClean="0"/>
              <a:t>};</a:t>
            </a:r>
            <a:endParaRPr lang="en-US" dirty="0"/>
          </a:p>
        </p:txBody>
      </p:sp>
      <p:sp>
        <p:nvSpPr>
          <p:cNvPr id="3" name="TextBox 2"/>
          <p:cNvSpPr txBox="1"/>
          <p:nvPr/>
        </p:nvSpPr>
        <p:spPr>
          <a:xfrm>
            <a:off x="143933" y="3448123"/>
            <a:ext cx="7213600" cy="2677656"/>
          </a:xfrm>
          <a:prstGeom prst="rect">
            <a:avLst/>
          </a:prstGeom>
          <a:noFill/>
        </p:spPr>
        <p:txBody>
          <a:bodyPr wrap="square" rtlCol="0">
            <a:spAutoFit/>
          </a:bodyPr>
          <a:lstStyle/>
          <a:p>
            <a:r>
              <a:rPr lang="en-US" dirty="0" smtClean="0"/>
              <a:t>class Section(extent  sections) {</a:t>
            </a:r>
          </a:p>
          <a:p>
            <a:r>
              <a:rPr lang="en-US" dirty="0" smtClean="0"/>
              <a:t>  attribute string title;</a:t>
            </a:r>
          </a:p>
          <a:p>
            <a:r>
              <a:rPr lang="en-US" dirty="0" smtClean="0"/>
              <a:t>  attribute integer </a:t>
            </a:r>
            <a:r>
              <a:rPr lang="en-US" dirty="0" err="1" smtClean="0"/>
              <a:t>secnumber</a:t>
            </a:r>
            <a:r>
              <a:rPr lang="en-US" dirty="0" smtClean="0"/>
              <a:t>;</a:t>
            </a:r>
          </a:p>
          <a:p>
            <a:r>
              <a:rPr lang="en-US" dirty="0" smtClean="0"/>
              <a:t>  relationship Set&lt;Student&gt; </a:t>
            </a:r>
            <a:r>
              <a:rPr lang="en-US" dirty="0" err="1" smtClean="0"/>
              <a:t>is_taken_by</a:t>
            </a:r>
            <a:endParaRPr lang="en-US" dirty="0" smtClean="0"/>
          </a:p>
          <a:p>
            <a:r>
              <a:rPr lang="en-US" dirty="0"/>
              <a:t>	</a:t>
            </a:r>
            <a:r>
              <a:rPr lang="en-US" dirty="0" smtClean="0"/>
              <a:t>inverse Student::takes;</a:t>
            </a:r>
          </a:p>
          <a:p>
            <a:r>
              <a:rPr lang="en-US" dirty="0" smtClean="0"/>
              <a:t>  relationship Course </a:t>
            </a:r>
            <a:r>
              <a:rPr lang="en-US" dirty="0" err="1" smtClean="0"/>
              <a:t>is_section_of</a:t>
            </a:r>
            <a:endParaRPr lang="en-US" dirty="0" smtClean="0"/>
          </a:p>
          <a:p>
            <a:r>
              <a:rPr lang="en-US" dirty="0"/>
              <a:t>	</a:t>
            </a:r>
            <a:r>
              <a:rPr lang="en-US" dirty="0" smtClean="0"/>
              <a:t>inverse Course::</a:t>
            </a:r>
            <a:r>
              <a:rPr lang="en-US" dirty="0" err="1" smtClean="0"/>
              <a:t>has_section</a:t>
            </a:r>
            <a:r>
              <a:rPr lang="en-US" dirty="0" smtClean="0"/>
              <a:t>;</a:t>
            </a:r>
          </a:p>
          <a:p>
            <a:r>
              <a:rPr lang="en-US" dirty="0"/>
              <a:t> </a:t>
            </a:r>
            <a:r>
              <a:rPr lang="en-US" dirty="0" smtClean="0"/>
              <a:t> relationship TA </a:t>
            </a:r>
            <a:r>
              <a:rPr lang="en-US" dirty="0" err="1" smtClean="0"/>
              <a:t>has_TA</a:t>
            </a:r>
            <a:endParaRPr lang="en-US" dirty="0" smtClean="0"/>
          </a:p>
          <a:p>
            <a:r>
              <a:rPr lang="en-US" dirty="0"/>
              <a:t>	</a:t>
            </a:r>
            <a:r>
              <a:rPr lang="en-US" dirty="0" smtClean="0"/>
              <a:t>inverse TA::assists;</a:t>
            </a:r>
          </a:p>
          <a:p>
            <a:r>
              <a:rPr lang="en-US" dirty="0"/>
              <a:t> </a:t>
            </a:r>
            <a:r>
              <a:rPr lang="en-US" dirty="0" smtClean="0"/>
              <a:t> relationship Professor </a:t>
            </a:r>
            <a:r>
              <a:rPr lang="en-US" dirty="0" err="1" smtClean="0"/>
              <a:t>is_taught_by</a:t>
            </a:r>
            <a:endParaRPr lang="en-US" dirty="0" smtClean="0"/>
          </a:p>
          <a:p>
            <a:r>
              <a:rPr lang="en-US" dirty="0"/>
              <a:t>	</a:t>
            </a:r>
            <a:r>
              <a:rPr lang="en-US" dirty="0" smtClean="0"/>
              <a:t>inverse Professor::teaches;</a:t>
            </a:r>
          </a:p>
          <a:p>
            <a:r>
              <a:rPr lang="en-US" dirty="0" smtClean="0"/>
              <a:t>};</a:t>
            </a:r>
            <a:endParaRPr lang="en-US" dirty="0"/>
          </a:p>
        </p:txBody>
      </p:sp>
    </p:spTree>
    <p:extLst>
      <p:ext uri="{BB962C8B-B14F-4D97-AF65-F5344CB8AC3E}">
        <p14:creationId xmlns:p14="http://schemas.microsoft.com/office/powerpoint/2010/main" val="821676116"/>
      </p:ext>
    </p:extLst>
  </p:cSld>
  <p:clrMapOvr>
    <a:masterClrMapping/>
  </p:clrMapOvr>
</p:sld>
</file>

<file path=ppt/theme/theme1.xml><?xml version="1.0" encoding="utf-8"?>
<a:theme xmlns:a="http://schemas.openxmlformats.org/drawingml/2006/main"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1191</TotalTime>
  <Words>949</Words>
  <Application>Microsoft Office PowerPoint</Application>
  <PresentationFormat>Экран (4:3)</PresentationFormat>
  <Paragraphs>160</Paragraphs>
  <Slides>9</Slides>
  <Notes>7</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Тема Office</vt:lpstr>
      <vt:lpstr>ООБД 2</vt:lpstr>
      <vt:lpstr>ООМ: складні структури даних</vt:lpstr>
      <vt:lpstr>Мова визначення об’єктів (ODL ODMG)</vt:lpstr>
      <vt:lpstr>Об’єкти</vt:lpstr>
      <vt:lpstr>Літерали</vt:lpstr>
      <vt:lpstr>Колекції</vt:lpstr>
      <vt:lpstr>Структури, специфікація класів</vt:lpstr>
      <vt:lpstr>Специфікація атрибутів та зв’язків</vt:lpstr>
      <vt:lpstr>Приклади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ООБД 2</dc:title>
  <dc:creator>kpp</dc:creator>
  <cp:lastModifiedBy>kpp</cp:lastModifiedBy>
  <cp:revision>20</cp:revision>
  <dcterms:created xsi:type="dcterms:W3CDTF">2020-04-29T02:59:57Z</dcterms:created>
  <dcterms:modified xsi:type="dcterms:W3CDTF">2020-05-08T10:29:48Z</dcterms:modified>
</cp:coreProperties>
</file>