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5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F314-D57C-4B34-ADF8-09E2F423CD7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CF85-E64D-4FD5-9F2F-62A8027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Об’єктні БД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9906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І</a:t>
            </a:r>
            <a:r>
              <a:rPr lang="ru-RU" dirty="0" err="1" smtClean="0"/>
              <a:t>снуючі</a:t>
            </a:r>
            <a:r>
              <a:rPr lang="ru-RU" dirty="0" smtClean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продемонстрували</a:t>
            </a:r>
            <a:r>
              <a:rPr lang="ru-RU" dirty="0"/>
              <a:t> свою </a:t>
            </a:r>
            <a:r>
              <a:rPr lang="ru-RU" dirty="0" smtClean="0"/>
              <a:t>не</a:t>
            </a:r>
            <a:r>
              <a:rPr lang="uk-UA" dirty="0" err="1" smtClean="0"/>
              <a:t>ефектив</a:t>
            </a:r>
            <a:r>
              <a:rPr lang="ru-RU" dirty="0" err="1" smtClean="0"/>
              <a:t>ність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цілої</a:t>
            </a:r>
            <a:r>
              <a:rPr lang="ru-RU" dirty="0"/>
              <a:t> низки застосувань: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Автоматизоване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Автоматизоване</a:t>
            </a:r>
            <a:r>
              <a:rPr lang="ru-RU" dirty="0"/>
              <a:t> </a:t>
            </a:r>
            <a:r>
              <a:rPr lang="ru-RU" dirty="0" err="1"/>
              <a:t>виробництво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Офісні</a:t>
            </a:r>
            <a:r>
              <a:rPr lang="ru-RU" dirty="0"/>
              <a:t> </a:t>
            </a:r>
            <a:r>
              <a:rPr lang="ru-RU" dirty="0" err="1"/>
              <a:t>інформаційні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та </a:t>
            </a:r>
            <a:r>
              <a:rPr lang="ru-RU" dirty="0" err="1"/>
              <a:t>мультимедійні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Цифрова</a:t>
            </a:r>
            <a:r>
              <a:rPr lang="ru-RU" dirty="0"/>
              <a:t> </a:t>
            </a:r>
            <a:r>
              <a:rPr lang="ru-RU" dirty="0" err="1"/>
              <a:t>видавнича</a:t>
            </a:r>
            <a:r>
              <a:rPr lang="ru-RU" dirty="0"/>
              <a:t> справа.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Геоінформаційні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021925"/>
            <a:ext cx="8763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/>
              <a:t>Автоматизоване</a:t>
            </a:r>
            <a:r>
              <a:rPr lang="ru-RU" sz="1400" i="1" dirty="0"/>
              <a:t> </a:t>
            </a:r>
            <a:r>
              <a:rPr lang="ru-RU" sz="1400" i="1" dirty="0" err="1"/>
              <a:t>проектування</a:t>
            </a:r>
            <a:r>
              <a:rPr lang="ru-RU" sz="1400" i="1" dirty="0"/>
              <a:t>.</a:t>
            </a:r>
            <a:endParaRPr lang="en-US" sz="1400" dirty="0"/>
          </a:p>
          <a:p>
            <a:r>
              <a:rPr lang="ru-RU" sz="1400" dirty="0"/>
              <a:t>В базах </a:t>
            </a:r>
            <a:r>
              <a:rPr lang="ru-RU" sz="1400" dirty="0" err="1"/>
              <a:t>даних</a:t>
            </a:r>
            <a:r>
              <a:rPr lang="ru-RU" sz="1400" dirty="0"/>
              <a:t> для систем </a:t>
            </a:r>
            <a:r>
              <a:rPr lang="ru-RU" sz="1400" dirty="0" err="1"/>
              <a:t>автоматизованого</a:t>
            </a:r>
            <a:r>
              <a:rPr lang="ru-RU" sz="1400" dirty="0"/>
              <a:t> </a:t>
            </a:r>
            <a:r>
              <a:rPr lang="ru-RU" sz="1400" dirty="0" err="1"/>
              <a:t>проектування</a:t>
            </a:r>
            <a:r>
              <a:rPr lang="ru-RU" sz="1400" dirty="0"/>
              <a:t> (</a:t>
            </a:r>
            <a:r>
              <a:rPr lang="en-US" sz="1400" dirty="0"/>
              <a:t>Computer-Aided Design - CAD</a:t>
            </a:r>
            <a:r>
              <a:rPr lang="ru-RU" sz="1400" dirty="0"/>
              <a:t>)</a:t>
            </a:r>
            <a:r>
              <a:rPr lang="uk-UA" sz="1400" dirty="0"/>
              <a:t> повинні зберігатися дані по проектам механічних чи електротехнічних конструкцій з такими особливостями:</a:t>
            </a:r>
            <a:endParaRPr lang="en-US" sz="1400" dirty="0"/>
          </a:p>
          <a:p>
            <a:pPr lvl="0"/>
            <a:r>
              <a:rPr lang="uk-UA" sz="1400" dirty="0"/>
              <a:t>велика кількість типів даних з невеликою кількістю примірників в кожному з них;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400" dirty="0"/>
              <a:t>проекти можуть бути дуже великими і включати до свого складу відносно незалежні підпорядковані проекти;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400" dirty="0"/>
              <a:t>проект може бути не статичним, а </a:t>
            </a:r>
            <a:r>
              <a:rPr lang="uk-UA" sz="1400" dirty="0" err="1"/>
              <a:t>еволюцінувати</a:t>
            </a:r>
            <a:r>
              <a:rPr lang="uk-UA" sz="1400" dirty="0"/>
              <a:t> з часом, деякі дії можуть бути не передбачені на початку розробки;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400" dirty="0"/>
              <a:t>оновлення даних може мати значні наслідки із-за топологічних зв</a:t>
            </a:r>
            <a:r>
              <a:rPr lang="en-US" sz="1400" dirty="0"/>
              <a:t>’</a:t>
            </a:r>
            <a:r>
              <a:rPr lang="uk-UA" sz="1400" dirty="0" err="1"/>
              <a:t>язків</a:t>
            </a:r>
            <a:r>
              <a:rPr lang="uk-UA" sz="1400" dirty="0"/>
              <a:t> та функціональних залежностей;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400" dirty="0"/>
              <a:t>досить часто для однієї компоненти проекта може існувати кілька альтернативних варіантів, тому для кожної такої компоненти необхідно організувати облік версій та керування вибором конфігурації;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робота над проектом може вестися в режимі колективної розробки з великою кількістю учасників – а кінцевий продукт повинен бути несуперечливим та узгодженим.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715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/>
              <a:t>Основні концепції об’єктно-орієтованого </a:t>
            </a:r>
            <a:r>
              <a:rPr lang="uk-UA" sz="3200" b="1" dirty="0" smtClean="0"/>
              <a:t>підходу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8915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Поточний стан об</a:t>
            </a:r>
            <a:r>
              <a:rPr lang="ru-RU" dirty="0"/>
              <a:t>’</a:t>
            </a:r>
            <a:r>
              <a:rPr lang="uk-UA" dirty="0" err="1"/>
              <a:t>єкту</a:t>
            </a:r>
            <a:r>
              <a:rPr lang="uk-UA" dirty="0"/>
              <a:t> описується одним чи кількома атрибутами. Атрибути можуть бути простими і складними. До простих відносяться атрибути примітивних типів. Складний атрибут може мати в своєму складі колекції або посилання. </a:t>
            </a:r>
            <a:r>
              <a:rPr lang="uk-UA" i="1" dirty="0"/>
              <a:t>Атрибут посилання</a:t>
            </a:r>
            <a:r>
              <a:rPr lang="uk-UA" dirty="0"/>
              <a:t> реалізує зв’язок між об’єктами і концептуально є аналогом зовнішнього ключа реляційної моделі даних.</a:t>
            </a:r>
            <a:endParaRPr lang="en-US" dirty="0"/>
          </a:p>
          <a:p>
            <a:r>
              <a:rPr lang="uk-UA" dirty="0"/>
              <a:t>В об’єктно-орієнтованій системі кожному об’єкту в момент його створення приписується </a:t>
            </a:r>
            <a:r>
              <a:rPr lang="uk-UA" i="1" dirty="0"/>
              <a:t>ідентифікатор об’єкта</a:t>
            </a:r>
            <a:r>
              <a:rPr lang="uk-UA" dirty="0"/>
              <a:t> (</a:t>
            </a:r>
            <a:r>
              <a:rPr lang="en-US" dirty="0"/>
              <a:t>Object Identifier</a:t>
            </a:r>
            <a:r>
              <a:rPr lang="uk-UA" dirty="0"/>
              <a:t> - </a:t>
            </a:r>
            <a:r>
              <a:rPr lang="en-US" dirty="0"/>
              <a:t>OID</a:t>
            </a:r>
            <a:r>
              <a:rPr lang="uk-UA" dirty="0"/>
              <a:t>) з такими властивостями:</a:t>
            </a:r>
            <a:endParaRPr lang="en-US" dirty="0"/>
          </a:p>
          <a:p>
            <a:pPr lvl="0"/>
            <a:r>
              <a:rPr lang="uk-UA" dirty="0"/>
              <a:t>генерується системою;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унікально специфікує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є інваріантом, тобто його не можна змінити протягом життєвого циклу програми; після створення об</a:t>
            </a:r>
            <a:r>
              <a:rPr lang="ru-RU" dirty="0"/>
              <a:t>’</a:t>
            </a:r>
            <a:r>
              <a:rPr lang="uk-UA" dirty="0" err="1"/>
              <a:t>єкта</a:t>
            </a:r>
            <a:r>
              <a:rPr lang="uk-UA" dirty="0"/>
              <a:t> </a:t>
            </a:r>
            <a:r>
              <a:rPr lang="en-US" dirty="0"/>
              <a:t>OID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використаний</a:t>
            </a:r>
            <a:r>
              <a:rPr lang="ru-RU" dirty="0"/>
              <a:t> повторно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вилучення</a:t>
            </a:r>
            <a:r>
              <a:rPr lang="ru-RU" dirty="0"/>
              <a:t> об’</a:t>
            </a:r>
            <a:r>
              <a:rPr lang="uk-UA" dirty="0" err="1"/>
              <a:t>єкта</a:t>
            </a:r>
            <a:r>
              <a:rPr lang="uk-UA" dirty="0"/>
              <a:t>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не залежить від значень атрибутів об</a:t>
            </a:r>
            <a:r>
              <a:rPr lang="ru-RU" dirty="0"/>
              <a:t>’</a:t>
            </a:r>
            <a:r>
              <a:rPr lang="uk-UA" dirty="0" err="1"/>
              <a:t>єкта</a:t>
            </a:r>
            <a:r>
              <a:rPr lang="uk-UA" dirty="0"/>
              <a:t>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бажано, щоб був прихований від користувача.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sz="1400" dirty="0"/>
              <a:t>Зауважимо, що </a:t>
            </a:r>
            <a:r>
              <a:rPr lang="en-US" sz="1400" dirty="0"/>
              <a:t>OID</a:t>
            </a:r>
            <a:r>
              <a:rPr lang="uk-UA" sz="1400" dirty="0"/>
              <a:t> є унікальним в межах всієї системи, тоді як в реляційній моделі унікальність значення первинного ключа гарантується тільки на рівні однієї реляції. </a:t>
            </a:r>
            <a:r>
              <a:rPr lang="en-US" sz="1400" dirty="0"/>
              <a:t>OID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використані</a:t>
            </a:r>
            <a:r>
              <a:rPr lang="ru-RU" sz="1400" dirty="0"/>
              <a:t> для </a:t>
            </a:r>
            <a:r>
              <a:rPr lang="ru-RU" sz="1400" dirty="0" err="1"/>
              <a:t>посилання</a:t>
            </a:r>
            <a:r>
              <a:rPr lang="ru-RU" sz="1400" dirty="0"/>
              <a:t>, але в </a:t>
            </a:r>
            <a:r>
              <a:rPr lang="ru-RU" sz="1400" dirty="0" err="1"/>
              <a:t>цьому</a:t>
            </a:r>
            <a:r>
              <a:rPr lang="ru-RU" sz="1400" dirty="0"/>
              <a:t> </a:t>
            </a:r>
            <a:r>
              <a:rPr lang="ru-RU" sz="1400" dirty="0" err="1"/>
              <a:t>випадку</a:t>
            </a:r>
            <a:r>
              <a:rPr lang="ru-RU" sz="1400" dirty="0"/>
              <a:t> в </a:t>
            </a:r>
            <a:r>
              <a:rPr lang="ru-RU" sz="1400" dirty="0" err="1"/>
              <a:t>системі</a:t>
            </a:r>
            <a:r>
              <a:rPr lang="ru-RU" sz="1400" dirty="0"/>
              <a:t> повинна </a:t>
            </a:r>
            <a:r>
              <a:rPr lang="ru-RU" sz="1400" dirty="0" err="1"/>
              <a:t>гарантуватись</a:t>
            </a:r>
            <a:r>
              <a:rPr lang="ru-RU" sz="1400" dirty="0"/>
              <a:t> </a:t>
            </a:r>
            <a:r>
              <a:rPr lang="ru-RU" sz="1400" dirty="0" err="1"/>
              <a:t>відсутність</a:t>
            </a:r>
            <a:r>
              <a:rPr lang="ru-RU" sz="1400" dirty="0"/>
              <a:t> </a:t>
            </a:r>
            <a:r>
              <a:rPr lang="ru-RU" sz="1400" i="1" dirty="0" err="1"/>
              <a:t>обірваних</a:t>
            </a:r>
            <a:r>
              <a:rPr lang="ru-RU" sz="1400" i="1" dirty="0"/>
              <a:t> </a:t>
            </a:r>
            <a:r>
              <a:rPr lang="ru-RU" sz="1400" i="1" dirty="0" err="1"/>
              <a:t>посилань</a:t>
            </a:r>
            <a:r>
              <a:rPr lang="ru-RU" sz="1400" i="1" dirty="0"/>
              <a:t>.</a:t>
            </a:r>
            <a:r>
              <a:rPr lang="ru-RU" sz="1400" dirty="0"/>
              <a:t> </a:t>
            </a:r>
            <a:r>
              <a:rPr lang="ru-RU" sz="1400" dirty="0" err="1"/>
              <a:t>Інколи</a:t>
            </a:r>
            <a:r>
              <a:rPr lang="ru-RU" sz="1400" dirty="0"/>
              <a:t> в ООМП для </a:t>
            </a:r>
            <a:r>
              <a:rPr lang="ru-RU" sz="1400" dirty="0" err="1"/>
              <a:t>реалізації</a:t>
            </a:r>
            <a:r>
              <a:rPr lang="ru-RU" sz="1400" dirty="0"/>
              <a:t> </a:t>
            </a:r>
            <a:r>
              <a:rPr lang="en-US" sz="1400" dirty="0"/>
              <a:t>OID</a:t>
            </a:r>
            <a:r>
              <a:rPr lang="ru-RU" sz="1400" dirty="0"/>
              <a:t> </a:t>
            </a:r>
            <a:r>
              <a:rPr lang="ru-RU" sz="1400" dirty="0" err="1"/>
              <a:t>використовують</a:t>
            </a:r>
            <a:r>
              <a:rPr lang="ru-RU" sz="1400" dirty="0"/>
              <a:t> </a:t>
            </a:r>
            <a:r>
              <a:rPr lang="ru-RU" sz="1400" dirty="0" err="1"/>
              <a:t>адреси</a:t>
            </a:r>
            <a:r>
              <a:rPr lang="ru-RU" sz="1400" dirty="0"/>
              <a:t> в </a:t>
            </a:r>
            <a:r>
              <a:rPr lang="ru-RU" sz="1400" dirty="0" err="1"/>
              <a:t>пам</a:t>
            </a:r>
            <a:r>
              <a:rPr lang="ru-RU" sz="1400" dirty="0"/>
              <a:t>’</a:t>
            </a:r>
            <a:r>
              <a:rPr lang="uk-UA" sz="1400" dirty="0"/>
              <a:t>яті, але для баз даних такий підхід не є адекватним.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35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Переваги використання </a:t>
            </a:r>
            <a:r>
              <a:rPr lang="en-US" sz="3200" dirty="0"/>
              <a:t>OID</a:t>
            </a:r>
            <a:r>
              <a:rPr lang="uk-UA" sz="3200" dirty="0" smtClean="0"/>
              <a:t>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858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ефективність.</a:t>
            </a:r>
            <a:r>
              <a:rPr lang="uk-UA" dirty="0"/>
              <a:t> Для </a:t>
            </a:r>
            <a:r>
              <a:rPr lang="en-US" dirty="0"/>
              <a:t>OID</a:t>
            </a:r>
            <a:r>
              <a:rPr lang="uk-UA" dirty="0"/>
              <a:t> всередині об’єкта потрібно відносно мало місця, менше чим для текстових імен, зовнішніх ключів чи семантичних посилань.</a:t>
            </a:r>
            <a:endParaRPr lang="en-US" dirty="0"/>
          </a:p>
          <a:p>
            <a:r>
              <a:rPr lang="uk-UA" i="1" dirty="0"/>
              <a:t>швидкість.</a:t>
            </a:r>
            <a:r>
              <a:rPr lang="uk-UA" dirty="0"/>
              <a:t> </a:t>
            </a:r>
            <a:r>
              <a:rPr lang="en-US" dirty="0"/>
              <a:t>OID</a:t>
            </a:r>
            <a:r>
              <a:rPr lang="uk-UA" dirty="0"/>
              <a:t> показує фактичну адресу чи місце в таблиці, де знаходиться адреса об’єкта, а це означає швидке знаходження об’єктів незалежно від місця їх поточного зберігання: в оперативній пам’яті чи на диску.</a:t>
            </a:r>
            <a:endParaRPr lang="en-US" dirty="0"/>
          </a:p>
          <a:p>
            <a:r>
              <a:rPr lang="uk-UA" i="1" dirty="0"/>
              <a:t>неможливість зміни </a:t>
            </a:r>
            <a:r>
              <a:rPr lang="en-US" dirty="0"/>
              <a:t>OID</a:t>
            </a:r>
            <a:r>
              <a:rPr lang="uk-UA" i="1" dirty="0"/>
              <a:t> користувачем.</a:t>
            </a:r>
            <a:endParaRPr lang="en-US" dirty="0"/>
          </a:p>
          <a:p>
            <a:r>
              <a:rPr lang="uk-UA" i="1" dirty="0"/>
              <a:t>незалежність </a:t>
            </a:r>
            <a:r>
              <a:rPr lang="en-US" dirty="0"/>
              <a:t>OID</a:t>
            </a:r>
            <a:r>
              <a:rPr lang="uk-UA" i="1" dirty="0"/>
              <a:t> від змісту даних.</a:t>
            </a:r>
            <a:r>
              <a:rPr lang="uk-UA" dirty="0"/>
              <a:t> </a:t>
            </a:r>
            <a:r>
              <a:rPr lang="uk-UA" i="1" dirty="0"/>
              <a:t>  </a:t>
            </a:r>
            <a:endParaRPr lang="en-US" dirty="0"/>
          </a:p>
          <a:p>
            <a:r>
              <a:rPr lang="uk-UA" dirty="0"/>
              <a:t>Остання властивість створює можливість виникнення такої ситуації, коли два різних об</a:t>
            </a:r>
            <a:r>
              <a:rPr lang="ru-RU" dirty="0"/>
              <a:t>’</a:t>
            </a:r>
            <a:r>
              <a:rPr lang="uk-UA" dirty="0" err="1"/>
              <a:t>єкта</a:t>
            </a:r>
            <a:r>
              <a:rPr lang="uk-UA" dirty="0"/>
              <a:t> мають абсолютно однакові значення по всім атрибутам, а </a:t>
            </a:r>
            <a:r>
              <a:rPr lang="en-US" dirty="0"/>
              <a:t>OID</a:t>
            </a:r>
            <a:r>
              <a:rPr lang="ru-RU" dirty="0"/>
              <a:t> – </a:t>
            </a:r>
            <a:r>
              <a:rPr lang="ru-RU" dirty="0" err="1"/>
              <a:t>різні</a:t>
            </a:r>
            <a:r>
              <a:rPr lang="ru-RU" dirty="0"/>
              <a:t>, але </a:t>
            </a:r>
            <a:r>
              <a:rPr lang="ru-RU" dirty="0" err="1"/>
              <a:t>невидимі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.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говорити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об’</a:t>
            </a:r>
            <a:r>
              <a:rPr lang="uk-UA" dirty="0" err="1"/>
              <a:t>єкти</a:t>
            </a:r>
            <a:r>
              <a:rPr lang="uk-UA" dirty="0"/>
              <a:t> </a:t>
            </a:r>
            <a:r>
              <a:rPr lang="uk-UA" b="1" dirty="0"/>
              <a:t>ідентичні</a:t>
            </a:r>
            <a:r>
              <a:rPr lang="uk-UA" dirty="0"/>
              <a:t>, якщо їх </a:t>
            </a:r>
            <a:r>
              <a:rPr lang="en-US" dirty="0"/>
              <a:t>OID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. Два об’</a:t>
            </a:r>
            <a:r>
              <a:rPr lang="uk-UA" dirty="0" err="1"/>
              <a:t>єкти</a:t>
            </a:r>
            <a:r>
              <a:rPr lang="uk-UA" dirty="0"/>
              <a:t> називаються </a:t>
            </a:r>
            <a:r>
              <a:rPr lang="uk-UA" b="1" dirty="0"/>
              <a:t>рівними</a:t>
            </a:r>
            <a:r>
              <a:rPr lang="uk-UA" dirty="0"/>
              <a:t>, якщо вони мають однакові стани, тобто однакові значення по всім атрибутам.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5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600" i="1" dirty="0" err="1"/>
              <a:t>Автоматизоване</a:t>
            </a:r>
            <a:r>
              <a:rPr lang="ru-RU" sz="3600" i="1" dirty="0"/>
              <a:t> </a:t>
            </a:r>
            <a:r>
              <a:rPr lang="ru-RU" sz="3600" i="1" dirty="0" err="1"/>
              <a:t>виробництво</a:t>
            </a:r>
            <a:r>
              <a:rPr lang="ru-RU" sz="3600" i="1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 базі даних для автоматизованого виробництва (</a:t>
            </a:r>
            <a:r>
              <a:rPr lang="en-US" dirty="0"/>
              <a:t>Computer-Aided Manufacturing  - CAM</a:t>
            </a:r>
            <a:r>
              <a:rPr lang="uk-UA" dirty="0"/>
              <a:t>) зберігаються дані, які за своїми характеристиками аналогічні </a:t>
            </a:r>
            <a:r>
              <a:rPr lang="en-US" dirty="0"/>
              <a:t>CAD</a:t>
            </a:r>
            <a:r>
              <a:rPr lang="ru-RU" dirty="0"/>
              <a:t>-системам, а </a:t>
            </a:r>
            <a:r>
              <a:rPr lang="ru-RU" dirty="0" err="1"/>
              <a:t>також</a:t>
            </a:r>
            <a:r>
              <a:rPr lang="ru-RU" dirty="0"/>
              <a:t> дан</a:t>
            </a:r>
            <a:r>
              <a:rPr lang="uk-UA" dirty="0"/>
              <a:t>і про дискретні (напр. деталі) чи неперервні (напр. продукти хімічного синтезу) результати виробництва. Зокрема, в хімічній промисловості широко використовуються застосування, що відслідковують інформацію про стан системи: температура в реакторі, швидкість потоків та рівень виходу продуктів реакції. Застосування такого типу повинні мати можливість працювати в режимі реального часу, щоб ефективно керувати процесами для підтримки оптимальної продуктивності при заданих обмеженнях. Для реагування на різні умови експлуатації в таких застосуваннях використовується набір стандартних процедур та параметризованих правил. Періодично оператори можуть змінювати ці правила з метою оптимізації продуктивності, а система має фіксувати такі зміни. Системи такого типу повинні зберігати величезний об</a:t>
            </a:r>
            <a:r>
              <a:rPr lang="en-US" dirty="0"/>
              <a:t>’</a:t>
            </a:r>
            <a:r>
              <a:rPr lang="uk-UA" dirty="0" err="1"/>
              <a:t>єм</a:t>
            </a:r>
            <a:r>
              <a:rPr lang="uk-UA" dirty="0"/>
              <a:t> даних з ієрархічною структурою, а також складні зв</a:t>
            </a:r>
            <a:r>
              <a:rPr lang="en-US" dirty="0"/>
              <a:t>’</a:t>
            </a:r>
            <a:r>
              <a:rPr lang="uk-UA" dirty="0" err="1"/>
              <a:t>язки</a:t>
            </a:r>
            <a:r>
              <a:rPr lang="uk-UA" dirty="0"/>
              <a:t> між даними. Крім того, в ній треба передбачити </a:t>
            </a:r>
            <a:r>
              <a:rPr lang="uk-UA" dirty="0" err="1"/>
              <a:t>інструментар</a:t>
            </a:r>
            <a:r>
              <a:rPr lang="uk-UA" dirty="0"/>
              <a:t> для швидкої локалізації потрібних даних, їх перегляду та реакції на їх зміну.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i="1" dirty="0" err="1"/>
              <a:t>Автоматизована</a:t>
            </a:r>
            <a:r>
              <a:rPr lang="ru-RU" sz="3200" i="1" dirty="0"/>
              <a:t> </a:t>
            </a:r>
            <a:r>
              <a:rPr lang="ru-RU" sz="3200" i="1" dirty="0" err="1"/>
              <a:t>розробка</a:t>
            </a:r>
            <a:r>
              <a:rPr lang="ru-RU" sz="3200" i="1" dirty="0"/>
              <a:t> </a:t>
            </a:r>
            <a:r>
              <a:rPr lang="ru-RU" sz="3200" i="1" dirty="0" err="1"/>
              <a:t>програмного</a:t>
            </a:r>
            <a:r>
              <a:rPr lang="ru-RU" sz="3200" i="1" dirty="0"/>
              <a:t> </a:t>
            </a:r>
            <a:r>
              <a:rPr lang="ru-RU" sz="3200" i="1" dirty="0" err="1"/>
              <a:t>забезпечення</a:t>
            </a:r>
            <a:r>
              <a:rPr lang="ru-RU" sz="3200" i="1" dirty="0"/>
              <a:t>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00234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системах </a:t>
            </a:r>
            <a:r>
              <a:rPr lang="ru-RU" dirty="0" err="1"/>
              <a:t>автоматизованої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(</a:t>
            </a:r>
            <a:r>
              <a:rPr lang="en-US" dirty="0"/>
              <a:t>Computer-Aided Software Engineering -  CASE</a:t>
            </a:r>
            <a:r>
              <a:rPr lang="ru-RU" dirty="0"/>
              <a:t>) </a:t>
            </a:r>
            <a:r>
              <a:rPr lang="uk-UA" dirty="0"/>
              <a:t>зберігаються дані, що відносяться до різних етапів життєвого циклу розробки програмного забезпечення: плануванню, збору та аналізу вимог, проектуванню, реалізації, тестуванню, супроводженню та розробці документації. </a:t>
            </a:r>
            <a:r>
              <a:rPr lang="en-US" dirty="0"/>
              <a:t>CASE-</a:t>
            </a:r>
            <a:r>
              <a:rPr lang="en-US" dirty="0" err="1"/>
              <a:t>проекти</a:t>
            </a:r>
            <a:r>
              <a:rPr lang="en-US" dirty="0"/>
              <a:t> </a:t>
            </a:r>
            <a:r>
              <a:rPr lang="en-US" dirty="0" err="1"/>
              <a:t>подібно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CAD-</a:t>
            </a:r>
            <a:r>
              <a:rPr lang="en-US" dirty="0" err="1"/>
              <a:t>проектів</a:t>
            </a:r>
            <a:r>
              <a:rPr lang="en-US" dirty="0"/>
              <a:t> </a:t>
            </a:r>
            <a:r>
              <a:rPr lang="en-US" dirty="0" err="1"/>
              <a:t>можуть</a:t>
            </a:r>
            <a:r>
              <a:rPr lang="en-US" dirty="0"/>
              <a:t> </a:t>
            </a:r>
            <a:r>
              <a:rPr lang="en-US" dirty="0" err="1"/>
              <a:t>бути</a:t>
            </a:r>
            <a:r>
              <a:rPr lang="en-US" dirty="0"/>
              <a:t> </a:t>
            </a:r>
            <a:r>
              <a:rPr lang="en-US" dirty="0" err="1"/>
              <a:t>дуже</a:t>
            </a:r>
            <a:r>
              <a:rPr lang="en-US" dirty="0"/>
              <a:t> </a:t>
            </a:r>
            <a:r>
              <a:rPr lang="en-US" dirty="0" err="1"/>
              <a:t>великими</a:t>
            </a:r>
            <a:r>
              <a:rPr lang="en-US" dirty="0"/>
              <a:t> і </a:t>
            </a:r>
            <a:r>
              <a:rPr lang="en-US" dirty="0" err="1"/>
              <a:t>проводяться</a:t>
            </a:r>
            <a:r>
              <a:rPr lang="en-US" dirty="0"/>
              <a:t> в </a:t>
            </a:r>
            <a:r>
              <a:rPr lang="en-US" dirty="0" err="1"/>
              <a:t>режимі</a:t>
            </a:r>
            <a:r>
              <a:rPr lang="en-US" dirty="0"/>
              <a:t> </a:t>
            </a:r>
            <a:r>
              <a:rPr lang="en-US" dirty="0" err="1"/>
              <a:t>колективної</a:t>
            </a:r>
            <a:r>
              <a:rPr lang="en-US" dirty="0"/>
              <a:t> </a:t>
            </a:r>
            <a:r>
              <a:rPr lang="en-US" dirty="0" err="1"/>
              <a:t>розробки</a:t>
            </a:r>
            <a:r>
              <a:rPr lang="en-US" dirty="0"/>
              <a:t>. </a:t>
            </a:r>
            <a:r>
              <a:rPr lang="en-US" dirty="0" err="1"/>
              <a:t>Інструменти</a:t>
            </a:r>
            <a:r>
              <a:rPr lang="en-US" dirty="0"/>
              <a:t> </a:t>
            </a:r>
            <a:r>
              <a:rPr lang="en-US" dirty="0" err="1"/>
              <a:t>керування</a:t>
            </a:r>
            <a:r>
              <a:rPr lang="en-US" dirty="0"/>
              <a:t> </a:t>
            </a:r>
            <a:r>
              <a:rPr lang="en-US" dirty="0" err="1"/>
              <a:t>конфігурацією</a:t>
            </a:r>
            <a:r>
              <a:rPr lang="en-US" dirty="0"/>
              <a:t> </a:t>
            </a:r>
            <a:r>
              <a:rPr lang="en-US" dirty="0" err="1"/>
              <a:t>програмного</a:t>
            </a:r>
            <a:r>
              <a:rPr lang="en-US" dirty="0"/>
              <a:t> </a:t>
            </a:r>
            <a:r>
              <a:rPr lang="en-US" dirty="0" err="1"/>
              <a:t>забезпечення</a:t>
            </a:r>
            <a:r>
              <a:rPr lang="en-US" dirty="0"/>
              <a:t>, </a:t>
            </a:r>
            <a:r>
              <a:rPr lang="en-US" dirty="0" err="1"/>
              <a:t>як</a:t>
            </a:r>
            <a:r>
              <a:rPr lang="en-US" dirty="0"/>
              <a:t> </a:t>
            </a:r>
            <a:r>
              <a:rPr lang="en-US" dirty="0" err="1"/>
              <a:t>правило</a:t>
            </a:r>
            <a:r>
              <a:rPr lang="en-US" dirty="0"/>
              <a:t>, </a:t>
            </a:r>
            <a:r>
              <a:rPr lang="en-US" dirty="0" err="1"/>
              <a:t>дозволяють</a:t>
            </a:r>
            <a:r>
              <a:rPr lang="en-US" dirty="0"/>
              <a:t> </a:t>
            </a:r>
            <a:r>
              <a:rPr lang="en-US" dirty="0" err="1"/>
              <a:t>спільне</a:t>
            </a:r>
            <a:r>
              <a:rPr lang="en-US" dirty="0"/>
              <a:t> </a:t>
            </a:r>
            <a:r>
              <a:rPr lang="en-US" dirty="0" err="1"/>
              <a:t>використання</a:t>
            </a:r>
            <a:r>
              <a:rPr lang="en-US" dirty="0"/>
              <a:t> </a:t>
            </a:r>
            <a:r>
              <a:rPr lang="en-US" dirty="0" err="1"/>
              <a:t>схеми</a:t>
            </a:r>
            <a:r>
              <a:rPr lang="en-US" dirty="0"/>
              <a:t> проекта, </a:t>
            </a:r>
            <a:r>
              <a:rPr lang="en-US" dirty="0" err="1"/>
              <a:t>коду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документації</a:t>
            </a:r>
            <a:r>
              <a:rPr lang="en-US" dirty="0"/>
              <a:t>, а </a:t>
            </a:r>
            <a:r>
              <a:rPr lang="en-US" dirty="0" err="1"/>
              <a:t>також</a:t>
            </a:r>
            <a:r>
              <a:rPr lang="en-US" dirty="0"/>
              <a:t> </a:t>
            </a:r>
            <a:r>
              <a:rPr lang="en-US" dirty="0" err="1"/>
              <a:t>відслідковувати</a:t>
            </a:r>
            <a:r>
              <a:rPr lang="en-US" dirty="0"/>
              <a:t> </a:t>
            </a:r>
            <a:r>
              <a:rPr lang="en-US" dirty="0" err="1"/>
              <a:t>залежності</a:t>
            </a:r>
            <a:r>
              <a:rPr lang="en-US" dirty="0"/>
              <a:t> </a:t>
            </a:r>
            <a:r>
              <a:rPr lang="en-US" dirty="0" err="1"/>
              <a:t>між</a:t>
            </a:r>
            <a:r>
              <a:rPr lang="en-US" dirty="0"/>
              <a:t> </a:t>
            </a:r>
            <a:r>
              <a:rPr lang="en-US" dirty="0" err="1"/>
              <a:t>цими</a:t>
            </a:r>
            <a:r>
              <a:rPr lang="en-US" dirty="0"/>
              <a:t> </a:t>
            </a:r>
            <a:r>
              <a:rPr lang="en-US" dirty="0" err="1"/>
              <a:t>компонентами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 smtClean="0"/>
              <a:t>вносити</a:t>
            </a:r>
            <a:r>
              <a:rPr lang="en-US" dirty="0" smtClean="0"/>
              <a:t> </a:t>
            </a:r>
            <a:r>
              <a:rPr lang="en-US" dirty="0" err="1" smtClean="0"/>
              <a:t>потрібні</a:t>
            </a:r>
            <a:r>
              <a:rPr lang="en-US" dirty="0" smtClean="0"/>
              <a:t> </a:t>
            </a:r>
            <a:r>
              <a:rPr lang="en-US" dirty="0" err="1"/>
              <a:t>зміни</a:t>
            </a:r>
            <a:r>
              <a:rPr lang="en-US" dirty="0"/>
              <a:t>.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допомогою</a:t>
            </a:r>
            <a:r>
              <a:rPr lang="en-US" dirty="0"/>
              <a:t> </a:t>
            </a:r>
            <a:r>
              <a:rPr lang="en-US" dirty="0" err="1"/>
              <a:t>інструментів</a:t>
            </a:r>
            <a:r>
              <a:rPr lang="en-US" dirty="0"/>
              <a:t> </a:t>
            </a:r>
            <a:r>
              <a:rPr lang="en-US" dirty="0" err="1"/>
              <a:t>керування</a:t>
            </a:r>
            <a:r>
              <a:rPr lang="en-US" dirty="0"/>
              <a:t> </a:t>
            </a:r>
            <a:r>
              <a:rPr lang="en-US" dirty="0" err="1"/>
              <a:t>проектом</a:t>
            </a:r>
            <a:r>
              <a:rPr lang="uk-UA" dirty="0"/>
              <a:t> можна координувати такі різні типи діяльності як планування </a:t>
            </a:r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язків</a:t>
            </a:r>
            <a:r>
              <a:rPr lang="uk-UA" dirty="0"/>
              <a:t> потенційно дуже складних незалежних задач, проводити оцінку витрат та спостереження за ходом виконання робіт.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i="1" dirty="0" err="1"/>
              <a:t>Офісні</a:t>
            </a:r>
            <a:r>
              <a:rPr lang="ru-RU" sz="3200" i="1" dirty="0"/>
              <a:t> </a:t>
            </a:r>
            <a:r>
              <a:rPr lang="ru-RU" sz="3200" i="1" dirty="0" err="1"/>
              <a:t>інформаційні</a:t>
            </a:r>
            <a:r>
              <a:rPr lang="ru-RU" sz="3200" i="1" dirty="0"/>
              <a:t> </a:t>
            </a:r>
            <a:r>
              <a:rPr lang="ru-RU" sz="3200" i="1" dirty="0" err="1"/>
              <a:t>системи</a:t>
            </a:r>
            <a:r>
              <a:rPr lang="ru-RU" sz="3200" i="1" dirty="0"/>
              <a:t> та </a:t>
            </a:r>
            <a:r>
              <a:rPr lang="ru-RU" sz="3200" i="1" dirty="0" err="1"/>
              <a:t>мультимедійні</a:t>
            </a:r>
            <a:r>
              <a:rPr lang="ru-RU" sz="3200" i="1" dirty="0"/>
              <a:t> </a:t>
            </a:r>
            <a:r>
              <a:rPr lang="ru-RU" sz="3200" i="1" dirty="0" err="1"/>
              <a:t>системи</a:t>
            </a:r>
            <a:r>
              <a:rPr lang="ru-RU" sz="3200" i="1" dirty="0"/>
              <a:t>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Офісні</a:t>
            </a:r>
            <a:r>
              <a:rPr lang="ru-RU" dirty="0"/>
              <a:t> </a:t>
            </a:r>
            <a:r>
              <a:rPr lang="ru-RU" dirty="0" err="1"/>
              <a:t>інформаційні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(</a:t>
            </a:r>
            <a:r>
              <a:rPr lang="en-US" dirty="0"/>
              <a:t>Office Information System - OSI</a:t>
            </a:r>
            <a:r>
              <a:rPr lang="ru-RU" dirty="0"/>
              <a:t>) </a:t>
            </a:r>
            <a:r>
              <a:rPr lang="uk-UA" dirty="0"/>
              <a:t>зберігають дані про керування бізнес-інформацією (документи, рахунки, </a:t>
            </a:r>
            <a:r>
              <a:rPr lang="en-US" dirty="0"/>
              <a:t>e-mail, </a:t>
            </a:r>
            <a:r>
              <a:rPr lang="uk-UA" dirty="0"/>
              <a:t>тощо). В такій галузі доводиться мати справу з типами даних у більш широкому діапазоні, аніж імена, адреси, дати та гроші. Сучасні системи працюють з текстами довільного формату, фотографіями, діаграмами, аудіо- та відеозаписами. Мультимедіа-документ, крім тексту, може включати до свого складу фотографії, електронні таблиці та голосовий коментар. Документи можуть мати досить складну структуру, описану, наприклад,  за допомогою </a:t>
            </a:r>
            <a:r>
              <a:rPr lang="en-US" dirty="0"/>
              <a:t>SGML (</a:t>
            </a:r>
            <a:r>
              <a:rPr lang="en-US" dirty="0" err="1"/>
              <a:t>Standartized</a:t>
            </a:r>
            <a:r>
              <a:rPr lang="en-US" dirty="0"/>
              <a:t> Generalized Markup Language) </a:t>
            </a:r>
            <a:r>
              <a:rPr lang="uk-UA" dirty="0"/>
              <a:t>чи HTML (</a:t>
            </a:r>
            <a:r>
              <a:rPr lang="uk-UA" dirty="0" err="1"/>
              <a:t>HyperText</a:t>
            </a:r>
            <a:r>
              <a:rPr lang="uk-UA" dirty="0"/>
              <a:t> </a:t>
            </a:r>
            <a:r>
              <a:rPr lang="en-US" dirty="0"/>
              <a:t>Markup Language</a:t>
            </a:r>
            <a:r>
              <a:rPr lang="uk-UA" dirty="0"/>
              <a:t>) та використовуватись багатьма користувачами у розподіленому режимі, наприклад у середовищі </a:t>
            </a:r>
            <a:r>
              <a:rPr lang="en-US" dirty="0"/>
              <a:t>Internet. </a:t>
            </a:r>
            <a:r>
              <a:rPr lang="uk-UA" dirty="0"/>
              <a:t>Тому відповідні застосування повинні мати можливість ефективно працювати з більш складними типами даних, аніж найпростіші записи, які складаються з чисел та коротких текстових рядків</a:t>
            </a:r>
            <a:r>
              <a:rPr lang="uk-U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9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200" i="1" dirty="0" err="1"/>
              <a:t>Цифрова</a:t>
            </a:r>
            <a:r>
              <a:rPr lang="ru-RU" sz="3200" i="1" dirty="0"/>
              <a:t> </a:t>
            </a:r>
            <a:r>
              <a:rPr lang="ru-RU" sz="3200" i="1" dirty="0" err="1"/>
              <a:t>видавнича</a:t>
            </a:r>
            <a:r>
              <a:rPr lang="ru-RU" sz="3200" i="1" dirty="0"/>
              <a:t> справа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видавничої</a:t>
            </a:r>
            <a:r>
              <a:rPr lang="ru-RU" dirty="0"/>
              <a:t> </a:t>
            </a:r>
            <a:r>
              <a:rPr lang="ru-RU" dirty="0" err="1"/>
              <a:t>справи</a:t>
            </a:r>
            <a:r>
              <a:rPr lang="ru-RU" dirty="0"/>
              <a:t> </a:t>
            </a:r>
            <a:r>
              <a:rPr lang="ru-RU" dirty="0" err="1" smtClean="0"/>
              <a:t>переживає</a:t>
            </a:r>
            <a:r>
              <a:rPr lang="ru-RU" dirty="0" smtClean="0"/>
              <a:t> </a:t>
            </a:r>
            <a:r>
              <a:rPr lang="ru-RU" dirty="0" err="1" smtClean="0"/>
              <a:t>суттєвий</a:t>
            </a:r>
            <a:r>
              <a:rPr lang="ru-RU" dirty="0" smtClean="0"/>
              <a:t> </a:t>
            </a:r>
            <a:r>
              <a:rPr lang="ru-RU" dirty="0" err="1" smtClean="0"/>
              <a:t>якісний</a:t>
            </a:r>
            <a:r>
              <a:rPr lang="ru-RU" dirty="0" smtClean="0"/>
              <a:t> </a:t>
            </a:r>
            <a:r>
              <a:rPr lang="ru-RU" dirty="0" err="1" smtClean="0"/>
              <a:t>стрибок</a:t>
            </a:r>
            <a:r>
              <a:rPr lang="ru-RU" dirty="0" smtClean="0"/>
              <a:t> </a:t>
            </a:r>
            <a:r>
              <a:rPr lang="ru-RU" dirty="0" err="1"/>
              <a:t>стосовно</a:t>
            </a:r>
            <a:r>
              <a:rPr lang="ru-RU" dirty="0"/>
              <a:t> </a:t>
            </a:r>
            <a:r>
              <a:rPr lang="ru-RU" dirty="0" err="1"/>
              <a:t>технологічних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.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можливим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книги та </a:t>
            </a:r>
            <a:r>
              <a:rPr lang="ru-RU" dirty="0" err="1"/>
              <a:t>журнали</a:t>
            </a:r>
            <a:r>
              <a:rPr lang="ru-RU" dirty="0"/>
              <a:t> у </a:t>
            </a:r>
            <a:r>
              <a:rPr lang="ru-RU" dirty="0" err="1"/>
              <a:t>електронному</a:t>
            </a:r>
            <a:r>
              <a:rPr lang="ru-RU" dirty="0"/>
              <a:t> </a:t>
            </a:r>
            <a:r>
              <a:rPr lang="ru-RU" dirty="0" err="1"/>
              <a:t>вигляді</a:t>
            </a:r>
            <a:r>
              <a:rPr lang="ru-RU" dirty="0"/>
              <a:t> та </a:t>
            </a:r>
            <a:r>
              <a:rPr lang="ru-RU" dirty="0" err="1"/>
              <a:t>постачати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швидкісні</a:t>
            </a:r>
            <a:r>
              <a:rPr lang="ru-RU" dirty="0"/>
              <a:t> </a:t>
            </a:r>
            <a:r>
              <a:rPr lang="ru-RU" dirty="0" err="1"/>
              <a:t>електронні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. </a:t>
            </a:r>
            <a:r>
              <a:rPr lang="ru-RU" dirty="0" err="1"/>
              <a:t>Подібно</a:t>
            </a:r>
            <a:r>
              <a:rPr lang="ru-RU" dirty="0"/>
              <a:t> до </a:t>
            </a:r>
            <a:r>
              <a:rPr lang="ru-RU" dirty="0" err="1"/>
              <a:t>офісних</a:t>
            </a:r>
            <a:r>
              <a:rPr lang="ru-RU" dirty="0"/>
              <a:t> систем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мультимедіа-документів</a:t>
            </a:r>
            <a:r>
              <a:rPr lang="ru-RU" dirty="0"/>
              <a:t> у </a:t>
            </a:r>
            <a:r>
              <a:rPr lang="ru-RU" dirty="0" err="1"/>
              <a:t>всій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багатоплановості</a:t>
            </a:r>
            <a:r>
              <a:rPr lang="ru-RU" dirty="0"/>
              <a:t>. У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доступна в </a:t>
            </a:r>
            <a:r>
              <a:rPr lang="ru-RU" dirty="0" err="1"/>
              <a:t>інтерактивному</a:t>
            </a:r>
            <a:r>
              <a:rPr lang="ru-RU" dirty="0"/>
              <a:t> </a:t>
            </a:r>
            <a:r>
              <a:rPr lang="ru-RU" dirty="0" err="1"/>
              <a:t>режимі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бути просто </a:t>
            </a:r>
            <a:r>
              <a:rPr lang="ru-RU" dirty="0" err="1"/>
              <a:t>вражаючою</a:t>
            </a:r>
            <a:r>
              <a:rPr lang="ru-RU" dirty="0"/>
              <a:t> – порядка петабайт (10</a:t>
            </a:r>
            <a:r>
              <a:rPr lang="ru-RU" baseline="30000" dirty="0"/>
              <a:t>15</a:t>
            </a:r>
            <a:r>
              <a:rPr lang="ru-RU" dirty="0"/>
              <a:t> байт).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456" y="26670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/>
              <a:t>Геоінформаційні</a:t>
            </a:r>
            <a:r>
              <a:rPr lang="ru-RU" i="1" dirty="0"/>
              <a:t> </a:t>
            </a:r>
            <a:r>
              <a:rPr lang="ru-RU" i="1" dirty="0" err="1"/>
              <a:t>системи</a:t>
            </a:r>
            <a:r>
              <a:rPr lang="ru-RU" i="1" dirty="0"/>
              <a:t>.</a:t>
            </a:r>
            <a:endParaRPr lang="en-US" dirty="0"/>
          </a:p>
          <a:p>
            <a:r>
              <a:rPr lang="ru-RU" dirty="0" err="1"/>
              <a:t>Геоінформаційні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(</a:t>
            </a:r>
            <a:r>
              <a:rPr lang="en-US" dirty="0"/>
              <a:t>Geographic Information Systems - GIS</a:t>
            </a:r>
            <a:r>
              <a:rPr lang="ru-RU" dirty="0"/>
              <a:t>),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землеустрою</a:t>
            </a:r>
            <a:r>
              <a:rPr lang="ru-RU" dirty="0"/>
              <a:t> та </a:t>
            </a:r>
            <a:r>
              <a:rPr lang="ru-RU" dirty="0" err="1"/>
              <a:t>підводних</a:t>
            </a:r>
            <a:r>
              <a:rPr lang="ru-RU" dirty="0"/>
              <a:t> </a:t>
            </a:r>
            <a:r>
              <a:rPr lang="ru-RU" dirty="0" err="1"/>
              <a:t>дослідженнях</a:t>
            </a:r>
            <a:r>
              <a:rPr lang="ru-RU" dirty="0"/>
              <a:t>, </a:t>
            </a:r>
            <a:r>
              <a:rPr lang="ru-RU" dirty="0" err="1"/>
              <a:t>мають</a:t>
            </a:r>
            <a:r>
              <a:rPr lang="ru-RU" dirty="0"/>
              <a:t> справу з типами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просторової</a:t>
            </a:r>
            <a:r>
              <a:rPr lang="ru-RU" dirty="0"/>
              <a:t> та </a:t>
            </a:r>
            <a:r>
              <a:rPr lang="ru-RU" dirty="0" err="1"/>
              <a:t>часової</a:t>
            </a:r>
            <a:r>
              <a:rPr lang="ru-RU" dirty="0"/>
              <a:t> </a:t>
            </a:r>
            <a:r>
              <a:rPr lang="ru-RU" dirty="0" err="1"/>
              <a:t>орієнтації</a:t>
            </a:r>
            <a:r>
              <a:rPr lang="ru-RU" dirty="0"/>
              <a:t>. </a:t>
            </a:r>
            <a:r>
              <a:rPr lang="ru-RU" dirty="0" err="1"/>
              <a:t>Значна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таких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отримується</a:t>
            </a:r>
            <a:r>
              <a:rPr lang="ru-RU" dirty="0"/>
              <a:t>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геологічних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 та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аерофотозйомки</a:t>
            </a:r>
            <a:r>
              <a:rPr lang="ru-RU" dirty="0"/>
              <a:t> і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великий об</a:t>
            </a:r>
            <a:r>
              <a:rPr lang="en-US" dirty="0"/>
              <a:t>’</a:t>
            </a:r>
            <a:r>
              <a:rPr lang="uk-UA" dirty="0" err="1"/>
              <a:t>єм</a:t>
            </a:r>
            <a:r>
              <a:rPr lang="uk-UA" dirty="0"/>
              <a:t>. При цьому процедури пошуку можуть базуватися на знаходженні певних ознак: на основі форми, кольору чи текстури, для чого необхідне використання складних методів розпізнання образів.</a:t>
            </a:r>
            <a:endParaRPr lang="en-US" dirty="0"/>
          </a:p>
          <a:p>
            <a:r>
              <a:rPr lang="uk-UA" dirty="0"/>
              <a:t>Інші спеціалізовані застосування баз даних: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i="1" dirty="0"/>
              <a:t>наукові та медичні застосування </a:t>
            </a:r>
            <a:r>
              <a:rPr lang="uk-UA" dirty="0"/>
              <a:t>можуть</a:t>
            </a:r>
            <a:r>
              <a:rPr lang="uk-UA" i="1" dirty="0"/>
              <a:t> </a:t>
            </a:r>
            <a:r>
              <a:rPr lang="uk-UA" dirty="0"/>
              <a:t>використовувати складні типи даних (молекулярні моделі, генетичні компоненти);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i="1" dirty="0"/>
              <a:t>експертні системи </a:t>
            </a:r>
            <a:r>
              <a:rPr lang="uk-UA" dirty="0"/>
              <a:t>зберігають різнотипні знання (концептуальні та алгоритмічні) з складними </a:t>
            </a:r>
            <a:r>
              <a:rPr lang="uk-UA" dirty="0" err="1"/>
              <a:t>взаємозв</a:t>
            </a:r>
            <a:r>
              <a:rPr lang="en-US" dirty="0"/>
              <a:t>’</a:t>
            </a:r>
            <a:r>
              <a:rPr lang="uk-UA" dirty="0" err="1"/>
              <a:t>язками</a:t>
            </a:r>
            <a:r>
              <a:rPr lang="uk-UA" dirty="0"/>
              <a:t> між ними;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0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Особливості реляційних СУБД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Реляційна</a:t>
            </a:r>
            <a:r>
              <a:rPr lang="ru-RU" dirty="0"/>
              <a:t> модель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потужний</a:t>
            </a:r>
            <a:r>
              <a:rPr lang="ru-RU" dirty="0"/>
              <a:t> ряд </a:t>
            </a:r>
            <a:r>
              <a:rPr lang="ru-RU" dirty="0" err="1"/>
              <a:t>позитивних</a:t>
            </a:r>
            <a:r>
              <a:rPr lang="ru-RU" dirty="0"/>
              <a:t> </a:t>
            </a:r>
            <a:r>
              <a:rPr lang="ru-RU" dirty="0" err="1"/>
              <a:t>аспектів</a:t>
            </a:r>
            <a:r>
              <a:rPr lang="ru-RU" dirty="0"/>
              <a:t>, але є </a:t>
            </a:r>
            <a:r>
              <a:rPr lang="ru-RU" dirty="0" err="1"/>
              <a:t>також</a:t>
            </a:r>
            <a:r>
              <a:rPr lang="ru-RU" dirty="0"/>
              <a:t> і </a:t>
            </a:r>
            <a:r>
              <a:rPr lang="ru-RU" dirty="0" err="1"/>
              <a:t>недоліки</a:t>
            </a:r>
            <a:r>
              <a:rPr lang="ru-RU" dirty="0"/>
              <a:t>, </a:t>
            </a:r>
            <a:r>
              <a:rPr lang="ru-RU" dirty="0" err="1"/>
              <a:t>деякі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за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обставин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стати </a:t>
            </a:r>
            <a:r>
              <a:rPr lang="ru-RU" dirty="0" err="1"/>
              <a:t>вирішальними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/>
              <a:t>Слабкий</a:t>
            </a:r>
            <a:r>
              <a:rPr lang="ru-RU" i="1" dirty="0"/>
              <a:t> </a:t>
            </a:r>
            <a:r>
              <a:rPr lang="ru-RU" i="1" dirty="0" err="1"/>
              <a:t>зв</a:t>
            </a:r>
            <a:r>
              <a:rPr lang="en-US" i="1" dirty="0"/>
              <a:t>’</a:t>
            </a:r>
            <a:r>
              <a:rPr lang="ru-RU" i="1" dirty="0" err="1"/>
              <a:t>язок</a:t>
            </a:r>
            <a:r>
              <a:rPr lang="ru-RU" i="1" dirty="0"/>
              <a:t> з об</a:t>
            </a:r>
            <a:r>
              <a:rPr lang="en-US" i="1" dirty="0"/>
              <a:t>’</a:t>
            </a:r>
            <a:r>
              <a:rPr lang="uk-UA" i="1" dirty="0" err="1"/>
              <a:t>єктами</a:t>
            </a:r>
            <a:r>
              <a:rPr lang="uk-UA" i="1" dirty="0"/>
              <a:t> реального світу. </a:t>
            </a:r>
            <a:r>
              <a:rPr lang="uk-UA" dirty="0"/>
              <a:t>Реляції можуть не мати аналога в реальному світі. Крім того,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реального світу (наприклад з ієрархічною структурою) може бути представлений кількома реляціями, що може бути причиною неефективності при обробці відповідних запитів.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/>
              <a:t>Семантична перевантаженість. </a:t>
            </a:r>
            <a:r>
              <a:rPr lang="uk-UA" dirty="0"/>
              <a:t>Реляційна модель оперує тільки однією конструкцією – реляцією – для представлення як об</a:t>
            </a:r>
            <a:r>
              <a:rPr lang="en-US" dirty="0"/>
              <a:t>’</a:t>
            </a:r>
            <a:r>
              <a:rPr lang="uk-UA" dirty="0" err="1"/>
              <a:t>єктів</a:t>
            </a:r>
            <a:r>
              <a:rPr lang="uk-UA" dirty="0"/>
              <a:t>, так і зв</a:t>
            </a:r>
            <a:r>
              <a:rPr lang="en-US" dirty="0"/>
              <a:t>’</a:t>
            </a:r>
            <a:r>
              <a:rPr lang="uk-UA" dirty="0" err="1"/>
              <a:t>язків</a:t>
            </a:r>
            <a:r>
              <a:rPr lang="uk-UA" dirty="0"/>
              <a:t> між ними. Наприклад, для представлення зв</a:t>
            </a:r>
            <a:r>
              <a:rPr lang="en-US" dirty="0"/>
              <a:t>’</a:t>
            </a:r>
            <a:r>
              <a:rPr lang="uk-UA" dirty="0" err="1"/>
              <a:t>язку</a:t>
            </a:r>
            <a:r>
              <a:rPr lang="uk-UA" dirty="0"/>
              <a:t> з типом відображення </a:t>
            </a:r>
            <a:r>
              <a:rPr lang="en-US" dirty="0"/>
              <a:t>M:N </a:t>
            </a:r>
            <a:r>
              <a:rPr lang="uk-UA" dirty="0"/>
              <a:t>між об</a:t>
            </a:r>
            <a:r>
              <a:rPr lang="en-US" dirty="0"/>
              <a:t>’</a:t>
            </a:r>
            <a:r>
              <a:rPr lang="uk-UA" dirty="0" err="1"/>
              <a:t>єктами</a:t>
            </a:r>
            <a:r>
              <a:rPr lang="uk-UA" dirty="0"/>
              <a:t> А та В необхідно створити три реляції (третя для представлення зв</a:t>
            </a:r>
            <a:r>
              <a:rPr lang="en-US" dirty="0"/>
              <a:t>’</a:t>
            </a:r>
            <a:r>
              <a:rPr lang="uk-UA" dirty="0" err="1"/>
              <a:t>язку</a:t>
            </a:r>
            <a:r>
              <a:rPr lang="uk-UA" dirty="0"/>
              <a:t>). При цьому не існує механізму (крім хіба що імені реляції) для розрізнення об</a:t>
            </a:r>
            <a:r>
              <a:rPr lang="en-US" dirty="0"/>
              <a:t>’</a:t>
            </a:r>
            <a:r>
              <a:rPr lang="uk-UA" dirty="0" err="1"/>
              <a:t>єктів</a:t>
            </a:r>
            <a:r>
              <a:rPr lang="uk-UA" dirty="0"/>
              <a:t> і зв</a:t>
            </a:r>
            <a:r>
              <a:rPr lang="en-US" dirty="0"/>
              <a:t>’</a:t>
            </a:r>
            <a:r>
              <a:rPr lang="uk-UA" dirty="0" err="1"/>
              <a:t>язків</a:t>
            </a:r>
            <a:r>
              <a:rPr lang="uk-UA" dirty="0"/>
              <a:t>, а також різних типів зв</a:t>
            </a:r>
            <a:r>
              <a:rPr lang="en-US" dirty="0"/>
              <a:t>’</a:t>
            </a:r>
            <a:r>
              <a:rPr lang="uk-UA" dirty="0" err="1"/>
              <a:t>язків</a:t>
            </a:r>
            <a:r>
              <a:rPr lang="uk-UA" dirty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/>
              <a:t>Слабка підтримка обмежень цілісності і корпоративних обмежень. </a:t>
            </a:r>
            <a:r>
              <a:rPr lang="uk-UA" dirty="0"/>
              <a:t>Обмеження цілісності </a:t>
            </a:r>
            <a:r>
              <a:rPr lang="uk-UA" dirty="0" err="1"/>
              <a:t>виражаются</a:t>
            </a:r>
            <a:r>
              <a:rPr lang="uk-UA" dirty="0"/>
              <a:t>, як правило, у вигляді певних правил (предикатів), які не можна порушувати при використанні бази даних. На жаль, далеко не всі комерційні системи мають </a:t>
            </a:r>
            <a:r>
              <a:rPr lang="uk-UA" dirty="0" err="1"/>
              <a:t>інструментар</a:t>
            </a:r>
            <a:r>
              <a:rPr lang="uk-UA" dirty="0"/>
              <a:t>, необхідний для задання таких предикатів. Звичайно такі обмеження можна ввести на рівні застосування, але це далеко не найкращий вихід із становища, бо створює певну загрозу для самої системи. Подібна ж ситуація має місце і для корпоративних обмежень</a:t>
            </a:r>
            <a:r>
              <a:rPr lang="uk-U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/>
              <a:t>Особливості реляційних </a:t>
            </a:r>
            <a:r>
              <a:rPr lang="uk-UA" sz="3200" dirty="0" smtClean="0"/>
              <a:t>СУБД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/>
              <a:t>Однорідна структура даних. </a:t>
            </a:r>
            <a:r>
              <a:rPr lang="uk-UA" dirty="0"/>
              <a:t>Реляційна модель вимагає як горизонтальну, так і вертикальну однорідність даних. Горизонтальна однорідність даних означає, що кожен кортеж реляції повинен складатися з одних і тих же атрибутів. А вертикальна однорідність означає, що значення в певному </a:t>
            </a:r>
            <a:r>
              <a:rPr lang="uk-UA" dirty="0" err="1"/>
              <a:t>стовбчику</a:t>
            </a:r>
            <a:r>
              <a:rPr lang="uk-UA" dirty="0"/>
              <a:t> реляції повинні належати одному і тому ж домену. На перетині ж рядочка і </a:t>
            </a:r>
            <a:r>
              <a:rPr lang="uk-UA" dirty="0" err="1"/>
              <a:t>стовбчика</a:t>
            </a:r>
            <a:r>
              <a:rPr lang="uk-UA" dirty="0"/>
              <a:t> повинно знаходитись атомарне значення. Така структура є надто жорсткою і неадекватною для багатьох застосувань. Певним відступом від такою жорсткості є можливість для багатьох комерційних систем зберігати так звані </a:t>
            </a:r>
            <a:r>
              <a:rPr lang="en-US" dirty="0"/>
              <a:t>BLOB-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en-US" dirty="0"/>
              <a:t> (Binary Large Objects), </a:t>
            </a:r>
            <a:r>
              <a:rPr lang="en-US" dirty="0" err="1"/>
              <a:t>але</a:t>
            </a:r>
            <a:r>
              <a:rPr lang="en-US" dirty="0"/>
              <a:t> </a:t>
            </a:r>
            <a:r>
              <a:rPr lang="en-US" dirty="0" err="1"/>
              <a:t>запити</a:t>
            </a:r>
            <a:r>
              <a:rPr lang="en-US" dirty="0"/>
              <a:t> </a:t>
            </a:r>
            <a:r>
              <a:rPr lang="en-US" dirty="0" err="1"/>
              <a:t>відносно</a:t>
            </a:r>
            <a:r>
              <a:rPr lang="en-US" dirty="0"/>
              <a:t> </a:t>
            </a:r>
            <a:r>
              <a:rPr lang="en-US" dirty="0" err="1"/>
              <a:t>таких</a:t>
            </a:r>
            <a:r>
              <a:rPr lang="en-US" dirty="0"/>
              <a:t> </a:t>
            </a:r>
            <a:r>
              <a:rPr lang="en-US" dirty="0" err="1"/>
              <a:t>значень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підтримуються</a:t>
            </a:r>
            <a:r>
              <a:rPr lang="en-US" dirty="0"/>
              <a:t> і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можна</a:t>
            </a:r>
            <a:r>
              <a:rPr lang="en-US" dirty="0"/>
              <a:t> </a:t>
            </a:r>
            <a:r>
              <a:rPr lang="en-US" dirty="0" err="1"/>
              <a:t>виконувати</a:t>
            </a:r>
            <a:r>
              <a:rPr lang="en-US" dirty="0"/>
              <a:t> </a:t>
            </a:r>
            <a:r>
              <a:rPr lang="en-US" dirty="0" err="1"/>
              <a:t>якісь</a:t>
            </a:r>
            <a:r>
              <a:rPr lang="en-US" dirty="0"/>
              <a:t> </a:t>
            </a:r>
            <a:r>
              <a:rPr lang="en-US" dirty="0" err="1"/>
              <a:t>маніпуляції</a:t>
            </a:r>
            <a:r>
              <a:rPr lang="en-US" dirty="0"/>
              <a:t> </a:t>
            </a:r>
            <a:r>
              <a:rPr lang="en-US" dirty="0" err="1"/>
              <a:t>над</a:t>
            </a:r>
            <a:r>
              <a:rPr lang="en-US" dirty="0"/>
              <a:t> </a:t>
            </a:r>
            <a:r>
              <a:rPr lang="en-US" dirty="0" err="1"/>
              <a:t>частиною</a:t>
            </a:r>
            <a:r>
              <a:rPr lang="en-US" dirty="0"/>
              <a:t> </a:t>
            </a:r>
            <a:r>
              <a:rPr lang="uk-UA" dirty="0"/>
              <a:t>  </a:t>
            </a:r>
            <a:r>
              <a:rPr lang="en-US" dirty="0"/>
              <a:t>BLOB-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. Зберігаються вони також у вигляді окремого файла поза базою даних, а в самій базі є тільки відповідне посилання. Отже в певному розумінні  </a:t>
            </a:r>
            <a:r>
              <a:rPr lang="en-US" dirty="0"/>
              <a:t>BLOB-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є теж атомарним.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/>
              <a:t>Обмежений набір операцій. </a:t>
            </a:r>
            <a:r>
              <a:rPr lang="uk-UA" dirty="0"/>
              <a:t>Реляційна модель має фіксований набір операцій над множинами і кортежами (який зафіксований наприклад в специфікації </a:t>
            </a:r>
            <a:r>
              <a:rPr lang="en-US" dirty="0"/>
              <a:t>SQL-92)</a:t>
            </a:r>
            <a:r>
              <a:rPr lang="uk-UA" dirty="0"/>
              <a:t> і не допускає визначення нових операцій (можна тільки поповнювати бібліотеку вбудованих функцій для постпошукової фази запиту). Це є суттєвим обмеженням для деяких застосувань. Наприклад, </a:t>
            </a:r>
            <a:r>
              <a:rPr lang="en-US" dirty="0"/>
              <a:t>GIS</a:t>
            </a:r>
            <a:r>
              <a:rPr lang="uk-UA" dirty="0"/>
              <a:t>-застосування часто використовує точки, лінії, групи ліній та многокутники, для роботи з якими потрібні операції визначення відстані, знаходження перетинів, предикати включення, </a:t>
            </a:r>
            <a:r>
              <a:rPr lang="uk-UA" dirty="0" err="1"/>
              <a:t>еквідистанти</a:t>
            </a:r>
            <a:r>
              <a:rPr lang="uk-UA" dirty="0"/>
              <a:t>, тощо.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5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Особливості реляційних СУБД </a:t>
            </a:r>
            <a:r>
              <a:rPr lang="uk-UA" sz="3200" dirty="0" smtClean="0"/>
              <a:t>3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14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Складність організації рекурсивних запитів.</a:t>
            </a:r>
            <a:r>
              <a:rPr lang="uk-UA" dirty="0"/>
              <a:t> Реляційна модель не допускає повторні групи значень, що створює дуже великі труднощі для підтримки рекурсивних запитів, тобто запитів, які безпосередньо чи побічно зв</a:t>
            </a:r>
            <a:r>
              <a:rPr lang="en-US" dirty="0"/>
              <a:t>’</a:t>
            </a:r>
            <a:r>
              <a:rPr lang="ru-RU" dirty="0"/>
              <a:t>я</a:t>
            </a:r>
            <a:r>
              <a:rPr lang="uk-UA" dirty="0" err="1"/>
              <a:t>зують</a:t>
            </a:r>
            <a:r>
              <a:rPr lang="uk-UA" dirty="0"/>
              <a:t> реляцію саму з собою.</a:t>
            </a:r>
            <a:endParaRPr lang="en-US" dirty="0"/>
          </a:p>
          <a:p>
            <a:r>
              <a:rPr lang="uk-UA" dirty="0"/>
              <a:t>Наприклад, для реляції, що відображає підлеглість одних службовців іншим.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68312"/>
              </p:ext>
            </p:extLst>
          </p:nvPr>
        </p:nvGraphicFramePr>
        <p:xfrm>
          <a:off x="304799" y="2114727"/>
          <a:ext cx="1752601" cy="1238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1"/>
                <a:gridCol w="685800"/>
                <a:gridCol w="685800"/>
              </a:tblGrid>
              <a:tr h="2063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Emp_No</a:t>
                      </a:r>
                      <a:endParaRPr lang="en-US" sz="10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Mng_No</a:t>
                      </a:r>
                      <a:endParaRPr lang="en-US" sz="10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2063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63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63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63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63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E4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2114729"/>
            <a:ext cx="670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Запит: “Знайти безпосередніх підлеглих Е1”  реалізувати  відносно просто</a:t>
            </a:r>
            <a:r>
              <a:rPr lang="uk-UA" sz="1400" dirty="0" smtClean="0"/>
              <a:t>.</a:t>
            </a:r>
            <a:r>
              <a:rPr lang="en-US" sz="1400" dirty="0"/>
              <a:t> </a:t>
            </a:r>
          </a:p>
          <a:p>
            <a:r>
              <a:rPr lang="en-US" sz="1400" dirty="0"/>
              <a:t>SELECT  </a:t>
            </a:r>
            <a:r>
              <a:rPr lang="ru-RU" sz="1400" dirty="0" err="1"/>
              <a:t>Emp_No</a:t>
            </a:r>
            <a:endParaRPr lang="en-US" sz="1400" dirty="0"/>
          </a:p>
          <a:p>
            <a:r>
              <a:rPr lang="en-US" sz="1400" dirty="0"/>
              <a:t>FROM Org</a:t>
            </a:r>
          </a:p>
          <a:p>
            <a:r>
              <a:rPr lang="en-US" sz="1400" dirty="0"/>
              <a:t>WHERE </a:t>
            </a:r>
            <a:r>
              <a:rPr lang="en-US" sz="1400" dirty="0" err="1"/>
              <a:t>Mng_No</a:t>
            </a:r>
            <a:r>
              <a:rPr lang="en-US" sz="1400" dirty="0"/>
              <a:t> = ‘E1</a:t>
            </a:r>
            <a:r>
              <a:rPr lang="en-US" sz="1400" dirty="0" smtClean="0"/>
              <a:t>’</a:t>
            </a:r>
            <a:r>
              <a:rPr lang="en-US" sz="1400" dirty="0"/>
              <a:t> </a:t>
            </a:r>
          </a:p>
          <a:p>
            <a:r>
              <a:rPr lang="uk-UA" sz="1400" dirty="0"/>
              <a:t>Досить легко розширити  запит такого типу до пошуку підлеглих на 2-ому чи третьому рівнях, але для запиту більш загального типу “Знайти підлеглих для кожного службовця на всіх рівнях “ засобів мови </a:t>
            </a:r>
            <a:r>
              <a:rPr lang="en-US" sz="1400" dirty="0"/>
              <a:t>SQL </a:t>
            </a:r>
            <a:r>
              <a:rPr lang="uk-UA" sz="1400" dirty="0"/>
              <a:t>– недостатньо (необхідно використати так звану  базову мову).</a:t>
            </a:r>
            <a:endParaRPr lang="en-US" sz="1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78137"/>
              </p:ext>
            </p:extLst>
          </p:nvPr>
        </p:nvGraphicFramePr>
        <p:xfrm>
          <a:off x="381000" y="3429000"/>
          <a:ext cx="1524000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457200"/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Emp_No</a:t>
                      </a:r>
                      <a:endParaRPr lang="en-US" sz="10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Mng_No</a:t>
                      </a:r>
                      <a:endParaRPr lang="en-US" sz="10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E5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E3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3600" y="3930611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створення запитів такого типу було запропоновано ввести до складу реляційної алгебри </a:t>
            </a:r>
            <a:r>
              <a:rPr lang="uk-UA" dirty="0" err="1"/>
              <a:t>унарну</a:t>
            </a:r>
            <a:r>
              <a:rPr lang="uk-UA" dirty="0"/>
              <a:t> операцію </a:t>
            </a:r>
            <a:r>
              <a:rPr lang="uk-UA" b="1" dirty="0"/>
              <a:t>транзитивного (або рекурсивного) замикання.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Для заданої реляції </a:t>
            </a:r>
            <a:r>
              <a:rPr lang="en-US" dirty="0"/>
              <a:t>R(A,B) </a:t>
            </a:r>
            <a:r>
              <a:rPr lang="uk-UA" dirty="0"/>
              <a:t>з атрибутами, що визначені на одному і тому ж домені, її транзитивним замиканням  називається реляція </a:t>
            </a:r>
            <a:r>
              <a:rPr lang="en-US" dirty="0"/>
              <a:t>R</a:t>
            </a:r>
            <a:r>
              <a:rPr lang="en-US" baseline="30000" dirty="0"/>
              <a:t>*</a:t>
            </a:r>
            <a:r>
              <a:rPr lang="en-US" dirty="0"/>
              <a:t>,</a:t>
            </a:r>
            <a:r>
              <a:rPr lang="uk-UA" dirty="0"/>
              <a:t> яка включає всі кортежі, отримані по транзитивності.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6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/>
              <a:t>Основні концепції об’єктно-орієтованого підходу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3632" y="1295400"/>
            <a:ext cx="891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Абстракція </a:t>
            </a:r>
            <a:r>
              <a:rPr lang="uk-UA" dirty="0"/>
              <a:t>– це процес виділення та ідентифікації найбільш важливих аспектів сутності чи об’єкта та ігнорування всіх інших її малозначимих властивостей.</a:t>
            </a:r>
            <a:endParaRPr lang="en-US" dirty="0"/>
          </a:p>
          <a:p>
            <a:r>
              <a:rPr lang="uk-UA" i="1" dirty="0"/>
              <a:t>Інкапсуляція </a:t>
            </a:r>
            <a:r>
              <a:rPr lang="uk-UA" dirty="0"/>
              <a:t>– означає, що об’єкт має певну внутрішню структуру даних та набір операцій, за допомогою яких  цими даними можна певним чином маніпулювати. Частина засобів об’єкта, що доступна для використання іншими об’єктами, називається </a:t>
            </a:r>
            <a:r>
              <a:rPr lang="uk-UA" i="1" dirty="0"/>
              <a:t>інтерфейсом</a:t>
            </a:r>
            <a:r>
              <a:rPr lang="uk-UA" dirty="0"/>
              <a:t> або зовнішніми аспектами об’єкта. Внутрішні деталі будови об’єкта приховані від зовнішнього світу, що дає можливість в певних межах змінювати внутрішню структуру об’єкта, не змінюючи при цьому застосування, в якому цей об’єкт використовується.</a:t>
            </a:r>
            <a:endParaRPr lang="en-US" dirty="0"/>
          </a:p>
          <a:p>
            <a:r>
              <a:rPr lang="uk-UA" dirty="0"/>
              <a:t>Існує два уявлення про інкапсуляцію: позиція об’єктно-орієнтованої мови програмування (ООМП) та адаптація цієї позиції до потреб баз даних. В деяких ООМП інкапсуляція досягається за рахунок використання абстрактних типів даних (</a:t>
            </a:r>
            <a:r>
              <a:rPr lang="en-US" dirty="0"/>
              <a:t>Abstract Data Types</a:t>
            </a:r>
            <a:r>
              <a:rPr lang="uk-UA" dirty="0"/>
              <a:t> - </a:t>
            </a:r>
            <a:r>
              <a:rPr lang="en-US" dirty="0"/>
              <a:t>ADT</a:t>
            </a:r>
            <a:r>
              <a:rPr lang="uk-UA" dirty="0"/>
              <a:t>). У відповідності з механізмом </a:t>
            </a:r>
            <a:r>
              <a:rPr lang="en-US" dirty="0"/>
              <a:t>ADT</a:t>
            </a:r>
            <a:r>
              <a:rPr lang="uk-UA" dirty="0"/>
              <a:t> об’єкт складається з реалізації та </a:t>
            </a:r>
            <a:r>
              <a:rPr lang="uk-UA" dirty="0" err="1"/>
              <a:t>інтерфейса</a:t>
            </a:r>
            <a:r>
              <a:rPr lang="uk-UA" dirty="0"/>
              <a:t>. Останній специфікує операції, які можуть бути виконані з об’єктом. До реалізації відносяться невидимі зовні структури даних та функції, які реалізують інтерфейс. В базах даних потрібна інкапсуляція досягається, дякуючи тому, що програмісти мають право доступу тільки до інтерфейсу</a:t>
            </a:r>
            <a:r>
              <a:rPr lang="uk-U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41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1950</Words>
  <Application>Microsoft Office PowerPoint</Application>
  <PresentationFormat>Экран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Об’єктні БД</vt:lpstr>
      <vt:lpstr>Автоматизоване виробництво.</vt:lpstr>
      <vt:lpstr>Автоматизована розробка програмного забезпечення.</vt:lpstr>
      <vt:lpstr>Офісні інформаційні системи та мультимедійні системи.</vt:lpstr>
      <vt:lpstr>Цифрова видавнича справа</vt:lpstr>
      <vt:lpstr>Особливості реляційних СУБД</vt:lpstr>
      <vt:lpstr>Особливості реляційних СУБД 2</vt:lpstr>
      <vt:lpstr>Особливості реляційних СУБД 3</vt:lpstr>
      <vt:lpstr>Основні концепції об’єктно-орієтованого підходу</vt:lpstr>
      <vt:lpstr>Основні концепції об’єктно-орієтованого підходу 2</vt:lpstr>
      <vt:lpstr>Переваги використання OID: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kpp</dc:creator>
  <cp:lastModifiedBy>kpp</cp:lastModifiedBy>
  <cp:revision>8</cp:revision>
  <dcterms:created xsi:type="dcterms:W3CDTF">2020-04-26T02:42:20Z</dcterms:created>
  <dcterms:modified xsi:type="dcterms:W3CDTF">2020-04-28T08:34:41Z</dcterms:modified>
</cp:coreProperties>
</file>