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8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4376B-FB7A-41A1-A9F7-D201FBBD21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396D-276C-4687-8DAE-86089432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uk-UA" sz="3200" dirty="0" smtClean="0"/>
              <a:t>Індексні файли</a:t>
            </a:r>
            <a:endParaRPr lang="en-US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2000" y="1447800"/>
            <a:ext cx="914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Прямая соединительная линия 6"/>
          <p:cNvCxnSpPr>
            <a:stCxn id="5" idx="0"/>
            <a:endCxn id="5" idx="2"/>
          </p:cNvCxnSpPr>
          <p:nvPr/>
        </p:nvCxnSpPr>
        <p:spPr>
          <a:xfrm>
            <a:off x="1219200" y="14478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9906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Інд поле    Вказівник</a:t>
            </a:r>
            <a:endParaRPr lang="en-US" sz="14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85800" y="1219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1524000" y="12192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62000" y="16764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62000" y="19812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1"/>
            <a:endCxn id="5" idx="3"/>
          </p:cNvCxnSpPr>
          <p:nvPr/>
        </p:nvCxnSpPr>
        <p:spPr>
          <a:xfrm>
            <a:off x="762000" y="22098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9800" y="1144488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Операції над індексним файлом – це внесення даних та їх вилучення, але основна операція – це пошук. Пошук може бути лінійним, бінарним та більш швидким, наприклад, інтерполяція (або пошук з обчисленням адреси) базується на знанні статистики розподілу елементів (пошук у словнику на літеру «Т» – заглядаємо у 3-ю четвертину, якщо проскочили до літери «Ф», то повертаємось назад приблизно на 5%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3175813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Індексні файли чи просто індекси використовують для пришвидшення пошуку записів в основному файлі. Якщо індекс вказує на кожний запис основного файлу, його називають </a:t>
            </a:r>
            <a:r>
              <a:rPr lang="uk-UA" i="1" dirty="0" smtClean="0"/>
              <a:t>щільним</a:t>
            </a:r>
            <a:r>
              <a:rPr lang="uk-UA" dirty="0" smtClean="0"/>
              <a:t>, інакше </a:t>
            </a:r>
            <a:r>
              <a:rPr lang="uk-UA" i="1" dirty="0" smtClean="0"/>
              <a:t>нещільним</a:t>
            </a:r>
            <a:r>
              <a:rPr lang="uk-UA" dirty="0" smtClean="0"/>
              <a:t>. Для підвищення ефективності обмін між оперативною і зовнішною пам’яттю здійснюється </a:t>
            </a:r>
            <a:r>
              <a:rPr lang="uk-UA" i="1" dirty="0" smtClean="0"/>
              <a:t>сторінками (чи блоками</a:t>
            </a:r>
            <a:r>
              <a:rPr lang="uk-UA" dirty="0" smtClean="0"/>
              <a:t>), до складу яких входять кілька записів. Таким  чином вказівник часто реалізується не як адреса конкретного запису, а як адреса сторінки.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Індексно-послідовні файли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5800" y="1295400"/>
            <a:ext cx="685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4600" y="1295400"/>
            <a:ext cx="914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3868" y="17907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14800" y="1600200"/>
            <a:ext cx="1143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6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0193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індекс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2819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основний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228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переповнення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3004066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Властивості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Індекс та основний файл мають бути відсортовані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Зручно здійснювати як прямий доступ через індекс, так і послідовний по основному файлу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Індекс нещільний, тому індексний файл може мати відносно невеликий розмір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Передбачено 2 операції вводу даних: ініціальний ввід та звичайний; при ініціальному вводі дані мають бути відсортовані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При звичайному вводі даних, якщо по заданій індексом адресі вже знаходиться запис, то новий запис попадає в область переповнення, де діє послідовний доступ до даних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Інд-</a:t>
            </a:r>
            <a:r>
              <a:rPr lang="uk-UA" dirty="0" err="1" smtClean="0"/>
              <a:t>посл</a:t>
            </a:r>
            <a:r>
              <a:rPr lang="uk-UA" dirty="0" smtClean="0"/>
              <a:t>. </a:t>
            </a:r>
            <a:r>
              <a:rPr lang="uk-UA" dirty="0"/>
              <a:t>ф</a:t>
            </a:r>
            <a:r>
              <a:rPr lang="uk-UA" dirty="0" smtClean="0"/>
              <a:t>айли незручні для високо динамічних даних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>
            <a:stCxn id="3" idx="0"/>
            <a:endCxn id="3" idx="2"/>
          </p:cNvCxnSpPr>
          <p:nvPr/>
        </p:nvCxnSpPr>
        <p:spPr>
          <a:xfrm>
            <a:off x="1028700" y="1295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5800" y="1371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64892" y="1309116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514600" y="1752600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Прямая со стрелкой 22"/>
          <p:cNvCxnSpPr>
            <a:endCxn id="21" idx="1"/>
          </p:cNvCxnSpPr>
          <p:nvPr/>
        </p:nvCxnSpPr>
        <p:spPr>
          <a:xfrm>
            <a:off x="1219200" y="1371600"/>
            <a:ext cx="1295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514600" y="2203966"/>
            <a:ext cx="914400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514600" y="238863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276600" y="12954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284220" y="2221992"/>
            <a:ext cx="89916" cy="13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267200" y="16002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114800" y="17526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4178808" y="1656588"/>
            <a:ext cx="76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Прямая со стрелкой 36"/>
          <p:cNvCxnSpPr>
            <a:stCxn id="30" idx="3"/>
          </p:cNvCxnSpPr>
          <p:nvPr/>
        </p:nvCxnSpPr>
        <p:spPr>
          <a:xfrm flipV="1">
            <a:off x="3374136" y="1752600"/>
            <a:ext cx="740664" cy="537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uk-UA" sz="2800" dirty="0" smtClean="0"/>
              <a:t>Індексно-довільні файли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Індексно-довільні файли мають ту ж структуру, що і індексно-послідовні файли, хіба що часто відсутня область переповнення як окрема одиниця. Тут немає спеціальної операції ініціального вводу даних. Індекс – щільний, тобто адресується кожен запис, і відсортований. Для основної області сортування не проводиться.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Операція </a:t>
            </a:r>
            <a:r>
              <a:rPr lang="en-US" dirty="0" smtClean="0"/>
              <a:t>Insert </a:t>
            </a:r>
            <a:r>
              <a:rPr lang="uk-UA" dirty="0" smtClean="0"/>
              <a:t>– запис заноситься в основну область на вільне місце, найчастіше в кінець файлу; в індекс заноситься ключ та адреса запису в основній області.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Операція </a:t>
            </a:r>
            <a:r>
              <a:rPr lang="en-US" dirty="0" smtClean="0"/>
              <a:t>Delete – </a:t>
            </a:r>
            <a:r>
              <a:rPr lang="uk-UA" dirty="0" smtClean="0"/>
              <a:t>запис фізично не вилучається, а тільки позначається як вилучений; також його адреса заноситься в спеціальну область «сміття», щоб його могла використати </a:t>
            </a:r>
            <a:r>
              <a:rPr lang="uk-UA" dirty="0"/>
              <a:t>о</a:t>
            </a:r>
            <a:r>
              <a:rPr lang="uk-UA" dirty="0" smtClean="0"/>
              <a:t>перація </a:t>
            </a:r>
            <a:r>
              <a:rPr lang="en-US" dirty="0" smtClean="0"/>
              <a:t>Insert</a:t>
            </a:r>
            <a:r>
              <a:rPr lang="uk-UA" dirty="0" smtClean="0"/>
              <a:t> при пошуку вільного місця.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Технологія індексно-довільних файлів зручна при великій динамічності даних (порівняно з </a:t>
            </a:r>
            <a:r>
              <a:rPr lang="uk-UA" dirty="0" err="1" smtClean="0"/>
              <a:t>інд</a:t>
            </a:r>
            <a:r>
              <a:rPr lang="uk-UA" dirty="0" smtClean="0"/>
              <a:t>.-</a:t>
            </a:r>
            <a:r>
              <a:rPr lang="uk-UA" dirty="0" err="1" smtClean="0"/>
              <a:t>посл.файлами</a:t>
            </a:r>
            <a:r>
              <a:rPr lang="uk-UA" dirty="0" smtClean="0"/>
              <a:t>), але має і недолік – суттєво більші розміри індексного файлу.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2-3 дерева, В-дерева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858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Стрімке зростання розмірів індексного файлу веде до необхідності створення структур типу «дерево» для пришвидшення доступу до самого індексного файлу. Але доступ по дерев’яній структурі буде ефективним, якщо дерево буде збалансованим.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905000"/>
            <a:ext cx="3352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685800" y="22098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1981200" y="22098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9321"/>
            <a:ext cx="968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6800" y="2057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22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8600" y="3200400"/>
            <a:ext cx="1905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375851"/>
            <a:ext cx="968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08" y="3375850"/>
            <a:ext cx="968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17" y="3390900"/>
            <a:ext cx="968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34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17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90800" y="3200400"/>
            <a:ext cx="1828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1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30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95663"/>
            <a:ext cx="968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412045"/>
            <a:ext cx="968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78707"/>
            <a:ext cx="968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Прямая со стрелкой 19"/>
          <p:cNvCxnSpPr>
            <a:stCxn id="6" idx="4"/>
          </p:cNvCxnSpPr>
          <p:nvPr/>
        </p:nvCxnSpPr>
        <p:spPr>
          <a:xfrm flipH="1">
            <a:off x="685800" y="2255519"/>
            <a:ext cx="38100" cy="944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4"/>
          </p:cNvCxnSpPr>
          <p:nvPr/>
        </p:nvCxnSpPr>
        <p:spPr>
          <a:xfrm>
            <a:off x="2019300" y="2255519"/>
            <a:ext cx="800100" cy="944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6200" y="396240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00" y="39624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4   8</a:t>
            </a:r>
            <a:endParaRPr lang="en-US" dirty="0"/>
          </a:p>
        </p:txBody>
      </p:sp>
      <p:cxnSp>
        <p:nvCxnSpPr>
          <p:cNvPr id="29" name="Прямая соединительная линия 28"/>
          <p:cNvCxnSpPr>
            <a:stCxn id="25" idx="0"/>
            <a:endCxn id="25" idx="2"/>
          </p:cNvCxnSpPr>
          <p:nvPr/>
        </p:nvCxnSpPr>
        <p:spPr>
          <a:xfrm>
            <a:off x="400050" y="39624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990600" y="39624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06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12 13</a:t>
            </a:r>
            <a:endParaRPr lang="en-US" dirty="0"/>
          </a:p>
        </p:txBody>
      </p:sp>
      <p:cxnSp>
        <p:nvCxnSpPr>
          <p:cNvPr id="1025" name="Прямая соединительная линия 1024"/>
          <p:cNvCxnSpPr>
            <a:stCxn id="31" idx="0"/>
            <a:endCxn id="31" idx="2"/>
          </p:cNvCxnSpPr>
          <p:nvPr/>
        </p:nvCxnSpPr>
        <p:spPr>
          <a:xfrm>
            <a:off x="1371600" y="39624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Прямоугольник 1033"/>
          <p:cNvSpPr/>
          <p:nvPr/>
        </p:nvSpPr>
        <p:spPr>
          <a:xfrm>
            <a:off x="1752600" y="3962400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/>
          <p:cNvSpPr txBox="1"/>
          <p:nvPr/>
        </p:nvSpPr>
        <p:spPr>
          <a:xfrm>
            <a:off x="1752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18</a:t>
            </a:r>
            <a:endParaRPr lang="en-US" dirty="0"/>
          </a:p>
        </p:txBody>
      </p:sp>
      <p:cxnSp>
        <p:nvCxnSpPr>
          <p:cNvPr id="1037" name="Прямая соединительная линия 1036"/>
          <p:cNvCxnSpPr/>
          <p:nvPr/>
        </p:nvCxnSpPr>
        <p:spPr>
          <a:xfrm>
            <a:off x="2133600" y="3962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Прямая со стрелкой 1038"/>
          <p:cNvCxnSpPr>
            <a:stCxn id="1027" idx="2"/>
          </p:cNvCxnSpPr>
          <p:nvPr/>
        </p:nvCxnSpPr>
        <p:spPr>
          <a:xfrm flipH="1">
            <a:off x="228600" y="3442526"/>
            <a:ext cx="180182" cy="51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Прямая со стрелкой 1040"/>
          <p:cNvCxnSpPr>
            <a:stCxn id="1028" idx="1"/>
            <a:endCxn id="30" idx="0"/>
          </p:cNvCxnSpPr>
          <p:nvPr/>
        </p:nvCxnSpPr>
        <p:spPr>
          <a:xfrm>
            <a:off x="1101408" y="3409188"/>
            <a:ext cx="193992" cy="55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Прямая со стрелкой 1042"/>
          <p:cNvCxnSpPr>
            <a:stCxn id="1030" idx="1"/>
          </p:cNvCxnSpPr>
          <p:nvPr/>
        </p:nvCxnSpPr>
        <p:spPr>
          <a:xfrm flipH="1">
            <a:off x="1828800" y="3424238"/>
            <a:ext cx="134017" cy="53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Прямоугольник 1043"/>
          <p:cNvSpPr/>
          <p:nvPr/>
        </p:nvSpPr>
        <p:spPr>
          <a:xfrm>
            <a:off x="2590800" y="3962400"/>
            <a:ext cx="817563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/>
          <p:cNvSpPr txBox="1"/>
          <p:nvPr/>
        </p:nvSpPr>
        <p:spPr>
          <a:xfrm>
            <a:off x="2590800" y="3962400"/>
            <a:ext cx="81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25  27</a:t>
            </a:r>
            <a:endParaRPr lang="en-US" dirty="0"/>
          </a:p>
        </p:txBody>
      </p:sp>
      <p:cxnSp>
        <p:nvCxnSpPr>
          <p:cNvPr id="1047" name="Прямая соединительная линия 1046"/>
          <p:cNvCxnSpPr>
            <a:stCxn id="1045" idx="0"/>
            <a:endCxn id="1045" idx="2"/>
          </p:cNvCxnSpPr>
          <p:nvPr/>
        </p:nvCxnSpPr>
        <p:spPr>
          <a:xfrm>
            <a:off x="2999582" y="39624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Прямоугольник 1047"/>
          <p:cNvSpPr/>
          <p:nvPr/>
        </p:nvSpPr>
        <p:spPr>
          <a:xfrm>
            <a:off x="3810000" y="39624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/>
          <p:cNvSpPr txBox="1"/>
          <p:nvPr/>
        </p:nvSpPr>
        <p:spPr>
          <a:xfrm>
            <a:off x="3810000" y="3962400"/>
            <a:ext cx="42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32</a:t>
            </a:r>
            <a:endParaRPr lang="en-US" dirty="0"/>
          </a:p>
        </p:txBody>
      </p:sp>
      <p:cxnSp>
        <p:nvCxnSpPr>
          <p:cNvPr id="1051" name="Прямая соединительная линия 1050"/>
          <p:cNvCxnSpPr/>
          <p:nvPr/>
        </p:nvCxnSpPr>
        <p:spPr>
          <a:xfrm>
            <a:off x="4239418" y="3962400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Прямая со стрелкой 1052"/>
          <p:cNvCxnSpPr>
            <a:stCxn id="1031" idx="0"/>
          </p:cNvCxnSpPr>
          <p:nvPr/>
        </p:nvCxnSpPr>
        <p:spPr>
          <a:xfrm>
            <a:off x="2715419" y="3395663"/>
            <a:ext cx="48418" cy="566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Прямая со стрелкой 1054"/>
          <p:cNvCxnSpPr>
            <a:stCxn id="1032" idx="2"/>
            <a:endCxn id="1049" idx="0"/>
          </p:cNvCxnSpPr>
          <p:nvPr/>
        </p:nvCxnSpPr>
        <p:spPr>
          <a:xfrm>
            <a:off x="3456782" y="3478720"/>
            <a:ext cx="567927" cy="483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9200" y="20574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В-дерева</a:t>
            </a:r>
          </a:p>
          <a:p>
            <a:r>
              <a:rPr lang="uk-UA" dirty="0" smtClean="0"/>
              <a:t>Кількість підлеглих вершин від к до (2*к – 1)</a:t>
            </a:r>
          </a:p>
          <a:p>
            <a:pPr algn="ctr"/>
            <a:r>
              <a:rPr lang="uk-UA" dirty="0" smtClean="0"/>
              <a:t>В*-дерева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Хеш-файли</a:t>
            </a:r>
            <a:endParaRPr lang="en-US" sz="2800" dirty="0"/>
          </a:p>
        </p:txBody>
      </p:sp>
      <p:sp>
        <p:nvSpPr>
          <p:cNvPr id="3" name="Правильный пятиугольник 2"/>
          <p:cNvSpPr/>
          <p:nvPr/>
        </p:nvSpPr>
        <p:spPr>
          <a:xfrm>
            <a:off x="914400" y="1295400"/>
            <a:ext cx="1752600" cy="1524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uk-UA" dirty="0" smtClean="0"/>
              <a:t>(</a:t>
            </a:r>
            <a:r>
              <a:rPr lang="uk-UA" dirty="0" err="1" smtClean="0"/>
              <a:t>кл</a:t>
            </a:r>
            <a:r>
              <a:rPr lang="uk-UA" dirty="0" smtClean="0"/>
              <a:t>)</a:t>
            </a:r>
            <a:r>
              <a:rPr lang="en-US" dirty="0" smtClean="0"/>
              <a:t>-&gt;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48200" y="1066800"/>
            <a:ext cx="1600200" cy="2362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209800" y="1937266"/>
            <a:ext cx="2438400" cy="12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2895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оперативна пам’ять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219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Основний файл записів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581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Переваги перед індексами: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більшість записів знаходиться за одне звернення до </a:t>
            </a:r>
            <a:r>
              <a:rPr lang="uk-UA" dirty="0" err="1" smtClean="0"/>
              <a:t>зовн</a:t>
            </a:r>
            <a:r>
              <a:rPr lang="uk-UA" dirty="0" smtClean="0"/>
              <a:t>. пам’яті;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внесення та вилучення записів здійснюється простіше.</a:t>
            </a:r>
          </a:p>
          <a:p>
            <a:r>
              <a:rPr lang="uk-UA" dirty="0" smtClean="0"/>
              <a:t>Недоліки – відсутня упорядкованість файла, відповідно непристосованість до послідовної обробки.</a:t>
            </a:r>
          </a:p>
          <a:p>
            <a:pPr algn="ctr"/>
            <a:r>
              <a:rPr lang="uk-UA" dirty="0" smtClean="0"/>
              <a:t>Фактори, які впливають на ефективність хешування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р</a:t>
            </a:r>
            <a:r>
              <a:rPr lang="uk-UA" dirty="0" smtClean="0"/>
              <a:t>озмір дільниці (блоку, сторінки) записів;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щільність заповнення;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алгоритм хешування;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робота з областю переповнення.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2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Алгоритми хешування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7620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3 етапи хешування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перетворення (якщо треба) ключа у числовий чи бітовий формат;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п</a:t>
            </a:r>
            <a:r>
              <a:rPr lang="uk-UA" dirty="0" smtClean="0"/>
              <a:t>еретворення ключа у значення в певному діапазоні;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н</a:t>
            </a:r>
            <a:r>
              <a:rPr lang="uk-UA" dirty="0" smtClean="0"/>
              <a:t>ормалізація чи масштабування значення, одержаного на попередньому етапі.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962329"/>
            <a:ext cx="685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uk-UA" dirty="0" smtClean="0"/>
              <a:t>Метод  квадратів   (ключ)</a:t>
            </a:r>
            <a:r>
              <a:rPr lang="en-US" dirty="0" smtClean="0"/>
              <a:t>^</a:t>
            </a:r>
            <a:r>
              <a:rPr lang="uk-UA" sz="1600" dirty="0" smtClean="0"/>
              <a:t>2</a:t>
            </a:r>
            <a:r>
              <a:rPr lang="en-US" sz="1600" dirty="0" smtClean="0"/>
              <a:t>  -&gt;   </a:t>
            </a:r>
          </a:p>
          <a:p>
            <a:pPr marL="342900" indent="-342900">
              <a:buAutoNum type="arabicParenR"/>
            </a:pPr>
            <a:r>
              <a:rPr lang="uk-UA" dirty="0" smtClean="0"/>
              <a:t>Ділення  ключ </a:t>
            </a:r>
            <a:r>
              <a:rPr lang="en-US" dirty="0" smtClean="0"/>
              <a:t>/ </a:t>
            </a:r>
            <a:r>
              <a:rPr lang="uk-UA" dirty="0" smtClean="0"/>
              <a:t>дільник – залишок від ділення</a:t>
            </a:r>
            <a:endParaRPr lang="en-US" dirty="0" smtClean="0"/>
          </a:p>
          <a:p>
            <a:r>
              <a:rPr lang="uk-UA" dirty="0" smtClean="0"/>
              <a:t>         Дільник має бути простим числом або таким, що немає невеликих дільників, і    близьким до кількості дільниць (блоків, сторінок).</a:t>
            </a:r>
          </a:p>
          <a:p>
            <a:r>
              <a:rPr lang="uk-UA" dirty="0" smtClean="0"/>
              <a:t>Наприклад: якщо </a:t>
            </a:r>
            <a:r>
              <a:rPr lang="en-US" dirty="0" smtClean="0"/>
              <a:t>d = 7000 </a:t>
            </a:r>
            <a:r>
              <a:rPr lang="uk-UA" dirty="0" smtClean="0"/>
              <a:t>– кількість дільниць</a:t>
            </a:r>
            <a:r>
              <a:rPr lang="en-US" dirty="0" smtClean="0"/>
              <a:t>, </a:t>
            </a:r>
            <a:r>
              <a:rPr lang="uk-UA" dirty="0" smtClean="0"/>
              <a:t>то </a:t>
            </a:r>
            <a:r>
              <a:rPr lang="en-US" dirty="0" smtClean="0"/>
              <a:t>q = 6997</a:t>
            </a:r>
            <a:r>
              <a:rPr lang="uk-UA" dirty="0" smtClean="0"/>
              <a:t> – дільник, тоді для ключа 172148  =</a:t>
            </a:r>
            <a:r>
              <a:rPr lang="en-US" dirty="0" smtClean="0"/>
              <a:t>&gt; mod(172148, 6997) = 4220</a:t>
            </a:r>
          </a:p>
          <a:p>
            <a:r>
              <a:rPr lang="en-US" dirty="0" smtClean="0"/>
              <a:t>3) </a:t>
            </a:r>
            <a:r>
              <a:rPr lang="uk-UA" dirty="0" smtClean="0"/>
              <a:t>Зсув розрядів      17207359    1720</a:t>
            </a:r>
          </a:p>
          <a:p>
            <a:r>
              <a:rPr lang="uk-UA" dirty="0"/>
              <a:t> </a:t>
            </a:r>
            <a:r>
              <a:rPr lang="uk-UA" dirty="0" smtClean="0"/>
              <a:t>                                                         7359</a:t>
            </a:r>
          </a:p>
          <a:p>
            <a:r>
              <a:rPr lang="en-US" dirty="0" smtClean="0"/>
              <a:t> </a:t>
            </a:r>
            <a:r>
              <a:rPr lang="uk-UA" dirty="0" smtClean="0"/>
              <a:t>                                                         9079</a:t>
            </a:r>
          </a:p>
          <a:p>
            <a:r>
              <a:rPr lang="uk-UA" dirty="0" smtClean="0"/>
              <a:t>4) Складання (для ключів великого розміру)</a:t>
            </a:r>
          </a:p>
          <a:p>
            <a:r>
              <a:rPr lang="uk-UA" dirty="0" smtClean="0"/>
              <a:t>5) Аналіз окремих розрядів ключа</a:t>
            </a:r>
          </a:p>
          <a:p>
            <a:r>
              <a:rPr lang="uk-UA" dirty="0" smtClean="0"/>
              <a:t>6) Перетворення основи системи числення</a:t>
            </a:r>
          </a:p>
          <a:p>
            <a:r>
              <a:rPr lang="uk-UA" dirty="0" smtClean="0"/>
              <a:t>172148 -</a:t>
            </a:r>
            <a:r>
              <a:rPr lang="en-US" dirty="0" smtClean="0"/>
              <a:t>&gt; 1* 11^5 + 7* 11^4 + 2 * 11^3 + 1 * 11^2 + 4*11 + 8 = 26</a:t>
            </a:r>
            <a:r>
              <a:rPr lang="en-US" dirty="0" smtClean="0">
                <a:solidFill>
                  <a:srgbClr val="FF0000"/>
                </a:solidFill>
              </a:rPr>
              <a:t>6373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( * 0.7 ) – </a:t>
            </a:r>
            <a:r>
              <a:rPr lang="uk-UA" dirty="0" smtClean="0"/>
              <a:t>3-ій етап</a:t>
            </a:r>
            <a:endParaRPr lang="en-US" dirty="0"/>
          </a:p>
        </p:txBody>
      </p:sp>
      <p:sp>
        <p:nvSpPr>
          <p:cNvPr id="5" name="Минус 4"/>
          <p:cNvSpPr/>
          <p:nvPr/>
        </p:nvSpPr>
        <p:spPr>
          <a:xfrm>
            <a:off x="3581400" y="2146995"/>
            <a:ext cx="27432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Равно 5"/>
          <p:cNvSpPr/>
          <p:nvPr/>
        </p:nvSpPr>
        <p:spPr>
          <a:xfrm>
            <a:off x="4533900" y="2146995"/>
            <a:ext cx="876300" cy="45719"/>
          </a:xfrm>
          <a:prstGeom prst="mathEqual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 flipV="1">
            <a:off x="4953000" y="2057400"/>
            <a:ext cx="1524000" cy="895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люс 11"/>
          <p:cNvSpPr/>
          <p:nvPr/>
        </p:nvSpPr>
        <p:spPr>
          <a:xfrm>
            <a:off x="3002280" y="4119372"/>
            <a:ext cx="228600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34200" y="4347972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717207359: </a:t>
            </a:r>
          </a:p>
          <a:p>
            <a:r>
              <a:rPr lang="uk-UA" dirty="0" smtClean="0"/>
              <a:t> 207</a:t>
            </a:r>
          </a:p>
          <a:p>
            <a:r>
              <a:rPr lang="uk-UA" dirty="0" smtClean="0"/>
              <a:t> 953</a:t>
            </a:r>
          </a:p>
          <a:p>
            <a:r>
              <a:rPr lang="uk-UA" dirty="0" smtClean="0"/>
              <a:t> 717</a:t>
            </a:r>
          </a:p>
          <a:p>
            <a:r>
              <a:rPr lang="uk-UA" dirty="0" smtClean="0"/>
              <a:t>1877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1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/>
              <a:t>Алгоритми </a:t>
            </a:r>
            <a:r>
              <a:rPr lang="uk-UA" sz="2800" dirty="0" smtClean="0"/>
              <a:t>хешування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0668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7) Метод Ліна. Нехай </a:t>
            </a:r>
            <a:r>
              <a:rPr lang="en-US" dirty="0" smtClean="0"/>
              <a:t>p</a:t>
            </a:r>
            <a:r>
              <a:rPr lang="uk-UA" dirty="0" smtClean="0"/>
              <a:t> і</a:t>
            </a:r>
            <a:r>
              <a:rPr lang="en-US" dirty="0" smtClean="0"/>
              <a:t> q</a:t>
            </a:r>
            <a:r>
              <a:rPr lang="uk-UA" dirty="0" smtClean="0"/>
              <a:t> – прості числа; ключ береться по основі  </a:t>
            </a:r>
            <a:r>
              <a:rPr lang="en-US" dirty="0" smtClean="0"/>
              <a:t>p</a:t>
            </a:r>
            <a:r>
              <a:rPr lang="uk-UA" dirty="0" smtClean="0"/>
              <a:t>, а потім ділиться по модулю </a:t>
            </a:r>
            <a:r>
              <a:rPr lang="en-US" dirty="0" err="1" smtClean="0"/>
              <a:t>q^m</a:t>
            </a:r>
            <a:r>
              <a:rPr lang="en-US" dirty="0" smtClean="0"/>
              <a:t>;</a:t>
            </a:r>
          </a:p>
          <a:p>
            <a:r>
              <a:rPr lang="en-US" dirty="0" smtClean="0"/>
              <a:t>172148 -&gt;  0001  0111  0010  0001  0100  1000  </a:t>
            </a:r>
            <a:r>
              <a:rPr lang="uk-UA" dirty="0" smtClean="0"/>
              <a:t>перегрупування</a:t>
            </a:r>
          </a:p>
          <a:p>
            <a:r>
              <a:rPr lang="uk-UA" dirty="0" smtClean="0"/>
              <a:t>000  101  110  010  000  101  001 000  -</a:t>
            </a:r>
            <a:r>
              <a:rPr lang="en-US" dirty="0" smtClean="0"/>
              <a:t>&gt; 5620510 /(</a:t>
            </a:r>
            <a:r>
              <a:rPr lang="en-US" dirty="0" err="1" smtClean="0"/>
              <a:t>q^m</a:t>
            </a:r>
            <a:r>
              <a:rPr lang="en-US" dirty="0" smtClean="0"/>
              <a:t>) -&gt; 6997</a:t>
            </a:r>
          </a:p>
          <a:p>
            <a:endParaRPr lang="en-US" dirty="0"/>
          </a:p>
          <a:p>
            <a:r>
              <a:rPr lang="en-US" dirty="0" smtClean="0"/>
              <a:t>8) </a:t>
            </a:r>
            <a:r>
              <a:rPr lang="uk-UA" dirty="0" smtClean="0"/>
              <a:t>Ділення поліномів</a:t>
            </a:r>
          </a:p>
          <a:p>
            <a:r>
              <a:rPr lang="uk-UA" dirty="0"/>
              <a:t> </a:t>
            </a:r>
            <a:r>
              <a:rPr lang="uk-UA" dirty="0" smtClean="0"/>
              <a:t> 172148 </a:t>
            </a:r>
            <a:r>
              <a:rPr lang="en-US" dirty="0" smtClean="0"/>
              <a:t>-&gt; x^5 + 7*x^4 + 2*x^3 + x^2 + 4*x +8 / (x^2 + 2*x +3) -&gt; div = x^3 + 5*x^2 –11*x +8; </a:t>
            </a:r>
          </a:p>
          <a:p>
            <a:r>
              <a:rPr lang="en-US" dirty="0"/>
              <a:t> </a:t>
            </a:r>
            <a:r>
              <a:rPr lang="en-US" dirty="0" smtClean="0"/>
              <a:t> mod = 11*x – 16;</a:t>
            </a:r>
            <a:endParaRPr lang="uk-UA" dirty="0" smtClean="0"/>
          </a:p>
          <a:p>
            <a:r>
              <a:rPr lang="uk-UA" dirty="0" smtClean="0"/>
              <a:t>Оскільки алгоритми хешування можуть для 2-х і більше різних ключів видати в результаті  одну і ту ж адресу, то можлива ситуація колізії: спроба внесення запису по адресі, яка вже зайнята іншим записом.</a:t>
            </a:r>
          </a:p>
          <a:p>
            <a:r>
              <a:rPr lang="uk-UA" dirty="0" smtClean="0"/>
              <a:t> </a:t>
            </a:r>
            <a:endParaRPr lang="en-US" dirty="0" smtClean="0"/>
          </a:p>
          <a:p>
            <a:pPr algn="ctr"/>
            <a:r>
              <a:rPr lang="uk-UA" dirty="0" smtClean="0"/>
              <a:t>Область переповнення</a:t>
            </a:r>
          </a:p>
          <a:p>
            <a:r>
              <a:rPr lang="uk-UA" dirty="0" smtClean="0"/>
              <a:t>2 підходи: 1) може бути відокремлена від основної області (може бути для кожної дільниці своя чи загальна для всіх); 2) записи переповнення зберігаються в межах основної області.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9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Кільцеві структури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8382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1) Просте кільце (одно направлене); 2)одно направлене кільце з вказівниками на заголовок; 3) кільце з 2-направленими вказівниками; 4) коралове кільце; 5) ланцюг для перегляду з пропусками;</a:t>
            </a:r>
            <a:endParaRPr lang="en-US" dirty="0"/>
          </a:p>
        </p:txBody>
      </p:sp>
      <p:sp>
        <p:nvSpPr>
          <p:cNvPr id="4" name="Овал 3"/>
          <p:cNvSpPr/>
          <p:nvPr/>
        </p:nvSpPr>
        <p:spPr>
          <a:xfrm>
            <a:off x="5334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066800" y="244449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00200" y="245059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2133600" y="245059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3962400" y="24353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4800600" y="245059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5562600" y="244449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 flipV="1">
            <a:off x="2718814" y="2526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3093719" y="25191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3505200" y="2525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Прямая со стрелкой 14"/>
          <p:cNvCxnSpPr>
            <a:stCxn id="4" idx="6"/>
            <a:endCxn id="5" idx="2"/>
          </p:cNvCxnSpPr>
          <p:nvPr/>
        </p:nvCxnSpPr>
        <p:spPr>
          <a:xfrm>
            <a:off x="685800" y="2514600"/>
            <a:ext cx="381000" cy="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6"/>
            <a:endCxn id="6" idx="2"/>
          </p:cNvCxnSpPr>
          <p:nvPr/>
        </p:nvCxnSpPr>
        <p:spPr>
          <a:xfrm>
            <a:off x="1219200" y="2520696"/>
            <a:ext cx="381000" cy="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7" idx="2"/>
          </p:cNvCxnSpPr>
          <p:nvPr/>
        </p:nvCxnSpPr>
        <p:spPr>
          <a:xfrm>
            <a:off x="1752600" y="252679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6"/>
          </p:cNvCxnSpPr>
          <p:nvPr/>
        </p:nvCxnSpPr>
        <p:spPr>
          <a:xfrm>
            <a:off x="2286000" y="252679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6"/>
            <a:endCxn id="9" idx="2"/>
          </p:cNvCxnSpPr>
          <p:nvPr/>
        </p:nvCxnSpPr>
        <p:spPr>
          <a:xfrm>
            <a:off x="4114800" y="2511552"/>
            <a:ext cx="68580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6"/>
            <a:endCxn id="10" idx="2"/>
          </p:cNvCxnSpPr>
          <p:nvPr/>
        </p:nvCxnSpPr>
        <p:spPr>
          <a:xfrm flipV="1">
            <a:off x="4953000" y="2520696"/>
            <a:ext cx="609600" cy="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8" idx="2"/>
          </p:cNvCxnSpPr>
          <p:nvPr/>
        </p:nvCxnSpPr>
        <p:spPr>
          <a:xfrm flipV="1">
            <a:off x="3810000" y="2511552"/>
            <a:ext cx="152400" cy="1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7" idx="4"/>
          </p:cNvCxnSpPr>
          <p:nvPr/>
        </p:nvCxnSpPr>
        <p:spPr>
          <a:xfrm flipH="1">
            <a:off x="1943100" y="2602992"/>
            <a:ext cx="266700" cy="36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76300" y="2971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4" idx="5"/>
          </p:cNvCxnSpPr>
          <p:nvPr/>
        </p:nvCxnSpPr>
        <p:spPr>
          <a:xfrm flipH="1" flipV="1">
            <a:off x="663482" y="2568482"/>
            <a:ext cx="212818" cy="403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2286000" y="2602992"/>
            <a:ext cx="432814" cy="368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718814" y="2971800"/>
            <a:ext cx="832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9" idx="4"/>
          </p:cNvCxnSpPr>
          <p:nvPr/>
        </p:nvCxnSpPr>
        <p:spPr>
          <a:xfrm flipH="1">
            <a:off x="4572000" y="2602992"/>
            <a:ext cx="304800" cy="36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4038600" y="29718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00" y="30480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6) Коралове кільце для перегляду з пропусками;</a:t>
            </a:r>
          </a:p>
          <a:p>
            <a:r>
              <a:rPr lang="uk-UA" dirty="0" smtClean="0"/>
              <a:t>7) Мультиспискові ланцюги</a:t>
            </a:r>
            <a:endParaRPr lang="en-US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2590800" y="3962400"/>
            <a:ext cx="1371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2590800" y="4114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4" idx="1"/>
            <a:endCxn id="44" idx="3"/>
          </p:cNvCxnSpPr>
          <p:nvPr/>
        </p:nvCxnSpPr>
        <p:spPr>
          <a:xfrm>
            <a:off x="2590800" y="4267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2590800" y="44196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602251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Овал 51"/>
          <p:cNvSpPr/>
          <p:nvPr/>
        </p:nvSpPr>
        <p:spPr>
          <a:xfrm>
            <a:off x="1150891" y="528523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Овал 52"/>
          <p:cNvSpPr/>
          <p:nvPr/>
        </p:nvSpPr>
        <p:spPr>
          <a:xfrm>
            <a:off x="1790700" y="53065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Овал 53"/>
          <p:cNvSpPr/>
          <p:nvPr/>
        </p:nvSpPr>
        <p:spPr>
          <a:xfrm>
            <a:off x="2546873" y="529742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Овал 54"/>
          <p:cNvSpPr/>
          <p:nvPr/>
        </p:nvSpPr>
        <p:spPr>
          <a:xfrm>
            <a:off x="4457700" y="528523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Овал 55"/>
          <p:cNvSpPr/>
          <p:nvPr/>
        </p:nvSpPr>
        <p:spPr>
          <a:xfrm>
            <a:off x="5105400" y="528523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Овал 56"/>
          <p:cNvSpPr/>
          <p:nvPr/>
        </p:nvSpPr>
        <p:spPr>
          <a:xfrm>
            <a:off x="59436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Прямая со стрелкой 58"/>
          <p:cNvCxnSpPr>
            <a:stCxn id="51" idx="6"/>
            <a:endCxn id="52" idx="2"/>
          </p:cNvCxnSpPr>
          <p:nvPr/>
        </p:nvCxnSpPr>
        <p:spPr>
          <a:xfrm>
            <a:off x="754651" y="5334000"/>
            <a:ext cx="396240" cy="2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2" idx="6"/>
            <a:endCxn id="53" idx="2"/>
          </p:cNvCxnSpPr>
          <p:nvPr/>
        </p:nvCxnSpPr>
        <p:spPr>
          <a:xfrm>
            <a:off x="1303291" y="5361432"/>
            <a:ext cx="487409" cy="21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3" idx="6"/>
            <a:endCxn id="54" idx="2"/>
          </p:cNvCxnSpPr>
          <p:nvPr/>
        </p:nvCxnSpPr>
        <p:spPr>
          <a:xfrm flipV="1">
            <a:off x="1943100" y="5373624"/>
            <a:ext cx="603773" cy="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4" idx="6"/>
          </p:cNvCxnSpPr>
          <p:nvPr/>
        </p:nvCxnSpPr>
        <p:spPr>
          <a:xfrm flipV="1">
            <a:off x="2699273" y="5372100"/>
            <a:ext cx="272527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endCxn id="55" idx="2"/>
          </p:cNvCxnSpPr>
          <p:nvPr/>
        </p:nvCxnSpPr>
        <p:spPr>
          <a:xfrm flipV="1">
            <a:off x="4286250" y="5361432"/>
            <a:ext cx="171450" cy="10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55" idx="6"/>
            <a:endCxn id="56" idx="2"/>
          </p:cNvCxnSpPr>
          <p:nvPr/>
        </p:nvCxnSpPr>
        <p:spPr>
          <a:xfrm>
            <a:off x="4610100" y="5361432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6" idx="6"/>
            <a:endCxn id="57" idx="2"/>
          </p:cNvCxnSpPr>
          <p:nvPr/>
        </p:nvCxnSpPr>
        <p:spPr>
          <a:xfrm flipV="1">
            <a:off x="5257800" y="5334000"/>
            <a:ext cx="685800" cy="2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endCxn id="51" idx="7"/>
          </p:cNvCxnSpPr>
          <p:nvPr/>
        </p:nvCxnSpPr>
        <p:spPr>
          <a:xfrm flipH="1">
            <a:off x="732333" y="4038600"/>
            <a:ext cx="1858467" cy="124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44" idx="1"/>
            <a:endCxn id="54" idx="0"/>
          </p:cNvCxnSpPr>
          <p:nvPr/>
        </p:nvCxnSpPr>
        <p:spPr>
          <a:xfrm>
            <a:off x="2590800" y="4267200"/>
            <a:ext cx="32273" cy="1030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44" idx="3"/>
            <a:endCxn id="55" idx="0"/>
          </p:cNvCxnSpPr>
          <p:nvPr/>
        </p:nvCxnSpPr>
        <p:spPr>
          <a:xfrm>
            <a:off x="3962400" y="4267200"/>
            <a:ext cx="571500" cy="101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72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917</Words>
  <Application>Microsoft Office PowerPoint</Application>
  <PresentationFormat>Экран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Індексні файли</vt:lpstr>
      <vt:lpstr>Індексно-послідовні файли</vt:lpstr>
      <vt:lpstr>Індексно-довільні файли</vt:lpstr>
      <vt:lpstr>2-3 дерева, В-дерева</vt:lpstr>
      <vt:lpstr>Хеш-файли</vt:lpstr>
      <vt:lpstr>Алгоритми хешування</vt:lpstr>
      <vt:lpstr>Алгоритми хешування 2</vt:lpstr>
      <vt:lpstr>Кільцеві структури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kpp</dc:creator>
  <cp:lastModifiedBy>kpp</cp:lastModifiedBy>
  <cp:revision>32</cp:revision>
  <dcterms:created xsi:type="dcterms:W3CDTF">2020-05-09T20:18:16Z</dcterms:created>
  <dcterms:modified xsi:type="dcterms:W3CDTF">2020-05-13T19:54:23Z</dcterms:modified>
</cp:coreProperties>
</file>