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52" autoAdjust="0"/>
  </p:normalViewPr>
  <p:slideViewPr>
    <p:cSldViewPr>
      <p:cViewPr varScale="1">
        <p:scale>
          <a:sx n="61" d="100"/>
          <a:sy n="61" d="100"/>
        </p:scale>
        <p:origin x="-96" y="-341"/>
      </p:cViewPr>
      <p:guideLst>
        <p:guide orient="horz" pos="2160"/>
        <p:guide pos="2880"/>
      </p:guideLst>
    </p:cSldViewPr>
  </p:slideViewPr>
  <p:notesTextViewPr>
    <p:cViewPr>
      <p:scale>
        <a:sx n="1" d="1"/>
        <a:sy n="1" d="1"/>
      </p:scale>
      <p:origin x="19"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BDFC88-8A8D-45B5-A7B2-AA046F76A43F}" type="datetimeFigureOut">
              <a:rPr lang="en-US" smtClean="0"/>
              <a:t>7/12/2020</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853F70-13A1-4D70-9170-004115E37533}" type="slidenum">
              <a:rPr lang="en-US" smtClean="0"/>
              <a:t>‹#›</a:t>
            </a:fld>
            <a:endParaRPr lang="en-US"/>
          </a:p>
        </p:txBody>
      </p:sp>
    </p:spTree>
    <p:extLst>
      <p:ext uri="{BB962C8B-B14F-4D97-AF65-F5344CB8AC3E}">
        <p14:creationId xmlns:p14="http://schemas.microsoft.com/office/powerpoint/2010/main" val="302220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Приклад: зв’язок «Шлюб» та діти у шлюбі – для різних предметних областей</a:t>
            </a:r>
            <a:endParaRPr lang="en-US" dirty="0"/>
          </a:p>
        </p:txBody>
      </p:sp>
      <p:sp>
        <p:nvSpPr>
          <p:cNvPr id="4" name="Номер слайда 3"/>
          <p:cNvSpPr>
            <a:spLocks noGrp="1"/>
          </p:cNvSpPr>
          <p:nvPr>
            <p:ph type="sldNum" sz="quarter" idx="10"/>
          </p:nvPr>
        </p:nvSpPr>
        <p:spPr/>
        <p:txBody>
          <a:bodyPr/>
          <a:lstStyle/>
          <a:p>
            <a:fld id="{77853F70-13A1-4D70-9170-004115E37533}" type="slidenum">
              <a:rPr lang="en-US" smtClean="0"/>
              <a:t>6</a:t>
            </a:fld>
            <a:endParaRPr lang="en-US"/>
          </a:p>
        </p:txBody>
      </p:sp>
    </p:spTree>
    <p:extLst>
      <p:ext uri="{BB962C8B-B14F-4D97-AF65-F5344CB8AC3E}">
        <p14:creationId xmlns:p14="http://schemas.microsoft.com/office/powerpoint/2010/main" val="340694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1" kern="1200" dirty="0" smtClean="0">
                <a:solidFill>
                  <a:schemeClr val="tx1"/>
                </a:solidFill>
                <a:effectLst/>
                <a:latin typeface="+mn-lt"/>
                <a:ea typeface="+mn-ea"/>
                <a:cs typeface="+mn-cs"/>
              </a:rPr>
              <a:t>Завдання для самостійної роботи. </a:t>
            </a:r>
            <a:r>
              <a:rPr lang="uk-UA" sz="1200" kern="1200" dirty="0" smtClean="0">
                <a:solidFill>
                  <a:schemeClr val="tx1"/>
                </a:solidFill>
                <a:effectLst/>
                <a:latin typeface="+mn-lt"/>
                <a:ea typeface="+mn-ea"/>
                <a:cs typeface="+mn-cs"/>
              </a:rPr>
              <a:t>Розробити та намалювати </a:t>
            </a:r>
            <a:r>
              <a:rPr lang="en-US" sz="1200" kern="1200" dirty="0" smtClean="0">
                <a:solidFill>
                  <a:schemeClr val="tx1"/>
                </a:solidFill>
                <a:effectLst/>
                <a:latin typeface="+mn-lt"/>
                <a:ea typeface="+mn-ea"/>
                <a:cs typeface="+mn-cs"/>
              </a:rPr>
              <a:t>ER</a:t>
            </a:r>
            <a:r>
              <a:rPr lang="ru-RU" sz="1200" kern="1200" dirty="0" smtClean="0">
                <a:solidFill>
                  <a:schemeClr val="tx1"/>
                </a:solidFill>
                <a:effectLst/>
                <a:latin typeface="+mn-lt"/>
                <a:ea typeface="+mn-ea"/>
                <a:cs typeface="+mn-cs"/>
              </a:rPr>
              <a:t>-</a:t>
            </a:r>
            <a:r>
              <a:rPr lang="uk-UA" sz="1200" kern="1200" dirty="0" smtClean="0">
                <a:solidFill>
                  <a:schemeClr val="tx1"/>
                </a:solidFill>
                <a:effectLst/>
                <a:latin typeface="+mn-lt"/>
                <a:ea typeface="+mn-ea"/>
                <a:cs typeface="+mn-cs"/>
              </a:rPr>
              <a:t>модель для обраної самостійно предметної області. По побудованій </a:t>
            </a:r>
            <a:r>
              <a:rPr lang="en-US" sz="1200" kern="1200" dirty="0" smtClean="0">
                <a:solidFill>
                  <a:schemeClr val="tx1"/>
                </a:solidFill>
                <a:effectLst/>
                <a:latin typeface="+mn-lt"/>
                <a:ea typeface="+mn-ea"/>
                <a:cs typeface="+mn-cs"/>
              </a:rPr>
              <a:t>ER</a:t>
            </a:r>
            <a:r>
              <a:rPr lang="uk-UA" sz="1200" kern="1200" smtClean="0">
                <a:solidFill>
                  <a:schemeClr val="tx1"/>
                </a:solidFill>
                <a:effectLst/>
                <a:latin typeface="+mn-lt"/>
                <a:ea typeface="+mn-ea"/>
                <a:cs typeface="+mn-cs"/>
              </a:rPr>
              <a:t>-моделі розробити потрібну кількість реляцій в середовищі деякої реляційної СУБД.</a:t>
            </a:r>
            <a:endParaRPr lang="en-US"/>
          </a:p>
        </p:txBody>
      </p:sp>
      <p:sp>
        <p:nvSpPr>
          <p:cNvPr id="4" name="Номер слайда 3"/>
          <p:cNvSpPr>
            <a:spLocks noGrp="1"/>
          </p:cNvSpPr>
          <p:nvPr>
            <p:ph type="sldNum" sz="quarter" idx="10"/>
          </p:nvPr>
        </p:nvSpPr>
        <p:spPr/>
        <p:txBody>
          <a:bodyPr/>
          <a:lstStyle/>
          <a:p>
            <a:fld id="{77853F70-13A1-4D70-9170-004115E37533}" type="slidenum">
              <a:rPr lang="en-US" smtClean="0"/>
              <a:t>8</a:t>
            </a:fld>
            <a:endParaRPr lang="en-US"/>
          </a:p>
        </p:txBody>
      </p:sp>
    </p:spTree>
    <p:extLst>
      <p:ext uri="{BB962C8B-B14F-4D97-AF65-F5344CB8AC3E}">
        <p14:creationId xmlns:p14="http://schemas.microsoft.com/office/powerpoint/2010/main" val="287946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046BD67C-CA7F-41AB-A4DB-43204E7D10F3}" type="datetimeFigureOut">
              <a:rPr lang="en-US" smtClean="0"/>
              <a:t>7/12/2020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370474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46BD67C-CA7F-41AB-A4DB-43204E7D10F3}" type="datetimeFigureOut">
              <a:rPr lang="en-US" smtClean="0"/>
              <a:t>7/12/2020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209787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46BD67C-CA7F-41AB-A4DB-43204E7D10F3}" type="datetimeFigureOut">
              <a:rPr lang="en-US" smtClean="0"/>
              <a:t>7/12/2020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55417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046BD67C-CA7F-41AB-A4DB-43204E7D10F3}" type="datetimeFigureOut">
              <a:rPr lang="en-US" smtClean="0"/>
              <a:t>7/12/2020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404524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46BD67C-CA7F-41AB-A4DB-43204E7D10F3}" type="datetimeFigureOut">
              <a:rPr lang="en-US" smtClean="0"/>
              <a:t>7/12/2020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268497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046BD67C-CA7F-41AB-A4DB-43204E7D10F3}" type="datetimeFigureOut">
              <a:rPr lang="en-US" smtClean="0"/>
              <a:t>7/12/2020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354666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046BD67C-CA7F-41AB-A4DB-43204E7D10F3}" type="datetimeFigureOut">
              <a:rPr lang="en-US" smtClean="0"/>
              <a:t>7/12/2020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153914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046BD67C-CA7F-41AB-A4DB-43204E7D10F3}" type="datetimeFigureOut">
              <a:rPr lang="en-US" smtClean="0"/>
              <a:t>7/12/2020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8194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46BD67C-CA7F-41AB-A4DB-43204E7D10F3}" type="datetimeFigureOut">
              <a:rPr lang="en-US" smtClean="0"/>
              <a:t>7/12/2020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265228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46BD67C-CA7F-41AB-A4DB-43204E7D10F3}" type="datetimeFigureOut">
              <a:rPr lang="en-US" smtClean="0"/>
              <a:t>7/12/2020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232061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46BD67C-CA7F-41AB-A4DB-43204E7D10F3}" type="datetimeFigureOut">
              <a:rPr lang="en-US" smtClean="0"/>
              <a:t>7/12/2020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D6983F6-324E-493B-823B-08C36567CBD2}" type="slidenum">
              <a:rPr lang="en-US" smtClean="0"/>
              <a:t>‹#›</a:t>
            </a:fld>
            <a:endParaRPr lang="en-US"/>
          </a:p>
        </p:txBody>
      </p:sp>
    </p:spTree>
    <p:extLst>
      <p:ext uri="{BB962C8B-B14F-4D97-AF65-F5344CB8AC3E}">
        <p14:creationId xmlns:p14="http://schemas.microsoft.com/office/powerpoint/2010/main" val="128710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BD67C-CA7F-41AB-A4DB-43204E7D10F3}" type="datetimeFigureOut">
              <a:rPr lang="en-US" smtClean="0"/>
              <a:t>7/12/2020</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983F6-324E-493B-823B-08C36567CBD2}" type="slidenum">
              <a:rPr lang="en-US" smtClean="0"/>
              <a:t>‹#›</a:t>
            </a:fld>
            <a:endParaRPr lang="en-US"/>
          </a:p>
        </p:txBody>
      </p:sp>
    </p:spTree>
    <p:extLst>
      <p:ext uri="{BB962C8B-B14F-4D97-AF65-F5344CB8AC3E}">
        <p14:creationId xmlns:p14="http://schemas.microsoft.com/office/powerpoint/2010/main" val="1217581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639762"/>
          </a:xfrm>
        </p:spPr>
        <p:txBody>
          <a:bodyPr>
            <a:normAutofit fontScale="90000"/>
          </a:bodyPr>
          <a:lstStyle/>
          <a:p>
            <a:r>
              <a:rPr lang="ru-RU" dirty="0" smtClean="0"/>
              <a:t>Поняття бази даних.</a:t>
            </a:r>
            <a:endParaRPr lang="en-US" dirty="0"/>
          </a:p>
        </p:txBody>
      </p:sp>
      <p:sp>
        <p:nvSpPr>
          <p:cNvPr id="5" name="TextBox 4"/>
          <p:cNvSpPr txBox="1"/>
          <p:nvPr/>
        </p:nvSpPr>
        <p:spPr>
          <a:xfrm>
            <a:off x="152400" y="914400"/>
            <a:ext cx="8915400" cy="2308324"/>
          </a:xfrm>
          <a:prstGeom prst="rect">
            <a:avLst/>
          </a:prstGeom>
          <a:noFill/>
        </p:spPr>
        <p:txBody>
          <a:bodyPr wrap="square" rtlCol="0">
            <a:spAutoFit/>
          </a:bodyPr>
          <a:lstStyle/>
          <a:p>
            <a:r>
              <a:rPr lang="ru-RU" dirty="0" smtClean="0"/>
              <a:t>	База даних (БД) - </a:t>
            </a:r>
            <a:r>
              <a:rPr lang="uk-UA" dirty="0" smtClean="0"/>
              <a:t>це сукупність </a:t>
            </a:r>
            <a:r>
              <a:rPr lang="uk-UA" u="sng" dirty="0" smtClean="0"/>
              <a:t>взаємозв’язаних</a:t>
            </a:r>
            <a:r>
              <a:rPr lang="uk-UA" dirty="0" smtClean="0"/>
              <a:t> даних, що зберігаються </a:t>
            </a:r>
            <a:r>
              <a:rPr lang="uk-UA" u="sng" dirty="0" smtClean="0"/>
              <a:t>разом</a:t>
            </a:r>
            <a:r>
              <a:rPr lang="uk-UA" dirty="0" smtClean="0"/>
              <a:t>. Основними та невід’ємними властивостями БД є такі:</a:t>
            </a:r>
          </a:p>
          <a:p>
            <a:r>
              <a:rPr lang="uk-UA" dirty="0" smtClean="0"/>
              <a:t>- для даних допускається така </a:t>
            </a:r>
            <a:r>
              <a:rPr lang="uk-UA" u="sng" dirty="0" smtClean="0"/>
              <a:t>мінімальна надлишковість</a:t>
            </a:r>
            <a:r>
              <a:rPr lang="uk-UA" dirty="0" smtClean="0"/>
              <a:t>, яка сприяє їх</a:t>
            </a:r>
          </a:p>
          <a:p>
            <a:r>
              <a:rPr lang="uk-UA" dirty="0" smtClean="0"/>
              <a:t>оптимальному використанню в одному чи </a:t>
            </a:r>
            <a:r>
              <a:rPr lang="uk-UA" u="sng" dirty="0" smtClean="0"/>
              <a:t>кількох застосуваннях</a:t>
            </a:r>
            <a:r>
              <a:rPr lang="uk-UA" dirty="0" smtClean="0"/>
              <a:t>;</a:t>
            </a:r>
          </a:p>
          <a:p>
            <a:r>
              <a:rPr lang="uk-UA" dirty="0" smtClean="0"/>
              <a:t>- </a:t>
            </a:r>
            <a:r>
              <a:rPr lang="uk-UA" u="sng" dirty="0" smtClean="0"/>
              <a:t>незалежність</a:t>
            </a:r>
            <a:r>
              <a:rPr lang="uk-UA" dirty="0" smtClean="0"/>
              <a:t> даних від програм;</a:t>
            </a:r>
          </a:p>
          <a:p>
            <a:r>
              <a:rPr lang="uk-UA" dirty="0" smtClean="0"/>
              <a:t>- для пошуку та модифікації даних використовуються </a:t>
            </a:r>
            <a:r>
              <a:rPr lang="uk-UA" u="sng" dirty="0" smtClean="0"/>
              <a:t>спільні</a:t>
            </a:r>
            <a:r>
              <a:rPr lang="uk-UA" dirty="0" smtClean="0"/>
              <a:t> механізми;</a:t>
            </a:r>
          </a:p>
          <a:p>
            <a:r>
              <a:rPr lang="uk-UA" dirty="0" smtClean="0"/>
              <a:t>- як правило, у складі БД існують засоби для підтримки її </a:t>
            </a:r>
            <a:r>
              <a:rPr lang="uk-UA" u="sng" dirty="0" smtClean="0"/>
              <a:t>цілісності та захисту</a:t>
            </a:r>
          </a:p>
          <a:p>
            <a:r>
              <a:rPr lang="uk-UA" u="sng" dirty="0" smtClean="0"/>
              <a:t>від неавторизованого доступу.</a:t>
            </a:r>
            <a:endParaRPr lang="uk-UA" u="sng" dirty="0"/>
          </a:p>
        </p:txBody>
      </p:sp>
      <p:sp>
        <p:nvSpPr>
          <p:cNvPr id="6" name="TextBox 5"/>
          <p:cNvSpPr txBox="1"/>
          <p:nvPr/>
        </p:nvSpPr>
        <p:spPr>
          <a:xfrm>
            <a:off x="152400" y="3222724"/>
            <a:ext cx="8915400" cy="2369880"/>
          </a:xfrm>
          <a:prstGeom prst="rect">
            <a:avLst/>
          </a:prstGeom>
          <a:noFill/>
        </p:spPr>
        <p:txBody>
          <a:bodyPr wrap="square" rtlCol="0">
            <a:spAutoFit/>
          </a:bodyPr>
          <a:lstStyle/>
          <a:p>
            <a:pPr algn="ctr"/>
            <a:endParaRPr lang="ru-RU" sz="2000" dirty="0" smtClean="0"/>
          </a:p>
          <a:p>
            <a:pPr algn="ctr"/>
            <a:r>
              <a:rPr lang="ru-RU" sz="2000" dirty="0" smtClean="0"/>
              <a:t> </a:t>
            </a:r>
            <a:r>
              <a:rPr lang="ru-RU" sz="2000" dirty="0" err="1" smtClean="0"/>
              <a:t>Класифікація</a:t>
            </a:r>
            <a:r>
              <a:rPr lang="ru-RU" sz="2000" dirty="0" smtClean="0"/>
              <a:t> АІС</a:t>
            </a:r>
            <a:r>
              <a:rPr lang="ru-RU" dirty="0" smtClean="0"/>
              <a:t>.</a:t>
            </a:r>
          </a:p>
          <a:p>
            <a:pPr algn="ctr"/>
            <a:endParaRPr lang="ru-RU" dirty="0" smtClean="0"/>
          </a:p>
          <a:p>
            <a:r>
              <a:rPr lang="ru-RU" dirty="0" smtClean="0"/>
              <a:t>1) за </a:t>
            </a:r>
            <a:r>
              <a:rPr lang="ru-RU" dirty="0" err="1" smtClean="0"/>
              <a:t>призначенням</a:t>
            </a:r>
            <a:r>
              <a:rPr lang="ru-RU" dirty="0" smtClean="0"/>
              <a:t> (</a:t>
            </a:r>
            <a:r>
              <a:rPr lang="ru-RU" dirty="0" err="1" smtClean="0"/>
              <a:t>фактографічні</a:t>
            </a:r>
            <a:r>
              <a:rPr lang="ru-RU" dirty="0" smtClean="0"/>
              <a:t>, </a:t>
            </a:r>
            <a:r>
              <a:rPr lang="ru-RU" dirty="0" err="1" smtClean="0"/>
              <a:t>документальні</a:t>
            </a:r>
            <a:r>
              <a:rPr lang="ru-RU" dirty="0" smtClean="0"/>
              <a:t> та </a:t>
            </a:r>
            <a:r>
              <a:rPr lang="ru-RU" dirty="0" err="1" smtClean="0"/>
              <a:t>змішані</a:t>
            </a:r>
            <a:r>
              <a:rPr lang="ru-RU" dirty="0" smtClean="0"/>
              <a:t>);</a:t>
            </a:r>
          </a:p>
          <a:p>
            <a:r>
              <a:rPr lang="ru-RU" dirty="0" smtClean="0"/>
              <a:t>2) за </a:t>
            </a:r>
            <a:r>
              <a:rPr lang="ru-RU" dirty="0" err="1" smtClean="0"/>
              <a:t>мовами</a:t>
            </a:r>
            <a:r>
              <a:rPr lang="ru-RU" dirty="0" smtClean="0"/>
              <a:t> (</a:t>
            </a:r>
            <a:r>
              <a:rPr lang="ru-RU" dirty="0" err="1" smtClean="0"/>
              <a:t>замкнуті</a:t>
            </a:r>
            <a:r>
              <a:rPr lang="ru-RU" dirty="0" smtClean="0"/>
              <a:t> </a:t>
            </a:r>
            <a:r>
              <a:rPr lang="ru-RU" dirty="0" err="1" smtClean="0"/>
              <a:t>системи</a:t>
            </a:r>
            <a:r>
              <a:rPr lang="ru-RU" dirty="0" smtClean="0"/>
              <a:t>, </a:t>
            </a:r>
            <a:r>
              <a:rPr lang="ru-RU" dirty="0" err="1" smtClean="0"/>
              <a:t>системи</a:t>
            </a:r>
            <a:r>
              <a:rPr lang="ru-RU" dirty="0" smtClean="0"/>
              <a:t> з базовою </a:t>
            </a:r>
            <a:r>
              <a:rPr lang="ru-RU" dirty="0" err="1" smtClean="0"/>
              <a:t>мовою</a:t>
            </a:r>
            <a:r>
              <a:rPr lang="ru-RU" dirty="0" smtClean="0"/>
              <a:t> та </a:t>
            </a:r>
            <a:r>
              <a:rPr lang="ru-RU" dirty="0" err="1" smtClean="0"/>
              <a:t>змішані</a:t>
            </a:r>
            <a:r>
              <a:rPr lang="ru-RU" dirty="0" smtClean="0"/>
              <a:t>);</a:t>
            </a:r>
          </a:p>
          <a:p>
            <a:r>
              <a:rPr lang="ru-RU" dirty="0" smtClean="0"/>
              <a:t>3) за </a:t>
            </a:r>
            <a:r>
              <a:rPr lang="ru-RU" dirty="0" err="1" smtClean="0"/>
              <a:t>локалізацією</a:t>
            </a:r>
            <a:r>
              <a:rPr lang="ru-RU" dirty="0" smtClean="0"/>
              <a:t> (</a:t>
            </a:r>
            <a:r>
              <a:rPr lang="ru-RU" dirty="0" err="1" smtClean="0"/>
              <a:t>локальні</a:t>
            </a:r>
            <a:r>
              <a:rPr lang="ru-RU" dirty="0" smtClean="0"/>
              <a:t> та </a:t>
            </a:r>
            <a:r>
              <a:rPr lang="ru-RU" dirty="0" err="1" smtClean="0"/>
              <a:t>розподілені</a:t>
            </a:r>
            <a:r>
              <a:rPr lang="ru-RU" dirty="0" smtClean="0"/>
              <a:t>);</a:t>
            </a:r>
          </a:p>
          <a:p>
            <a:r>
              <a:rPr lang="ru-RU" dirty="0" smtClean="0"/>
              <a:t>4) за схемою </a:t>
            </a:r>
            <a:r>
              <a:rPr lang="ru-RU" dirty="0" err="1" smtClean="0"/>
              <a:t>додаткової</a:t>
            </a:r>
            <a:r>
              <a:rPr lang="ru-RU" dirty="0" smtClean="0"/>
              <a:t> </a:t>
            </a:r>
            <a:r>
              <a:rPr lang="ru-RU" dirty="0" err="1" smtClean="0"/>
              <a:t>обробки</a:t>
            </a:r>
            <a:r>
              <a:rPr lang="ru-RU" dirty="0" smtClean="0"/>
              <a:t> (постобробка та </a:t>
            </a:r>
            <a:r>
              <a:rPr lang="ru-RU" dirty="0" err="1" smtClean="0"/>
              <a:t>попередня</a:t>
            </a:r>
            <a:r>
              <a:rPr lang="ru-RU" dirty="0" smtClean="0"/>
              <a:t> </a:t>
            </a:r>
            <a:r>
              <a:rPr lang="ru-RU" dirty="0" err="1" smtClean="0"/>
              <a:t>обробка</a:t>
            </a:r>
            <a:r>
              <a:rPr lang="ru-RU" dirty="0" smtClean="0"/>
              <a:t>);</a:t>
            </a:r>
          </a:p>
          <a:p>
            <a:r>
              <a:rPr lang="ru-RU" dirty="0" smtClean="0"/>
              <a:t>5) за структурами даних (</a:t>
            </a:r>
            <a:r>
              <a:rPr lang="ru-RU" dirty="0" err="1" smtClean="0"/>
              <a:t>ієрархічні</a:t>
            </a:r>
            <a:r>
              <a:rPr lang="ru-RU" dirty="0" smtClean="0"/>
              <a:t>, </a:t>
            </a:r>
            <a:r>
              <a:rPr lang="ru-RU" dirty="0" err="1" smtClean="0"/>
              <a:t>мережаного</a:t>
            </a:r>
            <a:r>
              <a:rPr lang="ru-RU" dirty="0" smtClean="0"/>
              <a:t> типу , </a:t>
            </a:r>
            <a:r>
              <a:rPr lang="ru-RU" dirty="0" err="1" smtClean="0"/>
              <a:t>реляційні</a:t>
            </a:r>
            <a:r>
              <a:rPr lang="ru-RU" dirty="0" smtClean="0"/>
              <a:t>).</a:t>
            </a:r>
            <a:endParaRPr lang="en-US" dirty="0"/>
          </a:p>
        </p:txBody>
      </p:sp>
    </p:spTree>
    <p:extLst>
      <p:ext uri="{BB962C8B-B14F-4D97-AF65-F5344CB8AC3E}">
        <p14:creationId xmlns:p14="http://schemas.microsoft.com/office/powerpoint/2010/main" val="15275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3562"/>
          </a:xfrm>
        </p:spPr>
        <p:txBody>
          <a:bodyPr>
            <a:normAutofit/>
          </a:bodyPr>
          <a:lstStyle/>
          <a:p>
            <a:r>
              <a:rPr lang="uk-UA" sz="2400" dirty="0" smtClean="0"/>
              <a:t>Класифікація запитів</a:t>
            </a:r>
            <a:endParaRPr lang="en-US" sz="2400" dirty="0"/>
          </a:p>
        </p:txBody>
      </p:sp>
      <p:sp>
        <p:nvSpPr>
          <p:cNvPr id="3" name="TextBox 2"/>
          <p:cNvSpPr txBox="1"/>
          <p:nvPr/>
        </p:nvSpPr>
        <p:spPr>
          <a:xfrm>
            <a:off x="152400" y="838200"/>
            <a:ext cx="8686800" cy="6463308"/>
          </a:xfrm>
          <a:prstGeom prst="rect">
            <a:avLst/>
          </a:prstGeom>
          <a:noFill/>
        </p:spPr>
        <p:txBody>
          <a:bodyPr wrap="square" rtlCol="0">
            <a:spAutoFit/>
          </a:bodyPr>
          <a:lstStyle/>
          <a:p>
            <a:r>
              <a:rPr lang="ru-RU" dirty="0" smtClean="0"/>
              <a:t>Запити </a:t>
            </a:r>
            <a:r>
              <a:rPr lang="uk-UA" dirty="0" smtClean="0"/>
              <a:t>поділяються</a:t>
            </a:r>
            <a:r>
              <a:rPr lang="ru-RU" dirty="0" smtClean="0"/>
              <a:t> на</a:t>
            </a:r>
            <a:r>
              <a:rPr lang="uk-UA" dirty="0" smtClean="0"/>
              <a:t> найпростіші, прості та складні. Для класифікації найпростіших запитів</a:t>
            </a:r>
            <a:r>
              <a:rPr lang="en-US" dirty="0" smtClean="0"/>
              <a:t> </a:t>
            </a:r>
            <a:r>
              <a:rPr lang="uk-UA" dirty="0" smtClean="0"/>
              <a:t>введемо основну форму      </a:t>
            </a:r>
            <a:r>
              <a:rPr lang="ru-RU" dirty="0" smtClean="0"/>
              <a:t>А ( </a:t>
            </a:r>
            <a:r>
              <a:rPr lang="en-US" dirty="0" smtClean="0"/>
              <a:t>O ) = V</a:t>
            </a:r>
            <a:r>
              <a:rPr lang="uk-UA" dirty="0" smtClean="0"/>
              <a:t>. Для ілюстрації запитів на прикладах використаємо таблицю</a:t>
            </a:r>
          </a:p>
          <a:p>
            <a:endParaRPr lang="uk-UA" dirty="0" smtClean="0"/>
          </a:p>
          <a:p>
            <a:endParaRPr lang="uk-UA" dirty="0" smtClean="0"/>
          </a:p>
          <a:p>
            <a:endParaRPr lang="uk-UA" dirty="0"/>
          </a:p>
          <a:p>
            <a:endParaRPr lang="uk-UA" dirty="0" smtClean="0"/>
          </a:p>
          <a:p>
            <a:pPr marL="342900" indent="-342900">
              <a:buAutoNum type="arabicPeriod"/>
            </a:pPr>
            <a:r>
              <a:rPr lang="ru-RU" dirty="0" smtClean="0"/>
              <a:t>А(O)=? - по </a:t>
            </a:r>
            <a:r>
              <a:rPr lang="uk-UA" dirty="0" smtClean="0"/>
              <a:t>заданому атрибуту і об’єкту знайти відповідне значення. Приклад: Який виторг у кіоска № 2 у березні. Такий запит називають </a:t>
            </a:r>
            <a:r>
              <a:rPr lang="uk-UA" i="1" dirty="0" smtClean="0"/>
              <a:t>прямим</a:t>
            </a:r>
            <a:r>
              <a:rPr lang="uk-UA" dirty="0" smtClean="0"/>
              <a:t>.</a:t>
            </a:r>
          </a:p>
          <a:p>
            <a:pPr marL="342900" indent="-342900">
              <a:buAutoNum type="arabicPeriod" startAt="2"/>
            </a:pPr>
            <a:r>
              <a:rPr lang="ru-RU" dirty="0" smtClean="0"/>
              <a:t>А(?) = V - по заданному атрибуту та </a:t>
            </a:r>
            <a:r>
              <a:rPr lang="uk-UA" dirty="0" smtClean="0"/>
              <a:t>значенню знайти множину об’єктів. Які кіоски у березні мали виторг у 2000 грн. Такий запит називають </a:t>
            </a:r>
            <a:r>
              <a:rPr lang="uk-UA" i="1" dirty="0" smtClean="0"/>
              <a:t>інвертованим</a:t>
            </a:r>
            <a:r>
              <a:rPr lang="uk-UA" dirty="0" smtClean="0"/>
              <a:t>. </a:t>
            </a:r>
          </a:p>
          <a:p>
            <a:r>
              <a:rPr lang="ru-RU" dirty="0" smtClean="0"/>
              <a:t>3.  ?(О)=V </a:t>
            </a:r>
            <a:r>
              <a:rPr lang="uk-UA" dirty="0" smtClean="0"/>
              <a:t>- знайти імена атрибутів, що мають вказане значення по</a:t>
            </a:r>
          </a:p>
          <a:p>
            <a:r>
              <a:rPr lang="uk-UA" dirty="0" smtClean="0"/>
              <a:t>специфікованому об’єкту.  У якому місяці виторг кіоска № 2 дорівнював 2000 грн.</a:t>
            </a:r>
          </a:p>
          <a:p>
            <a:r>
              <a:rPr lang="uk-UA" dirty="0" smtClean="0"/>
              <a:t>4. ?(О)= ? - знайти всі значення по специфікованому об’єкту разом з</a:t>
            </a:r>
          </a:p>
          <a:p>
            <a:r>
              <a:rPr lang="uk-UA" dirty="0" smtClean="0"/>
              <a:t>відповідними іменами атрибутів. Для кіоска № 2 по кожному місяцю знайти значення виторгу.</a:t>
            </a:r>
          </a:p>
          <a:p>
            <a:r>
              <a:rPr lang="uk-UA" dirty="0" smtClean="0"/>
              <a:t>5. А</a:t>
            </a:r>
            <a:r>
              <a:rPr lang="uk-UA" dirty="0"/>
              <a:t>(?)= ? - знайти всі значення по вказаному атрибуту разом з специфікаціями відповідних </a:t>
            </a:r>
            <a:r>
              <a:rPr lang="uk-UA" dirty="0" smtClean="0"/>
              <a:t>об'єктів. Знайти </a:t>
            </a:r>
            <a:r>
              <a:rPr lang="uk-UA" dirty="0"/>
              <a:t>значення виторгу за лютий місяць для всіх кіосків</a:t>
            </a:r>
            <a:r>
              <a:rPr lang="uk-UA" dirty="0" smtClean="0"/>
              <a:t>.</a:t>
            </a:r>
          </a:p>
          <a:p>
            <a:r>
              <a:rPr lang="uk-UA" dirty="0" smtClean="0"/>
              <a:t>6. ?(?) </a:t>
            </a:r>
            <a:r>
              <a:rPr lang="uk-UA" dirty="0"/>
              <a:t>= V - знайти специфікації об'єктів з іменами потрібних атрибутів, де мається вказане значення</a:t>
            </a:r>
            <a:r>
              <a:rPr lang="uk-UA" dirty="0" smtClean="0"/>
              <a:t>. Знайти </a:t>
            </a:r>
            <a:r>
              <a:rPr lang="uk-UA" dirty="0"/>
              <a:t>номери кіосків та назви місяців, коли виторг дорівнював 2000 грн.</a:t>
            </a:r>
            <a:endParaRPr lang="en-US" dirty="0"/>
          </a:p>
          <a:p>
            <a:endParaRPr lang="uk-UA" dirty="0" smtClean="0"/>
          </a:p>
          <a:p>
            <a:pPr marL="342900" indent="-342900">
              <a:buAutoNum type="arabicPeriod"/>
            </a:pPr>
            <a:endParaRPr lang="uk-UA" dirty="0"/>
          </a:p>
        </p:txBody>
      </p:sp>
      <p:graphicFrame>
        <p:nvGraphicFramePr>
          <p:cNvPr id="4" name="Таблица 3"/>
          <p:cNvGraphicFramePr>
            <a:graphicFrameLocks noGrp="1"/>
          </p:cNvGraphicFramePr>
          <p:nvPr>
            <p:extLst>
              <p:ext uri="{D42A27DB-BD31-4B8C-83A1-F6EECF244321}">
                <p14:modId xmlns:p14="http://schemas.microsoft.com/office/powerpoint/2010/main" val="2403065904"/>
              </p:ext>
            </p:extLst>
          </p:nvPr>
        </p:nvGraphicFramePr>
        <p:xfrm>
          <a:off x="2590800" y="1600200"/>
          <a:ext cx="3657600" cy="1097280"/>
        </p:xfrm>
        <a:graphic>
          <a:graphicData uri="http://schemas.openxmlformats.org/drawingml/2006/table">
            <a:tbl>
              <a:tblPr firstRow="1" bandRow="1">
                <a:tableStyleId>{5C22544A-7EE6-4342-B048-85BDC9FD1C3A}</a:tableStyleId>
              </a:tblPr>
              <a:tblGrid>
                <a:gridCol w="457200"/>
                <a:gridCol w="838200"/>
                <a:gridCol w="914400"/>
                <a:gridCol w="457200"/>
                <a:gridCol w="990600"/>
              </a:tblGrid>
              <a:tr h="355600">
                <a:tc>
                  <a:txBody>
                    <a:bodyPr/>
                    <a:lstStyle/>
                    <a:p>
                      <a:r>
                        <a:rPr lang="uk-UA" dirty="0" smtClean="0"/>
                        <a:t>№</a:t>
                      </a:r>
                      <a:endParaRPr lang="en-US" dirty="0"/>
                    </a:p>
                  </a:txBody>
                  <a:tcPr/>
                </a:tc>
                <a:tc>
                  <a:txBody>
                    <a:bodyPr/>
                    <a:lstStyle/>
                    <a:p>
                      <a:r>
                        <a:rPr lang="uk-UA" dirty="0" smtClean="0"/>
                        <a:t>січень</a:t>
                      </a:r>
                      <a:endParaRPr lang="en-US" dirty="0"/>
                    </a:p>
                  </a:txBody>
                  <a:tcPr/>
                </a:tc>
                <a:tc>
                  <a:txBody>
                    <a:bodyPr/>
                    <a:lstStyle/>
                    <a:p>
                      <a:r>
                        <a:rPr lang="uk-UA" dirty="0" smtClean="0"/>
                        <a:t>лютий</a:t>
                      </a:r>
                      <a:endParaRPr lang="en-US" dirty="0"/>
                    </a:p>
                  </a:txBody>
                  <a:tcPr/>
                </a:tc>
                <a:tc>
                  <a:txBody>
                    <a:bodyPr/>
                    <a:lstStyle/>
                    <a:p>
                      <a:r>
                        <a:rPr lang="uk-UA" dirty="0" smtClean="0"/>
                        <a:t>….</a:t>
                      </a:r>
                      <a:endParaRPr lang="en-US" dirty="0"/>
                    </a:p>
                  </a:txBody>
                  <a:tcPr/>
                </a:tc>
                <a:tc>
                  <a:txBody>
                    <a:bodyPr/>
                    <a:lstStyle/>
                    <a:p>
                      <a:r>
                        <a:rPr lang="uk-UA" dirty="0" smtClean="0"/>
                        <a:t>грудень</a:t>
                      </a:r>
                      <a:endParaRPr lang="en-US" dirty="0"/>
                    </a:p>
                  </a:txBody>
                  <a:tcPr/>
                </a:tc>
              </a:tr>
              <a:tr h="218440">
                <a:tc>
                  <a:txBody>
                    <a:bodyPr/>
                    <a:lstStyle/>
                    <a:p>
                      <a:r>
                        <a:rPr lang="uk-UA"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33680">
                <a:tc>
                  <a:txBody>
                    <a:bodyPr/>
                    <a:lstStyle/>
                    <a:p>
                      <a:r>
                        <a:rPr lang="uk-UA"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8078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9762"/>
          </a:xfrm>
        </p:spPr>
        <p:txBody>
          <a:bodyPr>
            <a:normAutofit/>
          </a:bodyPr>
          <a:lstStyle/>
          <a:p>
            <a:r>
              <a:rPr lang="en-US" sz="2800" dirty="0" err="1"/>
              <a:t>Інформаційна</a:t>
            </a:r>
            <a:r>
              <a:rPr lang="en-US" sz="2800" dirty="0"/>
              <a:t> </a:t>
            </a:r>
            <a:r>
              <a:rPr lang="en-US" sz="2800" dirty="0" err="1"/>
              <a:t>модель</a:t>
            </a:r>
            <a:r>
              <a:rPr lang="en-US" sz="2800" dirty="0"/>
              <a:t> </a:t>
            </a:r>
            <a:r>
              <a:rPr lang="en-US" sz="2800" dirty="0" err="1"/>
              <a:t>концептуального</a:t>
            </a:r>
            <a:r>
              <a:rPr lang="en-US" sz="2800" dirty="0"/>
              <a:t> </a:t>
            </a:r>
            <a:r>
              <a:rPr lang="en-US" sz="2800" dirty="0" err="1"/>
              <a:t>рівня</a:t>
            </a:r>
            <a:r>
              <a:rPr lang="en-US" sz="2800" dirty="0"/>
              <a:t>.</a:t>
            </a:r>
          </a:p>
        </p:txBody>
      </p:sp>
      <p:sp>
        <p:nvSpPr>
          <p:cNvPr id="3" name="Выноска-облако 2"/>
          <p:cNvSpPr/>
          <p:nvPr/>
        </p:nvSpPr>
        <p:spPr>
          <a:xfrm>
            <a:off x="685800" y="914400"/>
            <a:ext cx="1524000" cy="45720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Овал 3"/>
          <p:cNvSpPr/>
          <p:nvPr/>
        </p:nvSpPr>
        <p:spPr>
          <a:xfrm>
            <a:off x="685800" y="1752600"/>
            <a:ext cx="1524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Овал 4"/>
          <p:cNvSpPr/>
          <p:nvPr/>
        </p:nvSpPr>
        <p:spPr>
          <a:xfrm>
            <a:off x="914400" y="20193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Овал 5"/>
          <p:cNvSpPr/>
          <p:nvPr/>
        </p:nvSpPr>
        <p:spPr>
          <a:xfrm>
            <a:off x="1143000" y="20574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Овал 6"/>
          <p:cNvSpPr/>
          <p:nvPr/>
        </p:nvSpPr>
        <p:spPr>
          <a:xfrm>
            <a:off x="1752600" y="201168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47775" y="1827015"/>
            <a:ext cx="419100" cy="369332"/>
          </a:xfrm>
          <a:prstGeom prst="rect">
            <a:avLst/>
          </a:prstGeom>
          <a:noFill/>
        </p:spPr>
        <p:txBody>
          <a:bodyPr wrap="square" rtlCol="0">
            <a:spAutoFit/>
          </a:bodyPr>
          <a:lstStyle/>
          <a:p>
            <a:r>
              <a:rPr lang="en-US" dirty="0" smtClean="0"/>
              <a:t>…</a:t>
            </a:r>
            <a:endParaRPr lang="en-US" dirty="0"/>
          </a:p>
        </p:txBody>
      </p:sp>
      <p:sp>
        <p:nvSpPr>
          <p:cNvPr id="10" name="Овал 9"/>
          <p:cNvSpPr/>
          <p:nvPr/>
        </p:nvSpPr>
        <p:spPr>
          <a:xfrm>
            <a:off x="1219200" y="3429000"/>
            <a:ext cx="609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Прямая соединительная линия 11"/>
          <p:cNvCxnSpPr>
            <a:stCxn id="4" idx="6"/>
            <a:endCxn id="10" idx="6"/>
          </p:cNvCxnSpPr>
          <p:nvPr/>
        </p:nvCxnSpPr>
        <p:spPr>
          <a:xfrm flipH="1">
            <a:off x="1828800" y="2019300"/>
            <a:ext cx="3810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stCxn id="4" idx="2"/>
            <a:endCxn id="10" idx="2"/>
          </p:cNvCxnSpPr>
          <p:nvPr/>
        </p:nvCxnSpPr>
        <p:spPr>
          <a:xfrm>
            <a:off x="685800" y="2019300"/>
            <a:ext cx="5334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endCxn id="5" idx="7"/>
          </p:cNvCxnSpPr>
          <p:nvPr/>
        </p:nvCxnSpPr>
        <p:spPr>
          <a:xfrm flipH="1">
            <a:off x="979441" y="1219200"/>
            <a:ext cx="163559" cy="806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H="1">
            <a:off x="1181100" y="1266823"/>
            <a:ext cx="209550" cy="834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endCxn id="7" idx="0"/>
          </p:cNvCxnSpPr>
          <p:nvPr/>
        </p:nvCxnSpPr>
        <p:spPr>
          <a:xfrm>
            <a:off x="1666875" y="1143000"/>
            <a:ext cx="123825" cy="8686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Овал 20"/>
          <p:cNvSpPr/>
          <p:nvPr/>
        </p:nvSpPr>
        <p:spPr>
          <a:xfrm>
            <a:off x="685800" y="5334000"/>
            <a:ext cx="1828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Прямая соединительная линия 22"/>
          <p:cNvCxnSpPr>
            <a:stCxn id="10" idx="6"/>
            <a:endCxn id="21" idx="6"/>
          </p:cNvCxnSpPr>
          <p:nvPr/>
        </p:nvCxnSpPr>
        <p:spPr>
          <a:xfrm>
            <a:off x="1828800" y="3543300"/>
            <a:ext cx="68580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10" idx="2"/>
            <a:endCxn id="21" idx="2"/>
          </p:cNvCxnSpPr>
          <p:nvPr/>
        </p:nvCxnSpPr>
        <p:spPr>
          <a:xfrm flipH="1">
            <a:off x="685800" y="3543300"/>
            <a:ext cx="533400" cy="2133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Скругленный прямоугольник 25"/>
          <p:cNvSpPr/>
          <p:nvPr/>
        </p:nvSpPr>
        <p:spPr>
          <a:xfrm>
            <a:off x="914400" y="5676900"/>
            <a:ext cx="266700" cy="114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Скругленный прямоугольник 26"/>
          <p:cNvSpPr/>
          <p:nvPr/>
        </p:nvSpPr>
        <p:spPr>
          <a:xfrm>
            <a:off x="2019300" y="5676900"/>
            <a:ext cx="266700" cy="114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390650" y="5562600"/>
            <a:ext cx="514350" cy="369332"/>
          </a:xfrm>
          <a:prstGeom prst="rect">
            <a:avLst/>
          </a:prstGeom>
          <a:noFill/>
        </p:spPr>
        <p:txBody>
          <a:bodyPr wrap="square" rtlCol="0">
            <a:spAutoFit/>
          </a:bodyPr>
          <a:lstStyle/>
          <a:p>
            <a:r>
              <a:rPr lang="en-US" dirty="0" smtClean="0"/>
              <a:t>….</a:t>
            </a:r>
            <a:endParaRPr lang="en-US" dirty="0"/>
          </a:p>
        </p:txBody>
      </p:sp>
      <p:sp>
        <p:nvSpPr>
          <p:cNvPr id="29" name="TextBox 28"/>
          <p:cNvSpPr txBox="1"/>
          <p:nvPr/>
        </p:nvSpPr>
        <p:spPr>
          <a:xfrm>
            <a:off x="2362200" y="990600"/>
            <a:ext cx="1676400" cy="307777"/>
          </a:xfrm>
          <a:prstGeom prst="rect">
            <a:avLst/>
          </a:prstGeom>
          <a:noFill/>
        </p:spPr>
        <p:txBody>
          <a:bodyPr wrap="square" rtlCol="0">
            <a:spAutoFit/>
          </a:bodyPr>
          <a:lstStyle/>
          <a:p>
            <a:r>
              <a:rPr lang="uk-UA" sz="1400" dirty="0" smtClean="0"/>
              <a:t>Предметна область</a:t>
            </a:r>
            <a:endParaRPr lang="en-US" sz="1400" dirty="0"/>
          </a:p>
        </p:txBody>
      </p:sp>
      <p:sp>
        <p:nvSpPr>
          <p:cNvPr id="30" name="TextBox 29"/>
          <p:cNvSpPr txBox="1"/>
          <p:nvPr/>
        </p:nvSpPr>
        <p:spPr>
          <a:xfrm>
            <a:off x="2362200" y="1827015"/>
            <a:ext cx="2514600" cy="523220"/>
          </a:xfrm>
          <a:prstGeom prst="rect">
            <a:avLst/>
          </a:prstGeom>
          <a:noFill/>
        </p:spPr>
        <p:txBody>
          <a:bodyPr wrap="square" rtlCol="0">
            <a:spAutoFit/>
          </a:bodyPr>
          <a:lstStyle/>
          <a:p>
            <a:pPr algn="ctr"/>
            <a:r>
              <a:rPr lang="uk-UA" sz="1400" dirty="0" err="1" smtClean="0"/>
              <a:t>Інформ</a:t>
            </a:r>
            <a:r>
              <a:rPr lang="uk-UA" sz="1400" dirty="0" smtClean="0"/>
              <a:t>. </a:t>
            </a:r>
            <a:r>
              <a:rPr lang="uk-UA" sz="1400" dirty="0"/>
              <a:t>м</a:t>
            </a:r>
            <a:r>
              <a:rPr lang="uk-UA" sz="1400" dirty="0" smtClean="0"/>
              <a:t>одель зовнішнього рівня</a:t>
            </a:r>
            <a:endParaRPr lang="en-US" sz="1400" dirty="0"/>
          </a:p>
        </p:txBody>
      </p:sp>
      <p:sp>
        <p:nvSpPr>
          <p:cNvPr id="32" name="TextBox 31"/>
          <p:cNvSpPr txBox="1"/>
          <p:nvPr/>
        </p:nvSpPr>
        <p:spPr>
          <a:xfrm>
            <a:off x="2209800" y="3200400"/>
            <a:ext cx="1981200" cy="800219"/>
          </a:xfrm>
          <a:prstGeom prst="rect">
            <a:avLst/>
          </a:prstGeom>
          <a:noFill/>
        </p:spPr>
        <p:txBody>
          <a:bodyPr wrap="square" rtlCol="0">
            <a:spAutoFit/>
          </a:bodyPr>
          <a:lstStyle/>
          <a:p>
            <a:pPr algn="ctr"/>
            <a:r>
              <a:rPr lang="uk-UA" sz="1400" dirty="0" smtClean="0"/>
              <a:t>Інформаційна модель концептуального рівня (ІМКР)</a:t>
            </a:r>
            <a:r>
              <a:rPr lang="uk-UA" dirty="0" smtClean="0"/>
              <a:t> </a:t>
            </a:r>
            <a:endParaRPr lang="en-US" dirty="0"/>
          </a:p>
        </p:txBody>
      </p:sp>
      <p:sp>
        <p:nvSpPr>
          <p:cNvPr id="33" name="TextBox 32"/>
          <p:cNvSpPr txBox="1"/>
          <p:nvPr/>
        </p:nvSpPr>
        <p:spPr>
          <a:xfrm>
            <a:off x="2743200" y="5334000"/>
            <a:ext cx="2133600" cy="584775"/>
          </a:xfrm>
          <a:prstGeom prst="rect">
            <a:avLst/>
          </a:prstGeom>
          <a:noFill/>
        </p:spPr>
        <p:txBody>
          <a:bodyPr wrap="square" rtlCol="0">
            <a:spAutoFit/>
          </a:bodyPr>
          <a:lstStyle/>
          <a:p>
            <a:r>
              <a:rPr lang="uk-UA" sz="1600" dirty="0" smtClean="0"/>
              <a:t>Інформаційна модель внутрішнього рівня</a:t>
            </a:r>
            <a:endParaRPr lang="en-US" sz="1600" dirty="0"/>
          </a:p>
        </p:txBody>
      </p:sp>
      <p:sp>
        <p:nvSpPr>
          <p:cNvPr id="34" name="TextBox 33"/>
          <p:cNvSpPr txBox="1"/>
          <p:nvPr/>
        </p:nvSpPr>
        <p:spPr>
          <a:xfrm>
            <a:off x="5029200" y="990600"/>
            <a:ext cx="3733800" cy="2800767"/>
          </a:xfrm>
          <a:prstGeom prst="rect">
            <a:avLst/>
          </a:prstGeom>
          <a:noFill/>
        </p:spPr>
        <p:txBody>
          <a:bodyPr wrap="square" rtlCol="0">
            <a:spAutoFit/>
          </a:bodyPr>
          <a:lstStyle/>
          <a:p>
            <a:r>
              <a:rPr lang="uk-UA" sz="1600" dirty="0" smtClean="0"/>
              <a:t>Наведений малюнок відображає структуру проектування у відповідності  з </a:t>
            </a:r>
            <a:r>
              <a:rPr lang="en-US" sz="1600" dirty="0" smtClean="0"/>
              <a:t>ANSI/X3/SPARC</a:t>
            </a:r>
            <a:endParaRPr lang="uk-UA" sz="1600" dirty="0" smtClean="0"/>
          </a:p>
          <a:p>
            <a:r>
              <a:rPr lang="uk-UA" sz="1600" dirty="0" err="1" smtClean="0"/>
              <a:t>Інформ</a:t>
            </a:r>
            <a:r>
              <a:rPr lang="uk-UA" sz="1600" dirty="0" smtClean="0"/>
              <a:t>. модель зовнішнього рівня складається з кількох елементів, які відображають різні точки зору на предметну область з позиції різних класів задач.</a:t>
            </a:r>
          </a:p>
          <a:p>
            <a:r>
              <a:rPr lang="uk-UA" sz="1600" dirty="0" err="1" smtClean="0"/>
              <a:t>Інформ</a:t>
            </a:r>
            <a:r>
              <a:rPr lang="uk-UA" sz="1600" dirty="0" smtClean="0"/>
              <a:t>. модель внутрішнього рівня складається з реалізацій на кількох платформах ІМКР</a:t>
            </a:r>
            <a:endParaRPr lang="en-US" sz="1600" dirty="0"/>
          </a:p>
        </p:txBody>
      </p:sp>
    </p:spTree>
    <p:extLst>
      <p:ext uri="{BB962C8B-B14F-4D97-AF65-F5344CB8AC3E}">
        <p14:creationId xmlns:p14="http://schemas.microsoft.com/office/powerpoint/2010/main" val="106116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5962"/>
          </a:xfrm>
        </p:spPr>
        <p:txBody>
          <a:bodyPr>
            <a:normAutofit/>
          </a:bodyPr>
          <a:lstStyle/>
          <a:p>
            <a:r>
              <a:rPr lang="en-US" sz="2800" dirty="0"/>
              <a:t>ЕR-</a:t>
            </a:r>
            <a:r>
              <a:rPr lang="en-US" sz="2800" dirty="0" err="1"/>
              <a:t>модель</a:t>
            </a:r>
            <a:r>
              <a:rPr lang="en-US" sz="2800" dirty="0"/>
              <a:t> (</a:t>
            </a:r>
            <a:r>
              <a:rPr lang="en-US" sz="2800" b="1" dirty="0"/>
              <a:t>E</a:t>
            </a:r>
            <a:r>
              <a:rPr lang="en-US" sz="2800" dirty="0"/>
              <a:t>ntity-</a:t>
            </a:r>
            <a:r>
              <a:rPr lang="en-US" sz="2800" b="1" dirty="0"/>
              <a:t>R</a:t>
            </a:r>
            <a:r>
              <a:rPr lang="en-US" sz="2800" dirty="0"/>
              <a:t>elationship model)</a:t>
            </a:r>
          </a:p>
        </p:txBody>
      </p:sp>
      <p:sp>
        <p:nvSpPr>
          <p:cNvPr id="3" name="TextBox 2"/>
          <p:cNvSpPr txBox="1"/>
          <p:nvPr/>
        </p:nvSpPr>
        <p:spPr>
          <a:xfrm>
            <a:off x="152400" y="990600"/>
            <a:ext cx="8686800" cy="923330"/>
          </a:xfrm>
          <a:prstGeom prst="rect">
            <a:avLst/>
          </a:prstGeom>
          <a:noFill/>
        </p:spPr>
        <p:txBody>
          <a:bodyPr wrap="square" rtlCol="0">
            <a:spAutoFit/>
          </a:bodyPr>
          <a:lstStyle/>
          <a:p>
            <a:r>
              <a:rPr lang="uk-UA" dirty="0"/>
              <a:t>Однією</a:t>
            </a:r>
            <a:r>
              <a:rPr lang="en-US" dirty="0"/>
              <a:t> з </a:t>
            </a:r>
            <a:r>
              <a:rPr lang="uk-UA" dirty="0"/>
              <a:t>найбільш вживаних модельних мов для</a:t>
            </a:r>
            <a:r>
              <a:rPr lang="en-US" dirty="0"/>
              <a:t> </a:t>
            </a:r>
            <a:r>
              <a:rPr lang="en-US" dirty="0" err="1"/>
              <a:t>опису</a:t>
            </a:r>
            <a:r>
              <a:rPr lang="en-US" dirty="0"/>
              <a:t> ІМКР є </a:t>
            </a:r>
            <a:r>
              <a:rPr lang="en-US" dirty="0" smtClean="0"/>
              <a:t>ЕR-</a:t>
            </a:r>
            <a:r>
              <a:rPr lang="en-US" dirty="0" err="1" smtClean="0"/>
              <a:t>модель</a:t>
            </a:r>
            <a:r>
              <a:rPr lang="en-US" dirty="0" smtClean="0"/>
              <a:t>, </a:t>
            </a:r>
            <a:r>
              <a:rPr lang="en-US" dirty="0" err="1"/>
              <a:t>яка</a:t>
            </a:r>
            <a:r>
              <a:rPr lang="en-US" dirty="0"/>
              <a:t> </a:t>
            </a:r>
            <a:r>
              <a:rPr lang="en-US" dirty="0" err="1"/>
              <a:t>була</a:t>
            </a:r>
            <a:r>
              <a:rPr lang="en-US" dirty="0"/>
              <a:t> </a:t>
            </a:r>
            <a:r>
              <a:rPr lang="en-US" dirty="0" err="1"/>
              <a:t>запропонована</a:t>
            </a:r>
            <a:r>
              <a:rPr lang="en-US" dirty="0"/>
              <a:t> </a:t>
            </a:r>
            <a:r>
              <a:rPr lang="en-US" dirty="0" err="1"/>
              <a:t>Ченом</a:t>
            </a:r>
            <a:r>
              <a:rPr lang="en-US" dirty="0"/>
              <a:t> (</a:t>
            </a:r>
            <a:r>
              <a:rPr lang="en-US" dirty="0" err="1"/>
              <a:t>P.Chen</a:t>
            </a:r>
            <a:r>
              <a:rPr lang="en-US" dirty="0"/>
              <a:t>) у 1976 </a:t>
            </a:r>
            <a:r>
              <a:rPr lang="uk-UA" dirty="0"/>
              <a:t>році</a:t>
            </a:r>
            <a:r>
              <a:rPr lang="en-US" dirty="0"/>
              <a:t>, </a:t>
            </a:r>
            <a:r>
              <a:rPr lang="uk-UA" dirty="0"/>
              <a:t>та її модифікації</a:t>
            </a:r>
            <a:r>
              <a:rPr lang="en-US" dirty="0" smtClean="0"/>
              <a:t>.</a:t>
            </a:r>
            <a:r>
              <a:rPr lang="uk-UA" dirty="0" smtClean="0"/>
              <a:t> Базові </a:t>
            </a:r>
            <a:r>
              <a:rPr lang="uk-UA" dirty="0"/>
              <a:t>засоби Е</a:t>
            </a:r>
            <a:r>
              <a:rPr lang="en-US" dirty="0"/>
              <a:t>R</a:t>
            </a:r>
            <a:r>
              <a:rPr lang="uk-UA" dirty="0" smtClean="0"/>
              <a:t>-моделі - тип </a:t>
            </a:r>
            <a:r>
              <a:rPr lang="uk-UA" dirty="0"/>
              <a:t>об’єкту, тип зв’язку, атрибут та ключ.</a:t>
            </a:r>
            <a:endParaRPr lang="en-US" dirty="0"/>
          </a:p>
        </p:txBody>
      </p:sp>
      <p:sp>
        <p:nvSpPr>
          <p:cNvPr id="4" name="Прямоугольник 3"/>
          <p:cNvSpPr/>
          <p:nvPr/>
        </p:nvSpPr>
        <p:spPr>
          <a:xfrm>
            <a:off x="304800" y="2209800"/>
            <a:ext cx="2209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400" y="2438400"/>
            <a:ext cx="1752600" cy="400110"/>
          </a:xfrm>
          <a:prstGeom prst="rect">
            <a:avLst/>
          </a:prstGeom>
          <a:noFill/>
        </p:spPr>
        <p:txBody>
          <a:bodyPr wrap="square" rtlCol="0">
            <a:spAutoFit/>
          </a:bodyPr>
          <a:lstStyle/>
          <a:p>
            <a:pPr algn="ctr"/>
            <a:r>
              <a:rPr lang="uk-UA" sz="2000" dirty="0" smtClean="0"/>
              <a:t>Ім’я об’єкту</a:t>
            </a:r>
            <a:endParaRPr lang="en-US" sz="2000" dirty="0"/>
          </a:p>
        </p:txBody>
      </p:sp>
      <p:cxnSp>
        <p:nvCxnSpPr>
          <p:cNvPr id="7" name="Прямая соединительная линия 6"/>
          <p:cNvCxnSpPr>
            <a:stCxn id="4" idx="1"/>
          </p:cNvCxnSpPr>
          <p:nvPr/>
        </p:nvCxnSpPr>
        <p:spPr>
          <a:xfrm flipH="1">
            <a:off x="152400" y="27813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152400" y="2781300"/>
            <a:ext cx="0" cy="163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52400" y="36576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152400" y="38862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152400" y="44196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Правая фигурная скобка 15"/>
          <p:cNvSpPr/>
          <p:nvPr/>
        </p:nvSpPr>
        <p:spPr>
          <a:xfrm>
            <a:off x="1143000" y="3600450"/>
            <a:ext cx="76200" cy="819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409700" y="3886200"/>
            <a:ext cx="1257300" cy="381000"/>
          </a:xfrm>
          <a:prstGeom prst="rect">
            <a:avLst/>
          </a:prstGeom>
          <a:noFill/>
        </p:spPr>
        <p:txBody>
          <a:bodyPr wrap="square" rtlCol="0">
            <a:spAutoFit/>
          </a:bodyPr>
          <a:lstStyle/>
          <a:p>
            <a:r>
              <a:rPr lang="uk-UA" dirty="0" smtClean="0"/>
              <a:t>Атрибути</a:t>
            </a:r>
            <a:endParaRPr lang="en-US" dirty="0"/>
          </a:p>
        </p:txBody>
      </p:sp>
      <p:sp>
        <p:nvSpPr>
          <p:cNvPr id="24" name="TextBox 23"/>
          <p:cNvSpPr txBox="1"/>
          <p:nvPr/>
        </p:nvSpPr>
        <p:spPr>
          <a:xfrm>
            <a:off x="3124200" y="2057400"/>
            <a:ext cx="5867400" cy="3139321"/>
          </a:xfrm>
          <a:prstGeom prst="rect">
            <a:avLst/>
          </a:prstGeom>
          <a:noFill/>
        </p:spPr>
        <p:txBody>
          <a:bodyPr wrap="square" rtlCol="0">
            <a:spAutoFit/>
          </a:bodyPr>
          <a:lstStyle/>
          <a:p>
            <a:r>
              <a:rPr lang="uk-UA" i="1" dirty="0"/>
              <a:t>Об’єктом</a:t>
            </a:r>
            <a:r>
              <a:rPr lang="uk-UA" dirty="0"/>
              <a:t> називають сутність, яка для даної предметної області має незалежне від інших існування. Ця сутність може бути реальним (чи віртуальним) об’єктом, або поняттям.  Всю сукупність однотипних об’єктів називають </a:t>
            </a:r>
            <a:r>
              <a:rPr lang="uk-UA" i="1" dirty="0"/>
              <a:t>типом об’єкту</a:t>
            </a:r>
            <a:r>
              <a:rPr lang="uk-UA" dirty="0"/>
              <a:t>, а окремий об’єкт інколи отримує назву примірника об’єкту. Тип об’єкту має ім’я та список іменованих властивостей, які називаються </a:t>
            </a:r>
            <a:r>
              <a:rPr lang="uk-UA" i="1" dirty="0"/>
              <a:t>атрибутами</a:t>
            </a:r>
            <a:r>
              <a:rPr lang="uk-UA" dirty="0"/>
              <a:t>. В класичній ER-моделі кожен примірник об’єкту по кожному атрибуту міг мати тільки одне значення, яке належало його домену, або області значень відповідного атрибуту.</a:t>
            </a:r>
            <a:endParaRPr lang="en-US" dirty="0"/>
          </a:p>
        </p:txBody>
      </p:sp>
      <p:sp>
        <p:nvSpPr>
          <p:cNvPr id="25" name="TextBox 24"/>
          <p:cNvSpPr txBox="1"/>
          <p:nvPr/>
        </p:nvSpPr>
        <p:spPr>
          <a:xfrm>
            <a:off x="194153" y="5137666"/>
            <a:ext cx="8839200" cy="1754326"/>
          </a:xfrm>
          <a:prstGeom prst="rect">
            <a:avLst/>
          </a:prstGeom>
          <a:noFill/>
        </p:spPr>
        <p:txBody>
          <a:bodyPr wrap="square" rtlCol="0">
            <a:spAutoFit/>
          </a:bodyPr>
          <a:lstStyle/>
          <a:p>
            <a:r>
              <a:rPr lang="uk-UA" i="1" dirty="0"/>
              <a:t>Ключем</a:t>
            </a:r>
            <a:r>
              <a:rPr lang="uk-UA" dirty="0"/>
              <a:t> об</a:t>
            </a:r>
            <a:r>
              <a:rPr lang="ru-RU" dirty="0"/>
              <a:t>’</a:t>
            </a:r>
            <a:r>
              <a:rPr lang="uk-UA" dirty="0" err="1"/>
              <a:t>єкту</a:t>
            </a:r>
            <a:r>
              <a:rPr lang="uk-UA" dirty="0"/>
              <a:t> називається атрибут (або кілька атрибутів), значення якого однозначно специфікує примірник об</a:t>
            </a:r>
            <a:r>
              <a:rPr lang="ru-RU" dirty="0"/>
              <a:t>’</a:t>
            </a:r>
            <a:r>
              <a:rPr lang="uk-UA" dirty="0" err="1"/>
              <a:t>єкту</a:t>
            </a:r>
            <a:r>
              <a:rPr lang="uk-UA" dirty="0"/>
              <a:t> за умови мінімальності. Умова мінімальності означає, що зі складу ключа не можна вилучити жодного атрибута без втрати властивості однозначної специфікації примірника об</a:t>
            </a:r>
            <a:r>
              <a:rPr lang="ru-RU" dirty="0"/>
              <a:t>’</a:t>
            </a:r>
            <a:r>
              <a:rPr lang="uk-UA" dirty="0" err="1"/>
              <a:t>єкту</a:t>
            </a:r>
            <a:r>
              <a:rPr lang="uk-UA" dirty="0"/>
              <a:t>. Якщо ключ об</a:t>
            </a:r>
            <a:r>
              <a:rPr lang="ru-RU" dirty="0"/>
              <a:t>’</a:t>
            </a:r>
            <a:r>
              <a:rPr lang="uk-UA" dirty="0" err="1"/>
              <a:t>єкту</a:t>
            </a:r>
            <a:r>
              <a:rPr lang="uk-UA" dirty="0"/>
              <a:t> складається з одного атрибута, то умова мінімальності виконується автоматично. Ключові атрибути на графіці підкреслюються, або відмічаються ‘*’.</a:t>
            </a:r>
            <a:endParaRPr lang="en-US" dirty="0"/>
          </a:p>
        </p:txBody>
      </p:sp>
    </p:spTree>
    <p:extLst>
      <p:ext uri="{BB962C8B-B14F-4D97-AF65-F5344CB8AC3E}">
        <p14:creationId xmlns:p14="http://schemas.microsoft.com/office/powerpoint/2010/main" val="2860799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5962"/>
          </a:xfrm>
        </p:spPr>
        <p:txBody>
          <a:bodyPr>
            <a:normAutofit/>
          </a:bodyPr>
          <a:lstStyle/>
          <a:p>
            <a:r>
              <a:rPr lang="uk-UA" sz="2800" dirty="0" smtClean="0"/>
              <a:t>Зв’язки </a:t>
            </a:r>
            <a:r>
              <a:rPr lang="uk-UA" sz="2800" dirty="0"/>
              <a:t>Е</a:t>
            </a:r>
            <a:r>
              <a:rPr lang="en-US" sz="2800" dirty="0"/>
              <a:t>R</a:t>
            </a:r>
            <a:r>
              <a:rPr lang="uk-UA" sz="2800" dirty="0"/>
              <a:t>-моделі</a:t>
            </a:r>
            <a:endParaRPr lang="en-US" sz="2800" dirty="0"/>
          </a:p>
        </p:txBody>
      </p:sp>
      <p:sp>
        <p:nvSpPr>
          <p:cNvPr id="3" name="Ромб 2"/>
          <p:cNvSpPr/>
          <p:nvPr/>
        </p:nvSpPr>
        <p:spPr>
          <a:xfrm>
            <a:off x="555842" y="2057400"/>
            <a:ext cx="2095500" cy="990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90600" y="2362200"/>
            <a:ext cx="1066800" cy="381000"/>
          </a:xfrm>
          <a:prstGeom prst="rect">
            <a:avLst/>
          </a:prstGeom>
          <a:noFill/>
        </p:spPr>
        <p:txBody>
          <a:bodyPr wrap="square" rtlCol="0">
            <a:spAutoFit/>
          </a:bodyPr>
          <a:lstStyle/>
          <a:p>
            <a:r>
              <a:rPr lang="uk-UA" dirty="0" smtClean="0"/>
              <a:t>Зв’язок</a:t>
            </a:r>
            <a:endParaRPr lang="en-US" dirty="0"/>
          </a:p>
        </p:txBody>
      </p:sp>
      <p:cxnSp>
        <p:nvCxnSpPr>
          <p:cNvPr id="5" name="Прямая соединительная линия 4"/>
          <p:cNvCxnSpPr/>
          <p:nvPr/>
        </p:nvCxnSpPr>
        <p:spPr>
          <a:xfrm flipV="1">
            <a:off x="1619250" y="1676400"/>
            <a:ext cx="66675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a:off x="1556880" y="3048000"/>
            <a:ext cx="66675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24200" y="1219200"/>
            <a:ext cx="5791200" cy="2308324"/>
          </a:xfrm>
          <a:prstGeom prst="rect">
            <a:avLst/>
          </a:prstGeom>
          <a:noFill/>
        </p:spPr>
        <p:txBody>
          <a:bodyPr wrap="square" rtlCol="0">
            <a:spAutoFit/>
          </a:bodyPr>
          <a:lstStyle/>
          <a:p>
            <a:r>
              <a:rPr lang="uk-UA" i="1" dirty="0"/>
              <a:t>Зв’язок </a:t>
            </a:r>
            <a:r>
              <a:rPr lang="uk-UA" dirty="0"/>
              <a:t>асоціює один чи кілька примірників одного типу об’єкту з одним чи кількома примірниками інших типів об’єктів. Зв’язок має ім’я (бажано з семантичним навантаженням) і характеризується арністю та типом відображення. Бінарними називаються зв’язки, які асоціюють примірники двох типів об’єктів, відповідно тернарними називаються зв’язки, що підтримують три типи об’єктів і т.д</a:t>
            </a:r>
            <a:r>
              <a:rPr lang="uk-UA" dirty="0" smtClean="0"/>
              <a:t>.</a:t>
            </a:r>
            <a:r>
              <a:rPr lang="uk-UA" dirty="0"/>
              <a:t> </a:t>
            </a:r>
            <a:endParaRPr lang="en-US" dirty="0"/>
          </a:p>
        </p:txBody>
      </p:sp>
      <p:sp>
        <p:nvSpPr>
          <p:cNvPr id="8" name="TextBox 7"/>
          <p:cNvSpPr txBox="1"/>
          <p:nvPr/>
        </p:nvSpPr>
        <p:spPr>
          <a:xfrm>
            <a:off x="228600" y="3527524"/>
            <a:ext cx="8686800" cy="923330"/>
          </a:xfrm>
          <a:prstGeom prst="rect">
            <a:avLst/>
          </a:prstGeom>
          <a:noFill/>
        </p:spPr>
        <p:txBody>
          <a:bodyPr wrap="square" rtlCol="0">
            <a:spAutoFit/>
          </a:bodyPr>
          <a:lstStyle/>
          <a:p>
            <a:r>
              <a:rPr lang="uk-UA" dirty="0"/>
              <a:t>Згідно з типом відображення зв’язки поділяються на три групи. Зв’язки з типом відображення 1:1 (один до одного) -  одному примірнику одного типу об</a:t>
            </a:r>
            <a:r>
              <a:rPr lang="ru-RU" dirty="0"/>
              <a:t>’</a:t>
            </a:r>
            <a:r>
              <a:rPr lang="uk-UA" dirty="0" err="1"/>
              <a:t>єкту</a:t>
            </a:r>
            <a:r>
              <a:rPr lang="uk-UA" dirty="0"/>
              <a:t> ставлять у відповідність точно один примірник іншого типу об</a:t>
            </a:r>
            <a:r>
              <a:rPr lang="ru-RU" dirty="0"/>
              <a:t>’</a:t>
            </a:r>
            <a:r>
              <a:rPr lang="uk-UA" dirty="0" err="1"/>
              <a:t>єкту</a:t>
            </a:r>
            <a:r>
              <a:rPr lang="uk-UA" dirty="0"/>
              <a:t>.</a:t>
            </a:r>
            <a:endParaRPr lang="en-US" dirty="0"/>
          </a:p>
        </p:txBody>
      </p:sp>
      <p:sp>
        <p:nvSpPr>
          <p:cNvPr id="9" name="Прямоугольник 8"/>
          <p:cNvSpPr/>
          <p:nvPr/>
        </p:nvSpPr>
        <p:spPr>
          <a:xfrm>
            <a:off x="381000" y="4648200"/>
            <a:ext cx="2133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5842" y="4876800"/>
            <a:ext cx="1882558" cy="369332"/>
          </a:xfrm>
          <a:prstGeom prst="rect">
            <a:avLst/>
          </a:prstGeom>
          <a:noFill/>
        </p:spPr>
        <p:txBody>
          <a:bodyPr wrap="square" rtlCol="0">
            <a:spAutoFit/>
          </a:bodyPr>
          <a:lstStyle/>
          <a:p>
            <a:r>
              <a:rPr lang="uk-UA" dirty="0" smtClean="0"/>
              <a:t>Завідувач відділу</a:t>
            </a:r>
            <a:endParaRPr lang="en-US" dirty="0"/>
          </a:p>
        </p:txBody>
      </p:sp>
      <p:sp>
        <p:nvSpPr>
          <p:cNvPr id="11" name="Прямоугольник 10"/>
          <p:cNvSpPr/>
          <p:nvPr/>
        </p:nvSpPr>
        <p:spPr>
          <a:xfrm>
            <a:off x="5715000" y="4648200"/>
            <a:ext cx="1676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67400" y="4800600"/>
            <a:ext cx="1371600" cy="369332"/>
          </a:xfrm>
          <a:prstGeom prst="rect">
            <a:avLst/>
          </a:prstGeom>
          <a:noFill/>
        </p:spPr>
        <p:txBody>
          <a:bodyPr wrap="square" rtlCol="0">
            <a:spAutoFit/>
          </a:bodyPr>
          <a:lstStyle/>
          <a:p>
            <a:pPr algn="ctr"/>
            <a:r>
              <a:rPr lang="uk-UA" dirty="0" smtClean="0"/>
              <a:t>Відділ</a:t>
            </a:r>
            <a:endParaRPr lang="en-US" dirty="0"/>
          </a:p>
        </p:txBody>
      </p:sp>
      <p:sp>
        <p:nvSpPr>
          <p:cNvPr id="13" name="Блок-схема: решение 12"/>
          <p:cNvSpPr/>
          <p:nvPr/>
        </p:nvSpPr>
        <p:spPr>
          <a:xfrm>
            <a:off x="3136726" y="4648200"/>
            <a:ext cx="1905000" cy="9144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593926" y="4920734"/>
            <a:ext cx="990600" cy="369332"/>
          </a:xfrm>
          <a:prstGeom prst="rect">
            <a:avLst/>
          </a:prstGeom>
          <a:noFill/>
        </p:spPr>
        <p:txBody>
          <a:bodyPr wrap="square" rtlCol="0">
            <a:spAutoFit/>
          </a:bodyPr>
          <a:lstStyle/>
          <a:p>
            <a:pPr algn="ctr"/>
            <a:r>
              <a:rPr lang="uk-UA" dirty="0" smtClean="0"/>
              <a:t>очолює</a:t>
            </a:r>
            <a:endParaRPr lang="en-US" dirty="0"/>
          </a:p>
        </p:txBody>
      </p:sp>
      <p:cxnSp>
        <p:nvCxnSpPr>
          <p:cNvPr id="16" name="Прямая соединительная линия 15"/>
          <p:cNvCxnSpPr>
            <a:stCxn id="13" idx="3"/>
            <a:endCxn id="11" idx="1"/>
          </p:cNvCxnSpPr>
          <p:nvPr/>
        </p:nvCxnSpPr>
        <p:spPr>
          <a:xfrm flipV="1">
            <a:off x="5041726" y="5029200"/>
            <a:ext cx="673274"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9" idx="3"/>
            <a:endCxn id="13" idx="1"/>
          </p:cNvCxnSpPr>
          <p:nvPr/>
        </p:nvCxnSpPr>
        <p:spPr>
          <a:xfrm>
            <a:off x="2514600" y="5105400"/>
            <a:ext cx="62212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51342" y="4800600"/>
            <a:ext cx="320458" cy="369332"/>
          </a:xfrm>
          <a:prstGeom prst="rect">
            <a:avLst/>
          </a:prstGeom>
          <a:noFill/>
        </p:spPr>
        <p:txBody>
          <a:bodyPr wrap="square" rtlCol="0">
            <a:spAutoFit/>
          </a:bodyPr>
          <a:lstStyle/>
          <a:p>
            <a:r>
              <a:rPr lang="uk-UA" dirty="0" smtClean="0"/>
              <a:t>1</a:t>
            </a:r>
            <a:endParaRPr lang="en-US" dirty="0"/>
          </a:p>
        </p:txBody>
      </p:sp>
      <p:sp>
        <p:nvSpPr>
          <p:cNvPr id="20" name="TextBox 19"/>
          <p:cNvSpPr txBox="1"/>
          <p:nvPr/>
        </p:nvSpPr>
        <p:spPr>
          <a:xfrm>
            <a:off x="5181600" y="4648200"/>
            <a:ext cx="381000" cy="369332"/>
          </a:xfrm>
          <a:prstGeom prst="rect">
            <a:avLst/>
          </a:prstGeom>
          <a:noFill/>
        </p:spPr>
        <p:txBody>
          <a:bodyPr wrap="square" rtlCol="0">
            <a:spAutoFit/>
          </a:bodyPr>
          <a:lstStyle/>
          <a:p>
            <a:r>
              <a:rPr lang="uk-UA" dirty="0" smtClean="0"/>
              <a:t>1</a:t>
            </a:r>
            <a:endParaRPr lang="en-US" dirty="0"/>
          </a:p>
        </p:txBody>
      </p:sp>
    </p:spTree>
    <p:extLst>
      <p:ext uri="{BB962C8B-B14F-4D97-AF65-F5344CB8AC3E}">
        <p14:creationId xmlns:p14="http://schemas.microsoft.com/office/powerpoint/2010/main" val="356705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5962"/>
          </a:xfrm>
        </p:spPr>
        <p:txBody>
          <a:bodyPr>
            <a:normAutofit/>
          </a:bodyPr>
          <a:lstStyle/>
          <a:p>
            <a:r>
              <a:rPr lang="uk-UA" sz="2800" dirty="0"/>
              <a:t>Зв’язки Е</a:t>
            </a:r>
            <a:r>
              <a:rPr lang="en-US" sz="2800" dirty="0"/>
              <a:t>R</a:t>
            </a:r>
            <a:r>
              <a:rPr lang="uk-UA" sz="2800" dirty="0" smtClean="0"/>
              <a:t>-моделі 2</a:t>
            </a:r>
            <a:endParaRPr lang="en-US" sz="2800" dirty="0"/>
          </a:p>
        </p:txBody>
      </p:sp>
      <p:sp>
        <p:nvSpPr>
          <p:cNvPr id="3" name="Прямоугольник 2"/>
          <p:cNvSpPr/>
          <p:nvPr/>
        </p:nvSpPr>
        <p:spPr>
          <a:xfrm>
            <a:off x="152400" y="1219200"/>
            <a:ext cx="2057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1371600"/>
            <a:ext cx="1752600" cy="381000"/>
          </a:xfrm>
          <a:prstGeom prst="rect">
            <a:avLst/>
          </a:prstGeom>
          <a:noFill/>
        </p:spPr>
        <p:txBody>
          <a:bodyPr wrap="square" rtlCol="0">
            <a:spAutoFit/>
          </a:bodyPr>
          <a:lstStyle/>
          <a:p>
            <a:pPr algn="ctr"/>
            <a:r>
              <a:rPr lang="uk-UA" dirty="0" smtClean="0"/>
              <a:t>Співробітник</a:t>
            </a:r>
            <a:endParaRPr lang="en-US" dirty="0"/>
          </a:p>
        </p:txBody>
      </p:sp>
      <p:sp>
        <p:nvSpPr>
          <p:cNvPr id="5" name="Прямоугольник 4"/>
          <p:cNvSpPr/>
          <p:nvPr/>
        </p:nvSpPr>
        <p:spPr>
          <a:xfrm>
            <a:off x="4572000" y="12192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48200" y="1371600"/>
            <a:ext cx="1219200" cy="381000"/>
          </a:xfrm>
          <a:prstGeom prst="rect">
            <a:avLst/>
          </a:prstGeom>
          <a:noFill/>
        </p:spPr>
        <p:txBody>
          <a:bodyPr wrap="square" rtlCol="0">
            <a:spAutoFit/>
          </a:bodyPr>
          <a:lstStyle/>
          <a:p>
            <a:pPr algn="ctr"/>
            <a:r>
              <a:rPr lang="uk-UA" dirty="0" smtClean="0"/>
              <a:t>Відділ</a:t>
            </a:r>
            <a:endParaRPr lang="en-US" dirty="0"/>
          </a:p>
        </p:txBody>
      </p:sp>
      <p:sp>
        <p:nvSpPr>
          <p:cNvPr id="7" name="Блок-схема: решение 6"/>
          <p:cNvSpPr/>
          <p:nvPr/>
        </p:nvSpPr>
        <p:spPr>
          <a:xfrm>
            <a:off x="2895600" y="1219200"/>
            <a:ext cx="1295400" cy="7620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1392663"/>
            <a:ext cx="990600" cy="369332"/>
          </a:xfrm>
          <a:prstGeom prst="rect">
            <a:avLst/>
          </a:prstGeom>
          <a:noFill/>
        </p:spPr>
        <p:txBody>
          <a:bodyPr wrap="square" rtlCol="0">
            <a:spAutoFit/>
          </a:bodyPr>
          <a:lstStyle/>
          <a:p>
            <a:r>
              <a:rPr lang="uk-UA" dirty="0" smtClean="0"/>
              <a:t>працює</a:t>
            </a:r>
            <a:endParaRPr lang="en-US" dirty="0"/>
          </a:p>
        </p:txBody>
      </p:sp>
      <p:cxnSp>
        <p:nvCxnSpPr>
          <p:cNvPr id="10" name="Прямая соединительная линия 9"/>
          <p:cNvCxnSpPr>
            <a:stCxn id="7" idx="3"/>
            <a:endCxn id="5" idx="1"/>
          </p:cNvCxnSpPr>
          <p:nvPr/>
        </p:nvCxnSpPr>
        <p:spPr>
          <a:xfrm flipV="1">
            <a:off x="4191000" y="15240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3" idx="3"/>
            <a:endCxn id="7" idx="1"/>
          </p:cNvCxnSpPr>
          <p:nvPr/>
        </p:nvCxnSpPr>
        <p:spPr>
          <a:xfrm>
            <a:off x="2209800" y="16002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38400" y="1219200"/>
            <a:ext cx="304800" cy="369332"/>
          </a:xfrm>
          <a:prstGeom prst="rect">
            <a:avLst/>
          </a:prstGeom>
          <a:noFill/>
        </p:spPr>
        <p:txBody>
          <a:bodyPr wrap="square" rtlCol="0">
            <a:spAutoFit/>
          </a:bodyPr>
          <a:lstStyle/>
          <a:p>
            <a:r>
              <a:rPr lang="en-US" dirty="0" smtClean="0"/>
              <a:t>n</a:t>
            </a:r>
            <a:endParaRPr lang="en-US" dirty="0"/>
          </a:p>
        </p:txBody>
      </p:sp>
      <p:sp>
        <p:nvSpPr>
          <p:cNvPr id="14" name="TextBox 13"/>
          <p:cNvSpPr txBox="1"/>
          <p:nvPr/>
        </p:nvSpPr>
        <p:spPr>
          <a:xfrm>
            <a:off x="4191000" y="1230868"/>
            <a:ext cx="1905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6096000" y="838200"/>
            <a:ext cx="2895600" cy="2308324"/>
          </a:xfrm>
          <a:prstGeom prst="rect">
            <a:avLst/>
          </a:prstGeom>
          <a:noFill/>
        </p:spPr>
        <p:txBody>
          <a:bodyPr wrap="square" rtlCol="0">
            <a:spAutoFit/>
          </a:bodyPr>
          <a:lstStyle/>
          <a:p>
            <a:r>
              <a:rPr lang="uk-UA" dirty="0"/>
              <a:t>Зв’язки з типом відображення 1:</a:t>
            </a:r>
            <a:r>
              <a:rPr lang="en-US" dirty="0"/>
              <a:t>n</a:t>
            </a:r>
            <a:r>
              <a:rPr lang="uk-UA" dirty="0"/>
              <a:t> (1-∞)(один до багатьох) одному примірнику одного типу об’єкту ставлять у відповідність кілька примірників іншого типу об’єкту.</a:t>
            </a:r>
            <a:endParaRPr lang="en-US" dirty="0"/>
          </a:p>
        </p:txBody>
      </p:sp>
      <p:sp>
        <p:nvSpPr>
          <p:cNvPr id="16" name="TextBox 15"/>
          <p:cNvSpPr txBox="1"/>
          <p:nvPr/>
        </p:nvSpPr>
        <p:spPr>
          <a:xfrm>
            <a:off x="0" y="2438400"/>
            <a:ext cx="6096000" cy="923330"/>
          </a:xfrm>
          <a:prstGeom prst="rect">
            <a:avLst/>
          </a:prstGeom>
          <a:noFill/>
        </p:spPr>
        <p:txBody>
          <a:bodyPr wrap="square" rtlCol="0">
            <a:spAutoFit/>
          </a:bodyPr>
          <a:lstStyle/>
          <a:p>
            <a:r>
              <a:rPr lang="uk-UA" dirty="0"/>
              <a:t>Зв’язки з типом відображення </a:t>
            </a:r>
            <a:r>
              <a:rPr lang="en-US" dirty="0"/>
              <a:t>m</a:t>
            </a:r>
            <a:r>
              <a:rPr lang="uk-UA" dirty="0"/>
              <a:t>:</a:t>
            </a:r>
            <a:r>
              <a:rPr lang="en-US" dirty="0"/>
              <a:t>n</a:t>
            </a:r>
            <a:r>
              <a:rPr lang="uk-UA" dirty="0"/>
              <a:t> (∞ - ∞) (багато до багато) багатьом примірникам одного типу об’єкту ставлять у відповідність багато примірників іншого типу об’єкту. </a:t>
            </a:r>
            <a:endParaRPr lang="en-US" dirty="0"/>
          </a:p>
        </p:txBody>
      </p:sp>
      <p:sp>
        <p:nvSpPr>
          <p:cNvPr id="17" name="Прямоугольник 16"/>
          <p:cNvSpPr/>
          <p:nvPr/>
        </p:nvSpPr>
        <p:spPr>
          <a:xfrm>
            <a:off x="304800" y="3657600"/>
            <a:ext cx="1752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50937" y="3815834"/>
            <a:ext cx="1447800" cy="369332"/>
          </a:xfrm>
          <a:prstGeom prst="rect">
            <a:avLst/>
          </a:prstGeom>
          <a:noFill/>
        </p:spPr>
        <p:txBody>
          <a:bodyPr wrap="square" rtlCol="0">
            <a:spAutoFit/>
          </a:bodyPr>
          <a:lstStyle/>
          <a:p>
            <a:r>
              <a:rPr lang="uk-UA" dirty="0" smtClean="0"/>
              <a:t>Співробітник</a:t>
            </a:r>
            <a:endParaRPr lang="en-US" dirty="0"/>
          </a:p>
        </p:txBody>
      </p:sp>
      <p:sp>
        <p:nvSpPr>
          <p:cNvPr id="19" name="Прямоугольник 18"/>
          <p:cNvSpPr/>
          <p:nvPr/>
        </p:nvSpPr>
        <p:spPr>
          <a:xfrm>
            <a:off x="4191000" y="3657600"/>
            <a:ext cx="1371600" cy="527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86250" y="3657600"/>
            <a:ext cx="1200150" cy="369332"/>
          </a:xfrm>
          <a:prstGeom prst="rect">
            <a:avLst/>
          </a:prstGeom>
          <a:noFill/>
        </p:spPr>
        <p:txBody>
          <a:bodyPr wrap="square" rtlCol="0">
            <a:spAutoFit/>
          </a:bodyPr>
          <a:lstStyle/>
          <a:p>
            <a:pPr algn="ctr"/>
            <a:r>
              <a:rPr lang="uk-UA" dirty="0" smtClean="0"/>
              <a:t>Тема</a:t>
            </a:r>
            <a:endParaRPr lang="en-US" dirty="0"/>
          </a:p>
        </p:txBody>
      </p:sp>
      <p:sp>
        <p:nvSpPr>
          <p:cNvPr id="21" name="Блок-схема: решение 20"/>
          <p:cNvSpPr/>
          <p:nvPr/>
        </p:nvSpPr>
        <p:spPr>
          <a:xfrm>
            <a:off x="2438400" y="3581400"/>
            <a:ext cx="1524000" cy="8382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90800" y="3815834"/>
            <a:ext cx="1066800" cy="369332"/>
          </a:xfrm>
          <a:prstGeom prst="rect">
            <a:avLst/>
          </a:prstGeom>
          <a:noFill/>
        </p:spPr>
        <p:txBody>
          <a:bodyPr wrap="square" rtlCol="0">
            <a:spAutoFit/>
          </a:bodyPr>
          <a:lstStyle/>
          <a:p>
            <a:pPr algn="ctr"/>
            <a:r>
              <a:rPr lang="uk-UA" dirty="0" smtClean="0"/>
              <a:t>виконує</a:t>
            </a:r>
            <a:endParaRPr lang="en-US" dirty="0"/>
          </a:p>
        </p:txBody>
      </p:sp>
      <p:cxnSp>
        <p:nvCxnSpPr>
          <p:cNvPr id="24" name="Прямая соединительная линия 23"/>
          <p:cNvCxnSpPr>
            <a:stCxn id="17" idx="3"/>
            <a:endCxn id="21" idx="1"/>
          </p:cNvCxnSpPr>
          <p:nvPr/>
        </p:nvCxnSpPr>
        <p:spPr>
          <a:xfrm>
            <a:off x="2057400" y="40005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21" idx="3"/>
            <a:endCxn id="19" idx="1"/>
          </p:cNvCxnSpPr>
          <p:nvPr/>
        </p:nvCxnSpPr>
        <p:spPr>
          <a:xfrm flipV="1">
            <a:off x="3962400" y="3921383"/>
            <a:ext cx="228600" cy="79117"/>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7400" y="3736717"/>
            <a:ext cx="381000" cy="369332"/>
          </a:xfrm>
          <a:prstGeom prst="rect">
            <a:avLst/>
          </a:prstGeom>
          <a:noFill/>
        </p:spPr>
        <p:txBody>
          <a:bodyPr wrap="square" rtlCol="0">
            <a:spAutoFit/>
          </a:bodyPr>
          <a:lstStyle/>
          <a:p>
            <a:r>
              <a:rPr lang="en-US" dirty="0" smtClean="0"/>
              <a:t>m</a:t>
            </a:r>
            <a:endParaRPr lang="en-US" dirty="0"/>
          </a:p>
        </p:txBody>
      </p:sp>
      <p:sp>
        <p:nvSpPr>
          <p:cNvPr id="29" name="TextBox 28"/>
          <p:cNvSpPr txBox="1"/>
          <p:nvPr/>
        </p:nvSpPr>
        <p:spPr>
          <a:xfrm>
            <a:off x="3852275" y="3657600"/>
            <a:ext cx="228600" cy="369332"/>
          </a:xfrm>
          <a:prstGeom prst="rect">
            <a:avLst/>
          </a:prstGeom>
          <a:noFill/>
        </p:spPr>
        <p:txBody>
          <a:bodyPr wrap="square" rtlCol="0">
            <a:spAutoFit/>
          </a:bodyPr>
          <a:lstStyle/>
          <a:p>
            <a:r>
              <a:rPr lang="en-US" dirty="0" smtClean="0"/>
              <a:t>n</a:t>
            </a:r>
            <a:endParaRPr lang="en-US" dirty="0"/>
          </a:p>
        </p:txBody>
      </p:sp>
      <p:cxnSp>
        <p:nvCxnSpPr>
          <p:cNvPr id="31" name="Прямая соединительная линия 30"/>
          <p:cNvCxnSpPr>
            <a:stCxn id="21" idx="2"/>
          </p:cNvCxnSpPr>
          <p:nvPr/>
        </p:nvCxnSpPr>
        <p:spPr>
          <a:xfrm>
            <a:off x="3200400" y="44196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3200400" y="47244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00400" y="4419600"/>
            <a:ext cx="1181100" cy="369332"/>
          </a:xfrm>
          <a:prstGeom prst="rect">
            <a:avLst/>
          </a:prstGeom>
          <a:noFill/>
        </p:spPr>
        <p:txBody>
          <a:bodyPr wrap="square" rtlCol="0">
            <a:spAutoFit/>
          </a:bodyPr>
          <a:lstStyle/>
          <a:p>
            <a:pPr algn="ctr"/>
            <a:r>
              <a:rPr lang="uk-UA" dirty="0" smtClean="0"/>
              <a:t>№ етапу</a:t>
            </a:r>
            <a:endParaRPr lang="en-US" dirty="0"/>
          </a:p>
        </p:txBody>
      </p:sp>
      <p:sp>
        <p:nvSpPr>
          <p:cNvPr id="35" name="TextBox 34"/>
          <p:cNvSpPr txBox="1"/>
          <p:nvPr/>
        </p:nvSpPr>
        <p:spPr>
          <a:xfrm>
            <a:off x="5867400" y="3146524"/>
            <a:ext cx="2971800" cy="3416320"/>
          </a:xfrm>
          <a:prstGeom prst="rect">
            <a:avLst/>
          </a:prstGeom>
          <a:noFill/>
        </p:spPr>
        <p:txBody>
          <a:bodyPr wrap="square" rtlCol="0">
            <a:spAutoFit/>
          </a:bodyPr>
          <a:lstStyle/>
          <a:p>
            <a:r>
              <a:rPr lang="uk-UA" dirty="0"/>
              <a:t>Зв’язки можуть мати власні атрибути, тобто атрибути, які належать саме зв’язку, а не якомусь з асоційованих об’єктів. Наприклад, співробітники працюють над темами по етапам або від однієї дати до іншої, тоді зв’язок «виконує» повинен мати власний атрибут № етапу або дві дати (початок та завершення).</a:t>
            </a:r>
            <a:endParaRPr lang="en-US" dirty="0"/>
          </a:p>
        </p:txBody>
      </p:sp>
    </p:spTree>
    <p:extLst>
      <p:ext uri="{BB962C8B-B14F-4D97-AF65-F5344CB8AC3E}">
        <p14:creationId xmlns:p14="http://schemas.microsoft.com/office/powerpoint/2010/main" val="4070871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5962"/>
          </a:xfrm>
        </p:spPr>
        <p:txBody>
          <a:bodyPr>
            <a:normAutofit/>
          </a:bodyPr>
          <a:lstStyle/>
          <a:p>
            <a:r>
              <a:rPr lang="uk-UA" sz="2800" dirty="0"/>
              <a:t>Зв’язки Е</a:t>
            </a:r>
            <a:r>
              <a:rPr lang="en-US" sz="2800" dirty="0"/>
              <a:t>R</a:t>
            </a:r>
            <a:r>
              <a:rPr lang="uk-UA" sz="2800" dirty="0"/>
              <a:t>-моделі </a:t>
            </a:r>
            <a:r>
              <a:rPr lang="uk-UA" sz="2800" dirty="0" smtClean="0"/>
              <a:t>3</a:t>
            </a:r>
            <a:endParaRPr lang="en-US" sz="2800" dirty="0"/>
          </a:p>
        </p:txBody>
      </p:sp>
      <p:sp>
        <p:nvSpPr>
          <p:cNvPr id="3" name="Прямоугольник 2"/>
          <p:cNvSpPr/>
          <p:nvPr/>
        </p:nvSpPr>
        <p:spPr>
          <a:xfrm>
            <a:off x="228600" y="1219200"/>
            <a:ext cx="1600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8411" y="1295400"/>
            <a:ext cx="1295400" cy="381000"/>
          </a:xfrm>
          <a:prstGeom prst="rect">
            <a:avLst/>
          </a:prstGeom>
          <a:noFill/>
        </p:spPr>
        <p:txBody>
          <a:bodyPr wrap="square" rtlCol="0">
            <a:spAutoFit/>
          </a:bodyPr>
          <a:lstStyle/>
          <a:p>
            <a:pPr algn="ctr"/>
            <a:r>
              <a:rPr lang="uk-UA" dirty="0" smtClean="0"/>
              <a:t>пасажир</a:t>
            </a:r>
            <a:endParaRPr lang="en-US" dirty="0"/>
          </a:p>
        </p:txBody>
      </p:sp>
      <p:cxnSp>
        <p:nvCxnSpPr>
          <p:cNvPr id="6" name="Прямая соединительная линия 5"/>
          <p:cNvCxnSpPr>
            <a:stCxn id="3" idx="1"/>
          </p:cNvCxnSpPr>
          <p:nvPr/>
        </p:nvCxnSpPr>
        <p:spPr>
          <a:xfrm flipH="1">
            <a:off x="76200" y="14859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76200" y="1485900"/>
            <a:ext cx="0" cy="14097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400" y="1828800"/>
            <a:ext cx="1295400" cy="1200329"/>
          </a:xfrm>
          <a:prstGeom prst="rect">
            <a:avLst/>
          </a:prstGeom>
          <a:noFill/>
        </p:spPr>
        <p:txBody>
          <a:bodyPr wrap="square" rtlCol="0">
            <a:spAutoFit/>
          </a:bodyPr>
          <a:lstStyle/>
          <a:p>
            <a:r>
              <a:rPr lang="uk-UA" u="sng" dirty="0" smtClean="0"/>
              <a:t>№</a:t>
            </a:r>
            <a:r>
              <a:rPr lang="uk-UA" u="sng" dirty="0" err="1" smtClean="0"/>
              <a:t>пасп</a:t>
            </a:r>
            <a:endParaRPr lang="uk-UA" u="sng" dirty="0" smtClean="0"/>
          </a:p>
          <a:p>
            <a:r>
              <a:rPr lang="uk-UA" u="sng" dirty="0" err="1" smtClean="0"/>
              <a:t>КодКраїни</a:t>
            </a:r>
            <a:endParaRPr lang="uk-UA" u="sng" dirty="0" smtClean="0"/>
          </a:p>
          <a:p>
            <a:r>
              <a:rPr lang="uk-UA" dirty="0" smtClean="0"/>
              <a:t>ПІБ</a:t>
            </a:r>
          </a:p>
          <a:p>
            <a:r>
              <a:rPr lang="uk-UA" dirty="0" smtClean="0"/>
              <a:t>Вага</a:t>
            </a:r>
            <a:endParaRPr lang="en-US" dirty="0"/>
          </a:p>
        </p:txBody>
      </p:sp>
      <p:cxnSp>
        <p:nvCxnSpPr>
          <p:cNvPr id="14" name="Прямая соединительная линия 13"/>
          <p:cNvCxnSpPr/>
          <p:nvPr/>
        </p:nvCxnSpPr>
        <p:spPr>
          <a:xfrm>
            <a:off x="76200" y="1981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76200" y="2362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76200" y="2590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76200" y="28956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Прямоугольник 20"/>
          <p:cNvSpPr/>
          <p:nvPr/>
        </p:nvSpPr>
        <p:spPr>
          <a:xfrm>
            <a:off x="381000" y="4267200"/>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09600" y="4267200"/>
            <a:ext cx="685800" cy="381000"/>
          </a:xfrm>
          <a:prstGeom prst="rect">
            <a:avLst/>
          </a:prstGeom>
          <a:noFill/>
        </p:spPr>
        <p:txBody>
          <a:bodyPr wrap="square" rtlCol="0">
            <a:spAutoFit/>
          </a:bodyPr>
          <a:lstStyle/>
          <a:p>
            <a:r>
              <a:rPr lang="uk-UA" dirty="0" smtClean="0"/>
              <a:t>рейс</a:t>
            </a:r>
            <a:endParaRPr lang="en-US" dirty="0"/>
          </a:p>
        </p:txBody>
      </p:sp>
      <p:sp>
        <p:nvSpPr>
          <p:cNvPr id="23" name="TextBox 22"/>
          <p:cNvSpPr txBox="1"/>
          <p:nvPr/>
        </p:nvSpPr>
        <p:spPr>
          <a:xfrm>
            <a:off x="438410" y="4800600"/>
            <a:ext cx="1466589" cy="1477328"/>
          </a:xfrm>
          <a:prstGeom prst="rect">
            <a:avLst/>
          </a:prstGeom>
          <a:noFill/>
        </p:spPr>
        <p:txBody>
          <a:bodyPr wrap="square" rtlCol="0">
            <a:spAutoFit/>
          </a:bodyPr>
          <a:lstStyle/>
          <a:p>
            <a:r>
              <a:rPr lang="uk-UA" u="sng" dirty="0" smtClean="0"/>
              <a:t>№ рейсу</a:t>
            </a:r>
          </a:p>
          <a:p>
            <a:r>
              <a:rPr lang="uk-UA" dirty="0" smtClean="0"/>
              <a:t>Час-вильоту</a:t>
            </a:r>
          </a:p>
          <a:p>
            <a:r>
              <a:rPr lang="uk-UA" dirty="0" smtClean="0"/>
              <a:t>Час-польоту</a:t>
            </a:r>
          </a:p>
          <a:p>
            <a:r>
              <a:rPr lang="uk-UA" dirty="0" err="1" smtClean="0"/>
              <a:t>Пукт-призн</a:t>
            </a:r>
            <a:endParaRPr lang="uk-UA" dirty="0" smtClean="0"/>
          </a:p>
          <a:p>
            <a:r>
              <a:rPr lang="uk-UA" dirty="0" smtClean="0"/>
              <a:t>Режим</a:t>
            </a:r>
            <a:endParaRPr lang="en-US" dirty="0"/>
          </a:p>
        </p:txBody>
      </p:sp>
      <p:cxnSp>
        <p:nvCxnSpPr>
          <p:cNvPr id="25" name="Прямая соединительная линия 24"/>
          <p:cNvCxnSpPr/>
          <p:nvPr/>
        </p:nvCxnSpPr>
        <p:spPr>
          <a:xfrm>
            <a:off x="152400" y="4533900"/>
            <a:ext cx="0" cy="163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152400" y="6172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152400" y="5867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152400" y="5539264"/>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152400" y="5257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a:off x="152400" y="4953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endCxn id="21" idx="1"/>
          </p:cNvCxnSpPr>
          <p:nvPr/>
        </p:nvCxnSpPr>
        <p:spPr>
          <a:xfrm>
            <a:off x="152400" y="45339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6400800" y="1219200"/>
            <a:ext cx="1600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477000" y="1295400"/>
            <a:ext cx="1371600" cy="369332"/>
          </a:xfrm>
          <a:prstGeom prst="rect">
            <a:avLst/>
          </a:prstGeom>
          <a:noFill/>
        </p:spPr>
        <p:txBody>
          <a:bodyPr wrap="square" rtlCol="0">
            <a:spAutoFit/>
          </a:bodyPr>
          <a:lstStyle/>
          <a:p>
            <a:pPr algn="ctr"/>
            <a:r>
              <a:rPr lang="uk-UA" dirty="0" smtClean="0"/>
              <a:t>екіпаж</a:t>
            </a:r>
            <a:endParaRPr lang="en-US" dirty="0"/>
          </a:p>
        </p:txBody>
      </p:sp>
      <p:sp>
        <p:nvSpPr>
          <p:cNvPr id="41" name="TextBox 40"/>
          <p:cNvSpPr txBox="1"/>
          <p:nvPr/>
        </p:nvSpPr>
        <p:spPr>
          <a:xfrm>
            <a:off x="6477000" y="1828800"/>
            <a:ext cx="1371600" cy="923330"/>
          </a:xfrm>
          <a:prstGeom prst="rect">
            <a:avLst/>
          </a:prstGeom>
          <a:noFill/>
        </p:spPr>
        <p:txBody>
          <a:bodyPr wrap="square" rtlCol="0">
            <a:spAutoFit/>
          </a:bodyPr>
          <a:lstStyle/>
          <a:p>
            <a:r>
              <a:rPr lang="uk-UA" u="sng" dirty="0" err="1" smtClean="0"/>
              <a:t>Табном</a:t>
            </a:r>
            <a:endParaRPr lang="uk-UA" u="sng" dirty="0" smtClean="0"/>
          </a:p>
          <a:p>
            <a:r>
              <a:rPr lang="uk-UA" dirty="0" smtClean="0"/>
              <a:t>ПІБ</a:t>
            </a:r>
          </a:p>
          <a:p>
            <a:r>
              <a:rPr lang="uk-UA" dirty="0" smtClean="0"/>
              <a:t>роль</a:t>
            </a:r>
            <a:endParaRPr lang="en-US" dirty="0"/>
          </a:p>
        </p:txBody>
      </p:sp>
      <p:cxnSp>
        <p:nvCxnSpPr>
          <p:cNvPr id="43" name="Прямая соединительная линия 42"/>
          <p:cNvCxnSpPr/>
          <p:nvPr/>
        </p:nvCxnSpPr>
        <p:spPr>
          <a:xfrm>
            <a:off x="6248400" y="1664732"/>
            <a:ext cx="0" cy="92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a:xfrm>
            <a:off x="6248400" y="2590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a:endCxn id="41" idx="1"/>
          </p:cNvCxnSpPr>
          <p:nvPr/>
        </p:nvCxnSpPr>
        <p:spPr>
          <a:xfrm>
            <a:off x="6248400" y="2290465"/>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a:xfrm>
            <a:off x="6248400" y="1981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a:xfrm>
            <a:off x="6248400" y="1664732"/>
            <a:ext cx="1143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6362700" y="4267200"/>
            <a:ext cx="14859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477000" y="4267200"/>
            <a:ext cx="1295400" cy="369332"/>
          </a:xfrm>
          <a:prstGeom prst="rect">
            <a:avLst/>
          </a:prstGeom>
          <a:noFill/>
        </p:spPr>
        <p:txBody>
          <a:bodyPr wrap="square" rtlCol="0">
            <a:spAutoFit/>
          </a:bodyPr>
          <a:lstStyle/>
          <a:p>
            <a:pPr algn="ctr"/>
            <a:r>
              <a:rPr lang="uk-UA" dirty="0" smtClean="0"/>
              <a:t>літак</a:t>
            </a:r>
            <a:endParaRPr lang="en-US" dirty="0"/>
          </a:p>
        </p:txBody>
      </p:sp>
      <p:sp>
        <p:nvSpPr>
          <p:cNvPr id="54" name="TextBox 53"/>
          <p:cNvSpPr txBox="1"/>
          <p:nvPr/>
        </p:nvSpPr>
        <p:spPr>
          <a:xfrm>
            <a:off x="6477000" y="4648200"/>
            <a:ext cx="1295400" cy="923330"/>
          </a:xfrm>
          <a:prstGeom prst="rect">
            <a:avLst/>
          </a:prstGeom>
          <a:noFill/>
        </p:spPr>
        <p:txBody>
          <a:bodyPr wrap="square" rtlCol="0">
            <a:spAutoFit/>
          </a:bodyPr>
          <a:lstStyle/>
          <a:p>
            <a:r>
              <a:rPr lang="uk-UA" u="sng" dirty="0" smtClean="0"/>
              <a:t>№ борту</a:t>
            </a:r>
          </a:p>
          <a:p>
            <a:r>
              <a:rPr lang="uk-UA" dirty="0" smtClean="0"/>
              <a:t>Тип-літака</a:t>
            </a:r>
          </a:p>
          <a:p>
            <a:r>
              <a:rPr lang="uk-UA" dirty="0" smtClean="0"/>
              <a:t>Дата-ТО</a:t>
            </a:r>
            <a:endParaRPr lang="en-US" dirty="0"/>
          </a:p>
        </p:txBody>
      </p:sp>
      <p:cxnSp>
        <p:nvCxnSpPr>
          <p:cNvPr id="56" name="Прямая соединительная линия 55"/>
          <p:cNvCxnSpPr/>
          <p:nvPr/>
        </p:nvCxnSpPr>
        <p:spPr>
          <a:xfrm>
            <a:off x="6248400" y="4533900"/>
            <a:ext cx="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a:xfrm>
            <a:off x="6248400" y="5486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a:off x="6248400" y="5109865"/>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p:nvPr/>
        </p:nvCxnSpPr>
        <p:spPr>
          <a:xfrm>
            <a:off x="6248400" y="4953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p:nvPr/>
        </p:nvCxnSpPr>
        <p:spPr>
          <a:xfrm>
            <a:off x="6248400" y="4533900"/>
            <a:ext cx="11430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Блок-схема: решение 64"/>
          <p:cNvSpPr/>
          <p:nvPr/>
        </p:nvSpPr>
        <p:spPr>
          <a:xfrm>
            <a:off x="3048000" y="2290465"/>
            <a:ext cx="1981200" cy="129093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581400" y="2752130"/>
            <a:ext cx="990600" cy="369332"/>
          </a:xfrm>
          <a:prstGeom prst="rect">
            <a:avLst/>
          </a:prstGeom>
          <a:noFill/>
        </p:spPr>
        <p:txBody>
          <a:bodyPr wrap="square" rtlCol="0">
            <a:spAutoFit/>
          </a:bodyPr>
          <a:lstStyle/>
          <a:p>
            <a:pPr algn="ctr"/>
            <a:r>
              <a:rPr lang="uk-UA" dirty="0" smtClean="0"/>
              <a:t>виліт</a:t>
            </a:r>
            <a:endParaRPr lang="en-US" dirty="0"/>
          </a:p>
        </p:txBody>
      </p:sp>
      <p:cxnSp>
        <p:nvCxnSpPr>
          <p:cNvPr id="68" name="Прямая соединительная линия 67"/>
          <p:cNvCxnSpPr>
            <a:stCxn id="3" idx="3"/>
          </p:cNvCxnSpPr>
          <p:nvPr/>
        </p:nvCxnSpPr>
        <p:spPr>
          <a:xfrm>
            <a:off x="1828800" y="1485900"/>
            <a:ext cx="16764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9"/>
          <p:cNvCxnSpPr/>
          <p:nvPr/>
        </p:nvCxnSpPr>
        <p:spPr>
          <a:xfrm flipV="1">
            <a:off x="1600200" y="3276600"/>
            <a:ext cx="1905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p:cNvCxnSpPr/>
          <p:nvPr/>
        </p:nvCxnSpPr>
        <p:spPr>
          <a:xfrm>
            <a:off x="4648200" y="3121462"/>
            <a:ext cx="1714500" cy="1145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73"/>
          <p:cNvCxnSpPr/>
          <p:nvPr/>
        </p:nvCxnSpPr>
        <p:spPr>
          <a:xfrm flipH="1">
            <a:off x="4324350" y="1219200"/>
            <a:ext cx="2076450" cy="1285964"/>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33800" y="3694331"/>
            <a:ext cx="1628775" cy="646331"/>
          </a:xfrm>
          <a:prstGeom prst="rect">
            <a:avLst/>
          </a:prstGeom>
          <a:noFill/>
        </p:spPr>
        <p:txBody>
          <a:bodyPr wrap="square" rtlCol="0">
            <a:spAutoFit/>
          </a:bodyPr>
          <a:lstStyle/>
          <a:p>
            <a:r>
              <a:rPr lang="uk-UA" dirty="0" smtClean="0"/>
              <a:t>Дата-вильоту</a:t>
            </a:r>
          </a:p>
          <a:p>
            <a:r>
              <a:rPr lang="uk-UA" dirty="0" smtClean="0"/>
              <a:t>№ квитка</a:t>
            </a:r>
            <a:endParaRPr lang="en-US" dirty="0"/>
          </a:p>
        </p:txBody>
      </p:sp>
      <p:cxnSp>
        <p:nvCxnSpPr>
          <p:cNvPr id="78" name="Прямая соединительная линия 77"/>
          <p:cNvCxnSpPr/>
          <p:nvPr/>
        </p:nvCxnSpPr>
        <p:spPr>
          <a:xfrm>
            <a:off x="3733800" y="34290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p:nvPr/>
        </p:nvCxnSpPr>
        <p:spPr>
          <a:xfrm>
            <a:off x="3733800" y="4267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p:nvPr/>
        </p:nvCxnSpPr>
        <p:spPr>
          <a:xfrm>
            <a:off x="3733800" y="3848100"/>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438400" y="1664732"/>
            <a:ext cx="381000" cy="369332"/>
          </a:xfrm>
          <a:prstGeom prst="rect">
            <a:avLst/>
          </a:prstGeom>
          <a:noFill/>
        </p:spPr>
        <p:txBody>
          <a:bodyPr wrap="square" rtlCol="0">
            <a:spAutoFit/>
          </a:bodyPr>
          <a:lstStyle/>
          <a:p>
            <a:r>
              <a:rPr lang="uk-UA" dirty="0"/>
              <a:t>∞</a:t>
            </a:r>
            <a:endParaRPr lang="en-US" dirty="0"/>
          </a:p>
        </p:txBody>
      </p:sp>
      <p:sp>
        <p:nvSpPr>
          <p:cNvPr id="84" name="TextBox 83"/>
          <p:cNvSpPr txBox="1"/>
          <p:nvPr/>
        </p:nvSpPr>
        <p:spPr>
          <a:xfrm>
            <a:off x="2209800" y="3581400"/>
            <a:ext cx="419100" cy="369332"/>
          </a:xfrm>
          <a:prstGeom prst="rect">
            <a:avLst/>
          </a:prstGeom>
          <a:noFill/>
        </p:spPr>
        <p:txBody>
          <a:bodyPr wrap="square" rtlCol="0">
            <a:spAutoFit/>
          </a:bodyPr>
          <a:lstStyle/>
          <a:p>
            <a:r>
              <a:rPr lang="uk-UA" dirty="0"/>
              <a:t>∞</a:t>
            </a:r>
            <a:endParaRPr lang="en-US" dirty="0"/>
          </a:p>
        </p:txBody>
      </p:sp>
      <p:sp>
        <p:nvSpPr>
          <p:cNvPr id="85" name="TextBox 84"/>
          <p:cNvSpPr txBox="1"/>
          <p:nvPr/>
        </p:nvSpPr>
        <p:spPr>
          <a:xfrm>
            <a:off x="5029200" y="1524000"/>
            <a:ext cx="333375" cy="369332"/>
          </a:xfrm>
          <a:prstGeom prst="rect">
            <a:avLst/>
          </a:prstGeom>
          <a:noFill/>
        </p:spPr>
        <p:txBody>
          <a:bodyPr wrap="square" rtlCol="0">
            <a:spAutoFit/>
          </a:bodyPr>
          <a:lstStyle/>
          <a:p>
            <a:r>
              <a:rPr lang="uk-UA" dirty="0"/>
              <a:t>∞</a:t>
            </a:r>
            <a:endParaRPr lang="en-US" dirty="0"/>
          </a:p>
        </p:txBody>
      </p:sp>
      <p:sp>
        <p:nvSpPr>
          <p:cNvPr id="86" name="TextBox 85"/>
          <p:cNvSpPr txBox="1"/>
          <p:nvPr/>
        </p:nvSpPr>
        <p:spPr>
          <a:xfrm>
            <a:off x="5638800" y="3581400"/>
            <a:ext cx="381836" cy="369332"/>
          </a:xfrm>
          <a:prstGeom prst="rect">
            <a:avLst/>
          </a:prstGeom>
          <a:noFill/>
        </p:spPr>
        <p:txBody>
          <a:bodyPr wrap="none" rtlCol="0">
            <a:spAutoFit/>
          </a:bodyPr>
          <a:lstStyle/>
          <a:p>
            <a:r>
              <a:rPr lang="uk-UA" dirty="0"/>
              <a:t>∞</a:t>
            </a:r>
            <a:endParaRPr lang="en-US" dirty="0"/>
          </a:p>
        </p:txBody>
      </p:sp>
    </p:spTree>
    <p:extLst>
      <p:ext uri="{BB962C8B-B14F-4D97-AF65-F5344CB8AC3E}">
        <p14:creationId xmlns:p14="http://schemas.microsoft.com/office/powerpoint/2010/main" val="22992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15962"/>
          </a:xfrm>
        </p:spPr>
        <p:txBody>
          <a:bodyPr>
            <a:normAutofit fontScale="90000"/>
          </a:bodyPr>
          <a:lstStyle/>
          <a:p>
            <a:r>
              <a:rPr lang="uk-UA" sz="2400" dirty="0" smtClean="0"/>
              <a:t>Перехід </a:t>
            </a:r>
            <a:r>
              <a:rPr lang="uk-UA" sz="2400" dirty="0"/>
              <a:t>від </a:t>
            </a:r>
            <a:r>
              <a:rPr lang="en-US" sz="2400" dirty="0"/>
              <a:t>ER</a:t>
            </a:r>
            <a:r>
              <a:rPr lang="ru-RU" sz="2400" dirty="0"/>
              <a:t>-</a:t>
            </a:r>
            <a:r>
              <a:rPr lang="uk-UA" sz="2400" dirty="0"/>
              <a:t>моделі до реляційних </a:t>
            </a:r>
            <a:r>
              <a:rPr lang="uk-UA" sz="2400" dirty="0" smtClean="0"/>
              <a:t>таблиць</a:t>
            </a:r>
            <a:br>
              <a:rPr lang="uk-UA" sz="2400" dirty="0" smtClean="0"/>
            </a:br>
            <a:r>
              <a:rPr lang="uk-UA" sz="2400" dirty="0" smtClean="0"/>
              <a:t>(логічне проектування)</a:t>
            </a:r>
            <a:endParaRPr lang="en-US" sz="2400" dirty="0"/>
          </a:p>
        </p:txBody>
      </p:sp>
      <p:sp>
        <p:nvSpPr>
          <p:cNvPr id="3" name="TextBox 2"/>
          <p:cNvSpPr txBox="1"/>
          <p:nvPr/>
        </p:nvSpPr>
        <p:spPr>
          <a:xfrm>
            <a:off x="76200" y="1066800"/>
            <a:ext cx="8915400" cy="5632311"/>
          </a:xfrm>
          <a:prstGeom prst="rect">
            <a:avLst/>
          </a:prstGeom>
          <a:noFill/>
        </p:spPr>
        <p:txBody>
          <a:bodyPr wrap="square" rtlCol="0">
            <a:spAutoFit/>
          </a:bodyPr>
          <a:lstStyle/>
          <a:p>
            <a:pPr marL="342900" lvl="0" indent="-342900">
              <a:buFont typeface="+mj-lt"/>
              <a:buAutoNum type="arabicParenR"/>
            </a:pPr>
            <a:r>
              <a:rPr lang="uk-UA" dirty="0"/>
              <a:t>Кожен об’єкт може бути представлений однією реляцією з відповідними атрибутами.</a:t>
            </a:r>
            <a:endParaRPr lang="en-US" dirty="0"/>
          </a:p>
          <a:p>
            <a:pPr marL="342900" lvl="0" indent="-342900">
              <a:buFont typeface="+mj-lt"/>
              <a:buAutoNum type="arabicParenR"/>
            </a:pPr>
            <a:r>
              <a:rPr lang="uk-UA" dirty="0"/>
              <a:t>Об’єкти, поєднані зв’язком 1 – 1, можуть бути об’єднані в 1 реляцію. Наприклад, «відділ» можна з’єднати з «начальником відділу». </a:t>
            </a:r>
            <a:endParaRPr lang="en-US" dirty="0"/>
          </a:p>
          <a:p>
            <a:pPr marL="342900" indent="-342900">
              <a:buFont typeface="+mj-lt"/>
              <a:buAutoNum type="arabicParenR"/>
            </a:pPr>
            <a:r>
              <a:rPr lang="uk-UA" dirty="0"/>
              <a:t>Об’єкти, поєднані зв’язком 1 - ∞, можуть бути представлені 2 реляціями, причому реляція, до якої спрямована ∞, доповнюється ключовими атрибутами іншої реляції для забезпечення зв’язку. Наприклад, в реляцію «Співробітник» вноситься «№відділу» з реляції «Відділ</a:t>
            </a:r>
            <a:r>
              <a:rPr lang="uk-UA" dirty="0" smtClean="0"/>
              <a:t>».</a:t>
            </a:r>
          </a:p>
          <a:p>
            <a:pPr marL="342900" lvl="0" indent="-342900">
              <a:buFont typeface="+mj-lt"/>
              <a:buAutoNum type="arabicParenR"/>
            </a:pPr>
            <a:r>
              <a:rPr lang="uk-UA" dirty="0"/>
              <a:t>Об’єкти, поєднані зв’язком ∞ - ∞, можуть бути представлені 3 реляціями, дві для об’єктів та одна для зв’язку. В зв’язкову реляцію додаються ключові атрибути двох інших реляцій (для забезпечення зв’язку), а також власні атрибути зв’язку, якщо вони є. Інколи в зв’язкову реляцію вводиться спеціальний службовий атрибут (зміст – номер рядка), який стане ключем; без службового атрибуту ключем зв’язкової реляції буде сукупність ключових атрибутів двох інших реляцій; при наявності службового атрибуту ключові атрибути інших реляцій при наявності службового атрибуту ключові атрибути інших реляцій отримують назву «чужі» ключі. Наприклад, окрім реляцій «Співробітник» та «Тема» нам потрібна ще реляція «Виконує», до складу якої будуть обов’язково входити атрибути «</a:t>
            </a:r>
            <a:r>
              <a:rPr lang="uk-UA" dirty="0" err="1"/>
              <a:t>Таб</a:t>
            </a:r>
            <a:r>
              <a:rPr lang="uk-UA" dirty="0"/>
              <a:t>-номер-співробітника» та «№теми», додатково ще, можливо, буде потрібен атрибут «№етапу», і ця трійка утворить ключ.</a:t>
            </a:r>
            <a:endParaRPr lang="en-US" dirty="0"/>
          </a:p>
          <a:p>
            <a:endParaRPr lang="en-US" dirty="0"/>
          </a:p>
        </p:txBody>
      </p:sp>
    </p:spTree>
    <p:extLst>
      <p:ext uri="{BB962C8B-B14F-4D97-AF65-F5344CB8AC3E}">
        <p14:creationId xmlns:p14="http://schemas.microsoft.com/office/powerpoint/2010/main" val="1792125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10056</TotalTime>
  <Words>1130</Words>
  <Application>Microsoft Office PowerPoint</Application>
  <PresentationFormat>Экран (4:3)</PresentationFormat>
  <Paragraphs>113</Paragraphs>
  <Slides>8</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Тема Office</vt:lpstr>
      <vt:lpstr>Поняття бази даних.</vt:lpstr>
      <vt:lpstr>Класифікація запитів</vt:lpstr>
      <vt:lpstr>Інформаційна модель концептуального рівня.</vt:lpstr>
      <vt:lpstr>ЕR-модель (Entity-Relationship model)</vt:lpstr>
      <vt:lpstr>Зв’язки ЕR-моделі</vt:lpstr>
      <vt:lpstr>Зв’язки ЕR-моделі 2</vt:lpstr>
      <vt:lpstr>Зв’язки ЕR-моделі 3</vt:lpstr>
      <vt:lpstr>Перехід від ER-моделі до реляційних таблиць (логічне проектування)</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Поняття бази даних.</dc:title>
  <dc:creator>kpp</dc:creator>
  <cp:lastModifiedBy>kpp</cp:lastModifiedBy>
  <cp:revision>28</cp:revision>
  <dcterms:created xsi:type="dcterms:W3CDTF">2020-06-17T05:59:24Z</dcterms:created>
  <dcterms:modified xsi:type="dcterms:W3CDTF">2020-07-13T15:18:38Z</dcterms:modified>
</cp:coreProperties>
</file>