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2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5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BF49-9950-4A19-8103-F6F951C18174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8BDA-7BB2-4344-A966-9F348D97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7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err="1"/>
              <a:t>Реляційна</a:t>
            </a:r>
            <a:r>
              <a:rPr lang="en-US" sz="2800" dirty="0"/>
              <a:t> </a:t>
            </a:r>
            <a:r>
              <a:rPr lang="en-US" sz="2800" dirty="0" err="1"/>
              <a:t>модель</a:t>
            </a:r>
            <a:r>
              <a:rPr lang="en-US" sz="2800" dirty="0"/>
              <a:t> </a:t>
            </a:r>
            <a:r>
              <a:rPr lang="en-US" sz="2800" dirty="0" err="1"/>
              <a:t>баз</a:t>
            </a:r>
            <a:r>
              <a:rPr lang="en-US" sz="2800" dirty="0"/>
              <a:t> </a:t>
            </a:r>
            <a:r>
              <a:rPr lang="en-US" sz="2800" dirty="0" err="1"/>
              <a:t>даних</a:t>
            </a:r>
            <a:r>
              <a:rPr lang="en-US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838200"/>
            <a:ext cx="891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Теоретичні основи реляційної моделі баз даних були закладені </a:t>
            </a:r>
            <a:r>
              <a:rPr lang="uk-UA" dirty="0" err="1"/>
              <a:t>Е.Коддом</a:t>
            </a:r>
            <a:r>
              <a:rPr lang="uk-UA" dirty="0"/>
              <a:t> на початку 70-х років і спочатку дійсно мали чисто теоретичний характер, тобто це була теорія відношень, але проінтерпретована у відповідністю з проблематикою баз даних. На відміну від поширених на той час систем з ієрархічними чи мережаними типами структур даних реляційний підхід запропонував гранично спрощені структури даних – </a:t>
            </a:r>
            <a:r>
              <a:rPr lang="uk-UA" i="1" dirty="0"/>
              <a:t>реляції</a:t>
            </a:r>
            <a:r>
              <a:rPr lang="uk-UA" dirty="0"/>
              <a:t> чи таблиці, але значно употужнив мови маніпулювання даними та мови запитів. </a:t>
            </a:r>
            <a:endParaRPr lang="en-US" dirty="0"/>
          </a:p>
          <a:p>
            <a:r>
              <a:rPr lang="en-US" dirty="0" err="1"/>
              <a:t>Введемо</a:t>
            </a:r>
            <a:r>
              <a:rPr lang="en-US" dirty="0"/>
              <a:t> </a:t>
            </a:r>
            <a:r>
              <a:rPr lang="en-US" dirty="0" err="1"/>
              <a:t>поняття</a:t>
            </a:r>
            <a:r>
              <a:rPr lang="en-US" dirty="0"/>
              <a:t> </a:t>
            </a:r>
            <a:r>
              <a:rPr lang="en-US" dirty="0" err="1"/>
              <a:t>реляції</a:t>
            </a:r>
            <a:r>
              <a:rPr lang="en-US" dirty="0"/>
              <a:t> </a:t>
            </a:r>
            <a:r>
              <a:rPr lang="en-US" dirty="0" err="1"/>
              <a:t>формально</a:t>
            </a:r>
            <a:r>
              <a:rPr lang="en-US" dirty="0"/>
              <a:t>. </a:t>
            </a:r>
            <a:endParaRPr lang="uk-UA" dirty="0" smtClean="0"/>
          </a:p>
          <a:p>
            <a:r>
              <a:rPr lang="uk-UA" dirty="0"/>
              <a:t>Нехай  </a:t>
            </a:r>
            <a:r>
              <a:rPr lang="en-US" dirty="0"/>
              <a:t>V </a:t>
            </a:r>
            <a:r>
              <a:rPr lang="ru-RU" dirty="0"/>
              <a:t>– </a:t>
            </a:r>
            <a:r>
              <a:rPr lang="uk-UA" dirty="0"/>
              <a:t>основний алфавіт, тобто деяка скінченна множина. </a:t>
            </a:r>
            <a:r>
              <a:rPr lang="uk-UA" dirty="0">
                <a:sym typeface="Symbol"/>
              </a:rPr>
              <a:t></a:t>
            </a:r>
            <a:r>
              <a:rPr lang="uk-UA" dirty="0"/>
              <a:t> - деякий виділений елемент; </a:t>
            </a:r>
            <a:r>
              <a:rPr lang="uk-UA" dirty="0">
                <a:sym typeface="Symbol"/>
              </a:rPr>
              <a:t></a:t>
            </a:r>
            <a:r>
              <a:rPr lang="uk-UA" dirty="0"/>
              <a:t> </a:t>
            </a:r>
            <a:r>
              <a:rPr lang="uk-UA" dirty="0">
                <a:sym typeface="Symbol"/>
              </a:rPr>
              <a:t></a:t>
            </a:r>
            <a:r>
              <a:rPr lang="uk-UA" dirty="0"/>
              <a:t> </a:t>
            </a:r>
            <a:r>
              <a:rPr lang="en-US" dirty="0"/>
              <a:t>V</a:t>
            </a:r>
            <a:r>
              <a:rPr lang="ru-RU" dirty="0"/>
              <a:t>. </a:t>
            </a:r>
            <a:r>
              <a:rPr lang="uk-UA" dirty="0"/>
              <a:t>Забігаючи наперед, зазначимо, що </a:t>
            </a:r>
            <a:r>
              <a:rPr lang="uk-UA" dirty="0">
                <a:sym typeface="Symbol"/>
              </a:rPr>
              <a:t></a:t>
            </a:r>
            <a:r>
              <a:rPr lang="uk-UA" dirty="0"/>
              <a:t> буде означати </a:t>
            </a:r>
            <a:r>
              <a:rPr lang="uk-UA" i="1" dirty="0"/>
              <a:t>невизначено</a:t>
            </a:r>
            <a:r>
              <a:rPr lang="uk-UA" dirty="0"/>
              <a:t>.  </a:t>
            </a:r>
            <a:endParaRPr lang="en-US" dirty="0"/>
          </a:p>
          <a:p>
            <a:r>
              <a:rPr lang="uk-UA" dirty="0"/>
              <a:t>Позначимо через  </a:t>
            </a:r>
            <a:r>
              <a:rPr lang="en-US" dirty="0"/>
              <a:t>D</a:t>
            </a:r>
            <a:r>
              <a:rPr lang="ru-RU" baseline="-25000" dirty="0"/>
              <a:t>1</a:t>
            </a:r>
            <a:r>
              <a:rPr lang="en-US" baseline="30000" dirty="0">
                <a:sym typeface="Symbol"/>
              </a:rPr>
              <a:t></a:t>
            </a:r>
            <a:r>
              <a:rPr lang="ru-RU" dirty="0"/>
              <a:t>, </a:t>
            </a:r>
            <a:r>
              <a:rPr lang="en-US" dirty="0"/>
              <a:t>D</a:t>
            </a:r>
            <a:r>
              <a:rPr lang="ru-RU" baseline="-25000" dirty="0"/>
              <a:t>2</a:t>
            </a:r>
            <a:r>
              <a:rPr lang="en-US" baseline="30000" dirty="0">
                <a:sym typeface="Symbol"/>
              </a:rPr>
              <a:t></a:t>
            </a:r>
            <a:r>
              <a:rPr lang="ru-RU" dirty="0"/>
              <a:t>, …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baseline="30000" dirty="0">
                <a:sym typeface="Symbol"/>
              </a:rPr>
              <a:t></a:t>
            </a:r>
            <a:r>
              <a:rPr lang="ru-RU" dirty="0"/>
              <a:t> 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V</a:t>
            </a:r>
            <a:r>
              <a:rPr lang="ru-RU" baseline="30000" dirty="0"/>
              <a:t>*</a:t>
            </a:r>
            <a:r>
              <a:rPr lang="ru-RU" dirty="0"/>
              <a:t> ;  </a:t>
            </a:r>
            <a:r>
              <a:rPr lang="uk-UA" dirty="0"/>
              <a:t>де </a:t>
            </a:r>
            <a:r>
              <a:rPr lang="en-US" dirty="0"/>
              <a:t>V</a:t>
            </a:r>
            <a:r>
              <a:rPr lang="ru-RU" baseline="30000" dirty="0"/>
              <a:t>* </a:t>
            </a:r>
            <a:r>
              <a:rPr lang="ru-RU" dirty="0"/>
              <a:t>- </a:t>
            </a:r>
            <a:r>
              <a:rPr lang="uk-UA" dirty="0"/>
              <a:t>множина всіх слів</a:t>
            </a:r>
            <a:r>
              <a:rPr lang="ru-RU" dirty="0"/>
              <a:t> в </a:t>
            </a:r>
            <a:r>
              <a:rPr lang="uk-UA" dirty="0"/>
              <a:t>алфавіті </a:t>
            </a:r>
            <a:r>
              <a:rPr lang="en-US" dirty="0"/>
              <a:t>V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Домени  визначаються як </a:t>
            </a:r>
            <a:r>
              <a:rPr lang="en-US" dirty="0"/>
              <a:t>D</a:t>
            </a:r>
            <a:r>
              <a:rPr lang="en-US" baseline="-25000" dirty="0"/>
              <a:t>i </a:t>
            </a:r>
            <a:r>
              <a:rPr lang="ru-RU" dirty="0"/>
              <a:t>= </a:t>
            </a: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baseline="30000" dirty="0">
                <a:sym typeface="Symbol"/>
              </a:rPr>
              <a:t></a:t>
            </a:r>
            <a:r>
              <a:rPr lang="en-US" baseline="30000" dirty="0"/>
              <a:t> </a:t>
            </a:r>
            <a:r>
              <a:rPr lang="en-US" dirty="0">
                <a:sym typeface="Symbol"/>
              </a:rPr>
              <a:t></a:t>
            </a:r>
            <a:r>
              <a:rPr lang="ru-RU" dirty="0"/>
              <a:t> {</a:t>
            </a:r>
            <a:r>
              <a:rPr lang="en-US" dirty="0">
                <a:sym typeface="Symbol"/>
              </a:rPr>
              <a:t></a:t>
            </a:r>
            <a:r>
              <a:rPr lang="ru-RU" dirty="0"/>
              <a:t>};</a:t>
            </a:r>
            <a:endParaRPr lang="en-US" dirty="0"/>
          </a:p>
          <a:p>
            <a:r>
              <a:rPr lang="uk-UA" dirty="0"/>
              <a:t>Множину імен атрибутів позначимо</a:t>
            </a:r>
            <a:r>
              <a:rPr lang="ru-RU" dirty="0"/>
              <a:t>  </a:t>
            </a:r>
            <a:r>
              <a:rPr lang="uk-UA" dirty="0">
                <a:sym typeface="Symbol"/>
              </a:rPr>
              <a:t></a:t>
            </a:r>
            <a:r>
              <a:rPr lang="uk-UA" dirty="0"/>
              <a:t> </a:t>
            </a:r>
            <a:r>
              <a:rPr lang="ru-RU" dirty="0"/>
              <a:t>. </a:t>
            </a:r>
            <a:r>
              <a:rPr lang="uk-UA" dirty="0"/>
              <a:t>І введемо однозначне, але  не обов’язково ін’єктивне відображення N: </a:t>
            </a:r>
            <a:r>
              <a:rPr lang="uk-UA" dirty="0">
                <a:sym typeface="Symbol"/>
              </a:rPr>
              <a:t></a:t>
            </a:r>
            <a:r>
              <a:rPr lang="uk-UA" dirty="0"/>
              <a:t> </a:t>
            </a:r>
            <a:r>
              <a:rPr lang="uk-UA" dirty="0">
                <a:sym typeface="Symbol"/>
              </a:rPr>
              <a:t></a:t>
            </a:r>
            <a:r>
              <a:rPr lang="uk-UA" dirty="0"/>
              <a:t> {D</a:t>
            </a:r>
            <a:r>
              <a:rPr lang="uk-UA" baseline="-25000" dirty="0"/>
              <a:t>1</a:t>
            </a:r>
            <a:r>
              <a:rPr lang="uk-UA" dirty="0"/>
              <a:t>, D</a:t>
            </a:r>
            <a:r>
              <a:rPr lang="uk-UA" baseline="-25000" dirty="0"/>
              <a:t>2</a:t>
            </a:r>
            <a:r>
              <a:rPr lang="uk-UA" dirty="0"/>
              <a:t>, … </a:t>
            </a:r>
            <a:r>
              <a:rPr lang="uk-UA" dirty="0" err="1"/>
              <a:t>D</a:t>
            </a:r>
            <a:r>
              <a:rPr lang="uk-UA" baseline="-25000" dirty="0" err="1"/>
              <a:t>n</a:t>
            </a:r>
            <a:r>
              <a:rPr lang="uk-UA" dirty="0"/>
              <a:t>}, яке іменує домени. Кожен домен може мати кілька імен, позначимо  </a:t>
            </a:r>
            <a:r>
              <a:rPr lang="uk-UA" dirty="0">
                <a:sym typeface="Symbol"/>
              </a:rPr>
              <a:t></a:t>
            </a:r>
            <a:r>
              <a:rPr lang="uk-UA" baseline="-25000" dirty="0"/>
              <a:t>і </a:t>
            </a:r>
            <a:r>
              <a:rPr lang="uk-UA" dirty="0"/>
              <a:t>= N</a:t>
            </a:r>
            <a:r>
              <a:rPr lang="uk-UA" baseline="30000" dirty="0"/>
              <a:t>-1</a:t>
            </a:r>
            <a:r>
              <a:rPr lang="uk-UA" dirty="0"/>
              <a:t>(</a:t>
            </a:r>
            <a:r>
              <a:rPr lang="uk-UA" dirty="0" err="1"/>
              <a:t>D</a:t>
            </a:r>
            <a:r>
              <a:rPr lang="uk-UA" baseline="-25000" dirty="0" err="1"/>
              <a:t>і</a:t>
            </a:r>
            <a:r>
              <a:rPr lang="uk-UA" dirty="0"/>
              <a:t>) – множину всіх імен домена </a:t>
            </a:r>
            <a:r>
              <a:rPr lang="uk-UA" dirty="0" err="1"/>
              <a:t>D</a:t>
            </a:r>
            <a:r>
              <a:rPr lang="uk-UA" baseline="-25000" dirty="0" err="1"/>
              <a:t>і</a:t>
            </a:r>
            <a:r>
              <a:rPr lang="uk-UA" dirty="0"/>
              <a:t>. Очевидно, що ці множини мають такі властивості:</a:t>
            </a:r>
            <a:endParaRPr lang="en-US" dirty="0"/>
          </a:p>
          <a:p>
            <a:pPr algn="ctr"/>
            <a:r>
              <a:rPr lang="en-US" dirty="0">
                <a:sym typeface="Symbol"/>
              </a:rPr>
              <a:t></a:t>
            </a:r>
            <a:r>
              <a:rPr lang="ru-RU" baseline="-25000" dirty="0"/>
              <a:t>і </a:t>
            </a:r>
            <a:r>
              <a:rPr lang="en-US" dirty="0">
                <a:sym typeface="Symbol"/>
              </a:rPr>
              <a:t></a:t>
            </a:r>
            <a:r>
              <a:rPr lang="en-US" baseline="-25000" dirty="0"/>
              <a:t> </a:t>
            </a:r>
            <a:r>
              <a:rPr lang="en-US" dirty="0">
                <a:sym typeface="Symbol"/>
              </a:rPr>
              <a:t></a:t>
            </a:r>
            <a:r>
              <a:rPr lang="en-US" baseline="-25000" dirty="0"/>
              <a:t>j</a:t>
            </a:r>
            <a:r>
              <a:rPr lang="ru-RU" baseline="-25000" dirty="0"/>
              <a:t>  </a:t>
            </a:r>
            <a:r>
              <a:rPr lang="ru-RU" dirty="0"/>
              <a:t>= </a:t>
            </a:r>
            <a:r>
              <a:rPr lang="en-US" dirty="0">
                <a:sym typeface="Symbol"/>
              </a:rPr>
              <a:t></a:t>
            </a:r>
            <a:r>
              <a:rPr lang="ru-RU" dirty="0"/>
              <a:t>; </a:t>
            </a:r>
            <a:r>
              <a:rPr lang="ru-RU" baseline="-25000" dirty="0"/>
              <a:t>      </a:t>
            </a:r>
            <a:r>
              <a:rPr lang="en-US" dirty="0">
                <a:sym typeface="Symbol"/>
              </a:rPr>
              <a:t></a:t>
            </a:r>
            <a:r>
              <a:rPr lang="ru-RU" baseline="-25000" dirty="0"/>
              <a:t>(</a:t>
            </a:r>
            <a:r>
              <a:rPr lang="en-US" baseline="-25000" dirty="0" err="1"/>
              <a:t>i</a:t>
            </a:r>
            <a:r>
              <a:rPr lang="ru-RU" baseline="-25000" dirty="0"/>
              <a:t>=1</a:t>
            </a:r>
            <a:r>
              <a:rPr lang="en-US" baseline="-25000" dirty="0">
                <a:sym typeface="Symbol"/>
              </a:rPr>
              <a:t></a:t>
            </a:r>
            <a:r>
              <a:rPr lang="en-US" baseline="-25000" dirty="0"/>
              <a:t>n</a:t>
            </a:r>
            <a:r>
              <a:rPr lang="ru-RU" baseline="-25000" dirty="0"/>
              <a:t>)</a:t>
            </a:r>
            <a:r>
              <a:rPr lang="ru-RU" dirty="0"/>
              <a:t> </a:t>
            </a:r>
            <a:r>
              <a:rPr lang="en-US" dirty="0">
                <a:sym typeface="Symbol"/>
              </a:rPr>
              <a:t></a:t>
            </a:r>
            <a:r>
              <a:rPr lang="ru-RU" baseline="-25000" dirty="0"/>
              <a:t>і </a:t>
            </a:r>
            <a:r>
              <a:rPr lang="ru-RU" dirty="0"/>
              <a:t>=</a:t>
            </a:r>
            <a:r>
              <a:rPr lang="ru-RU" baseline="-25000" dirty="0"/>
              <a:t> </a:t>
            </a:r>
            <a:r>
              <a:rPr lang="en-US" dirty="0">
                <a:sym typeface="Symbol"/>
              </a:rPr>
              <a:t></a:t>
            </a:r>
            <a:r>
              <a:rPr lang="ru-RU" dirty="0" smtClean="0"/>
              <a:t>;</a:t>
            </a:r>
          </a:p>
          <a:p>
            <a:pPr algn="ctr"/>
            <a:endParaRPr lang="ru-RU" dirty="0" smtClean="0"/>
          </a:p>
          <a:p>
            <a:r>
              <a:rPr lang="uk-UA" dirty="0"/>
              <a:t>В класичному розумінні відношення визначається як підмножина декартового добутку, але для реляційної моделі в таблиці суттєвим є не місце розташування стовпчика, а його ім’я, тому формальне визначення таблиці(реляції) тут дещо складніше</a:t>
            </a:r>
            <a:r>
              <a:rPr lang="uk-U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400" dirty="0"/>
              <a:t>Приклади використання операцій реляційної алгебри</a:t>
            </a:r>
            <a:r>
              <a:rPr lang="en-US" sz="2400" dirty="0"/>
              <a:t> </a:t>
            </a:r>
            <a:r>
              <a:rPr lang="uk-UA" sz="2400" dirty="0" smtClean="0"/>
              <a:t>3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7.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які постачають </a:t>
            </a:r>
            <a:r>
              <a:rPr lang="uk-UA" i="1" dirty="0"/>
              <a:t>хоча б одну</a:t>
            </a:r>
            <a:r>
              <a:rPr lang="uk-UA" dirty="0"/>
              <a:t> деталь з тих, які постачає Іванов.</a:t>
            </a:r>
            <a:endParaRPr lang="en-US" dirty="0"/>
          </a:p>
          <a:p>
            <a:r>
              <a:rPr lang="uk-UA" dirty="0"/>
              <a:t>((П[прізвище = ‘Іванов’][КП])[КП = КП]ОПД)[КД]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R1</a:t>
            </a:r>
            <a:endParaRPr lang="en-US" dirty="0"/>
          </a:p>
          <a:p>
            <a:r>
              <a:rPr lang="uk-UA" dirty="0"/>
              <a:t>(R1[КД = КД]ОПД)[КП]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R2</a:t>
            </a:r>
            <a:endParaRPr lang="en-US" dirty="0"/>
          </a:p>
          <a:p>
            <a:r>
              <a:rPr lang="uk-UA" dirty="0"/>
              <a:t>(R2[КП = КП]П)[прізвище]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 err="1" smtClean="0"/>
              <a:t>Res</a:t>
            </a:r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7-1.Знайти прізвища постачальників, які постачають </a:t>
            </a:r>
            <a:r>
              <a:rPr lang="uk-UA" i="1" dirty="0"/>
              <a:t>принаймні всі ті</a:t>
            </a:r>
            <a:r>
              <a:rPr lang="uk-UA" dirty="0"/>
              <a:t> деталі, які постачає Іванов.</a:t>
            </a:r>
            <a:endParaRPr lang="en-US" dirty="0"/>
          </a:p>
          <a:p>
            <a:r>
              <a:rPr lang="uk-UA" dirty="0"/>
              <a:t>((П[прізвище = ‘Іванов’][КП])[КП = КП]ОПД)[КД]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R1</a:t>
            </a:r>
            <a:endParaRPr lang="en-US" dirty="0"/>
          </a:p>
          <a:p>
            <a:r>
              <a:rPr lang="uk-UA" dirty="0"/>
              <a:t>(ОПД[КП, КД])[КД </a:t>
            </a:r>
            <a:r>
              <a:rPr lang="uk-UA" dirty="0">
                <a:latin typeface="Cambria Math"/>
                <a:ea typeface="Cambria Math"/>
              </a:rPr>
              <a:t>≑</a:t>
            </a:r>
            <a:r>
              <a:rPr lang="uk-UA" dirty="0" smtClean="0"/>
              <a:t> </a:t>
            </a:r>
            <a:r>
              <a:rPr lang="uk-UA" dirty="0"/>
              <a:t>КД]R1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R2</a:t>
            </a:r>
            <a:endParaRPr lang="en-US" dirty="0"/>
          </a:p>
          <a:p>
            <a:r>
              <a:rPr lang="uk-UA" dirty="0"/>
              <a:t>(R2[КП = КП]П)[прізвище]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 err="1"/>
              <a:t>Res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7-2.Знайти прізвища постачальників, які постачають </a:t>
            </a:r>
            <a:r>
              <a:rPr lang="uk-UA" i="1" dirty="0"/>
              <a:t>точно ті</a:t>
            </a:r>
            <a:r>
              <a:rPr lang="uk-UA" dirty="0"/>
              <a:t> деталі, які постачає Іванов.</a:t>
            </a:r>
            <a:endParaRPr lang="en-US" dirty="0"/>
          </a:p>
          <a:p>
            <a:r>
              <a:rPr lang="uk-UA" dirty="0"/>
              <a:t>((П[прізвище = ‘Іванов’][КП])[КП = КП]ОПД)[КД]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R1</a:t>
            </a:r>
            <a:endParaRPr lang="en-US" dirty="0"/>
          </a:p>
          <a:p>
            <a:r>
              <a:rPr lang="uk-UA" dirty="0"/>
              <a:t> (ОПД[КП, КД])[КД </a:t>
            </a:r>
            <a:r>
              <a:rPr lang="uk-UA" dirty="0">
                <a:latin typeface="Cambria Math"/>
                <a:ea typeface="Cambria Math"/>
              </a:rPr>
              <a:t>≑</a:t>
            </a:r>
            <a:r>
              <a:rPr lang="uk-UA" dirty="0" smtClean="0"/>
              <a:t> </a:t>
            </a:r>
            <a:r>
              <a:rPr lang="uk-UA" dirty="0"/>
              <a:t>КД]R1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R2 </a:t>
            </a:r>
            <a:endParaRPr lang="en-US" dirty="0"/>
          </a:p>
          <a:p>
            <a:r>
              <a:rPr lang="uk-UA" dirty="0"/>
              <a:t>           /* КП, які постачають принаймні всі деталі, які постачає Іванов */</a:t>
            </a:r>
            <a:endParaRPr lang="en-US" dirty="0"/>
          </a:p>
          <a:p>
            <a:r>
              <a:rPr lang="uk-UA" dirty="0"/>
              <a:t>(ОПД[КД]) / R1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R3</a:t>
            </a:r>
            <a:endParaRPr lang="en-US" dirty="0"/>
          </a:p>
          <a:p>
            <a:r>
              <a:rPr lang="uk-UA" dirty="0" smtClean="0"/>
              <a:t>((ОПД[КП, КД])[КД = КД]R3)[КП] </a:t>
            </a:r>
            <a:r>
              <a:rPr lang="uk-UA" dirty="0"/>
              <a:t>→</a:t>
            </a:r>
            <a:r>
              <a:rPr lang="uk-UA" dirty="0" smtClean="0"/>
              <a:t> R4</a:t>
            </a:r>
            <a:endParaRPr lang="en-US" dirty="0" smtClean="0"/>
          </a:p>
          <a:p>
            <a:r>
              <a:rPr lang="uk-UA" dirty="0" smtClean="0"/>
              <a:t>     </a:t>
            </a:r>
            <a:r>
              <a:rPr lang="uk-UA" dirty="0"/>
              <a:t>/* КП, які постачають хоча б одну деталь не з R1 */</a:t>
            </a:r>
            <a:endParaRPr lang="en-US" dirty="0"/>
          </a:p>
          <a:p>
            <a:r>
              <a:rPr lang="uk-UA" dirty="0"/>
              <a:t>R2\R4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R5</a:t>
            </a:r>
            <a:endParaRPr lang="en-US" dirty="0"/>
          </a:p>
          <a:p>
            <a:r>
              <a:rPr lang="uk-UA" dirty="0"/>
              <a:t>(R5[КП = КП]П)[прізвище]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 err="1"/>
              <a:t>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9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2400" dirty="0"/>
              <a:t>Приклади використання операцій реляційної алгебри</a:t>
            </a:r>
            <a:r>
              <a:rPr lang="en-US" sz="2400" dirty="0"/>
              <a:t> </a:t>
            </a:r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067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8.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які постачають тільки ті деталі, які постачає Іванов (але не обов’язково всі).</a:t>
            </a:r>
            <a:endParaRPr lang="en-US" dirty="0"/>
          </a:p>
          <a:p>
            <a:r>
              <a:rPr lang="uk-UA" dirty="0"/>
              <a:t>((П[прізвище = ‘Іванов’][КП])[КП = КП]ОПД)[КД]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R1</a:t>
            </a:r>
            <a:endParaRPr lang="en-US" dirty="0"/>
          </a:p>
          <a:p>
            <a:r>
              <a:rPr lang="uk-UA" dirty="0"/>
              <a:t>((ОПД[КП, КД])[КД = КД]R1)[КП]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R2 /* хоча б одну з R1*/</a:t>
            </a:r>
            <a:endParaRPr lang="en-US" dirty="0"/>
          </a:p>
          <a:p>
            <a:r>
              <a:rPr lang="uk-UA" dirty="0"/>
              <a:t>(ОПД[КД]) / R1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R3</a:t>
            </a:r>
            <a:endParaRPr lang="en-US" dirty="0"/>
          </a:p>
          <a:p>
            <a:r>
              <a:rPr lang="uk-UA" dirty="0"/>
              <a:t>((ОПД[КП, КД])[КД = КД]R3)[КП]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R4/* хоча б одну не з R1*/</a:t>
            </a:r>
            <a:endParaRPr lang="en-US" dirty="0"/>
          </a:p>
          <a:p>
            <a:r>
              <a:rPr lang="uk-UA" dirty="0"/>
              <a:t>R2\R4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R5</a:t>
            </a:r>
            <a:endParaRPr lang="en-US" dirty="0"/>
          </a:p>
          <a:p>
            <a:r>
              <a:rPr lang="uk-UA" dirty="0"/>
              <a:t>(R5[КП = КП]П)[прізвище]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 err="1"/>
              <a:t>Res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pPr lvl="0"/>
            <a:r>
              <a:rPr lang="en-US" dirty="0" smtClean="0"/>
              <a:t>9.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які постачають принаймні всі червоні та зелені деталі.</a:t>
            </a:r>
            <a:endParaRPr lang="en-US" dirty="0"/>
          </a:p>
          <a:p>
            <a:r>
              <a:rPr lang="uk-UA" dirty="0"/>
              <a:t>(Д[колір = ‘червоний’ </a:t>
            </a:r>
            <a:r>
              <a:rPr lang="en-US" dirty="0" smtClean="0"/>
              <a:t>V</a:t>
            </a:r>
            <a:r>
              <a:rPr lang="uk-UA" dirty="0" smtClean="0"/>
              <a:t> </a:t>
            </a:r>
            <a:r>
              <a:rPr lang="uk-UA" dirty="0"/>
              <a:t>колір = ‘зелений’])[КД]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R1</a:t>
            </a:r>
            <a:endParaRPr lang="en-US" dirty="0"/>
          </a:p>
          <a:p>
            <a:r>
              <a:rPr lang="uk-UA" dirty="0"/>
              <a:t>(ОПД[КП, КД])[КД </a:t>
            </a:r>
            <a:r>
              <a:rPr lang="uk-UA" dirty="0">
                <a:latin typeface="Cambria Math"/>
                <a:ea typeface="Cambria Math"/>
              </a:rPr>
              <a:t>≑</a:t>
            </a:r>
            <a:r>
              <a:rPr lang="uk-UA" dirty="0" smtClean="0"/>
              <a:t> </a:t>
            </a:r>
            <a:r>
              <a:rPr lang="uk-UA" dirty="0"/>
              <a:t>КД]R1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R2</a:t>
            </a:r>
            <a:endParaRPr lang="en-US" dirty="0"/>
          </a:p>
          <a:p>
            <a:r>
              <a:rPr lang="uk-UA" dirty="0"/>
              <a:t>(R2[КП = КП](П[КП, прізвище]))[прізвище]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R3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9-1. Знайти прізвища постачальників, які постачають принаймні одну червону та одну зелену деталь</a:t>
            </a:r>
            <a:r>
              <a:rPr lang="uk-UA" dirty="0" smtClean="0"/>
              <a:t>.</a:t>
            </a:r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(Д[колір = ‘червоний’])[КД]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Д1</a:t>
            </a:r>
            <a:endParaRPr lang="en-US" dirty="0"/>
          </a:p>
          <a:p>
            <a:r>
              <a:rPr lang="uk-UA" dirty="0"/>
              <a:t>(Д[колір = ‘зелений’])[КД]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Д2</a:t>
            </a:r>
            <a:endParaRPr lang="en-US" dirty="0"/>
          </a:p>
          <a:p>
            <a:r>
              <a:rPr lang="uk-UA" dirty="0"/>
              <a:t>((ОПД[КП, КД])[КД ° КД]Д1)[КП]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П1</a:t>
            </a:r>
            <a:endParaRPr lang="en-US" dirty="0"/>
          </a:p>
          <a:p>
            <a:r>
              <a:rPr lang="uk-UA" dirty="0"/>
              <a:t>((ОПД[КП, КД])[КД ° КД]Д2)[КП]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П2</a:t>
            </a:r>
            <a:endParaRPr lang="en-US" dirty="0"/>
          </a:p>
          <a:p>
            <a:r>
              <a:rPr lang="uk-UA" dirty="0"/>
              <a:t>П1 </a:t>
            </a:r>
            <a:r>
              <a:rPr lang="ii-CN" altLang="en-US" dirty="0" smtClean="0"/>
              <a:t>ꓵ</a:t>
            </a:r>
            <a:r>
              <a:rPr lang="uk-UA" dirty="0" smtClean="0"/>
              <a:t> </a:t>
            </a:r>
            <a:r>
              <a:rPr lang="uk-UA" dirty="0"/>
              <a:t>П2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84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uk-UA" sz="2400" dirty="0"/>
              <a:t>Приклади використання операцій реляційної алгебри</a:t>
            </a:r>
            <a:r>
              <a:rPr lang="en-US" sz="2400" dirty="0"/>
              <a:t> </a:t>
            </a:r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8200"/>
            <a:ext cx="9067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10.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які постачають </a:t>
            </a:r>
            <a:r>
              <a:rPr lang="uk-UA" i="1" dirty="0"/>
              <a:t>одну і ту ж саму</a:t>
            </a:r>
            <a:r>
              <a:rPr lang="uk-UA" dirty="0"/>
              <a:t> деталь </a:t>
            </a:r>
            <a:r>
              <a:rPr lang="uk-UA" i="1" dirty="0"/>
              <a:t>всім</a:t>
            </a:r>
            <a:r>
              <a:rPr lang="uk-UA" dirty="0"/>
              <a:t> одержувачам.</a:t>
            </a:r>
            <a:endParaRPr lang="en-US" dirty="0"/>
          </a:p>
          <a:p>
            <a:r>
              <a:rPr lang="uk-UA" dirty="0"/>
              <a:t>((ОПД[КП, КД, КО])[КО </a:t>
            </a:r>
            <a:r>
              <a:rPr lang="uk-UA" dirty="0">
                <a:latin typeface="Cambria Math"/>
                <a:ea typeface="Cambria Math"/>
              </a:rPr>
              <a:t>≑</a:t>
            </a:r>
            <a:r>
              <a:rPr lang="uk-UA" dirty="0" smtClean="0"/>
              <a:t> </a:t>
            </a:r>
            <a:r>
              <a:rPr lang="uk-UA" dirty="0"/>
              <a:t>КО](О[КО]))[КП]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R1</a:t>
            </a:r>
            <a:endParaRPr lang="en-US" dirty="0"/>
          </a:p>
          <a:p>
            <a:r>
              <a:rPr lang="uk-UA" dirty="0"/>
              <a:t>(R1[КП = КП](П[КП, прізвище]))[прізвище]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R2</a:t>
            </a:r>
            <a:endParaRPr lang="en-US" dirty="0"/>
          </a:p>
          <a:p>
            <a:endParaRPr lang="en-US" dirty="0" smtClean="0"/>
          </a:p>
          <a:p>
            <a:pPr lvl="0"/>
            <a:r>
              <a:rPr lang="en-US" dirty="0" smtClean="0"/>
              <a:t>11.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які постачають деталі принаймні всіх тих кольорів, що і постачальник Іванов.</a:t>
            </a:r>
            <a:endParaRPr lang="en-US" dirty="0"/>
          </a:p>
          <a:p>
            <a:r>
              <a:rPr lang="uk-UA" dirty="0"/>
              <a:t> ((П[прізвище = ‘Іванов’][КП])[КП = КП]ОПД)[КД]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R1</a:t>
            </a:r>
            <a:endParaRPr lang="en-US" dirty="0"/>
          </a:p>
          <a:p>
            <a:r>
              <a:rPr lang="uk-UA" dirty="0"/>
              <a:t>(Д[КД=КД] R1)[колір]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R2 /* множина кольорів деталей Іванова - дільник*/</a:t>
            </a:r>
            <a:endParaRPr lang="en-US" dirty="0"/>
          </a:p>
          <a:p>
            <a:r>
              <a:rPr lang="uk-UA" dirty="0"/>
              <a:t>(Д[КД=КД]ОПД)[</a:t>
            </a:r>
            <a:r>
              <a:rPr lang="uk-UA" dirty="0" err="1"/>
              <a:t>КП,колір</a:t>
            </a:r>
            <a:r>
              <a:rPr lang="uk-UA" dirty="0"/>
              <a:t>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R3 /* формування діленого </a:t>
            </a:r>
            <a:r>
              <a:rPr lang="uk-UA" dirty="0" smtClean="0"/>
              <a:t>*/</a:t>
            </a:r>
            <a:endParaRPr lang="en-US" dirty="0" smtClean="0"/>
          </a:p>
          <a:p>
            <a:r>
              <a:rPr lang="en-US" dirty="0" smtClean="0"/>
              <a:t>R3[</a:t>
            </a:r>
            <a:r>
              <a:rPr lang="uk-UA" dirty="0" smtClean="0"/>
              <a:t>колір</a:t>
            </a:r>
            <a:r>
              <a:rPr lang="en-US" dirty="0" smtClean="0"/>
              <a:t> </a:t>
            </a:r>
            <a:r>
              <a:rPr lang="uk-UA" dirty="0">
                <a:latin typeface="Cambria Math"/>
                <a:ea typeface="Cambria Math"/>
              </a:rPr>
              <a:t>≑ </a:t>
            </a:r>
            <a:r>
              <a:rPr lang="uk-UA" dirty="0" smtClean="0"/>
              <a:t>колір</a:t>
            </a:r>
            <a:r>
              <a:rPr lang="en-US" dirty="0" smtClean="0"/>
              <a:t>]R2</a:t>
            </a:r>
            <a:r>
              <a:rPr lang="uk-UA" dirty="0" smtClean="0"/>
              <a:t> →</a:t>
            </a:r>
            <a:r>
              <a:rPr lang="en-US" dirty="0" smtClean="0"/>
              <a:t> R4</a:t>
            </a:r>
            <a:endParaRPr lang="en-US" dirty="0"/>
          </a:p>
          <a:p>
            <a:r>
              <a:rPr lang="uk-UA" dirty="0"/>
              <a:t> </a:t>
            </a:r>
            <a:r>
              <a:rPr lang="en-US" dirty="0" smtClean="0"/>
              <a:t>R4[</a:t>
            </a:r>
            <a:r>
              <a:rPr lang="uk-UA" dirty="0"/>
              <a:t>КП = КП</a:t>
            </a:r>
            <a:r>
              <a:rPr lang="en-US" dirty="0" smtClean="0"/>
              <a:t>]</a:t>
            </a:r>
            <a:r>
              <a:rPr lang="uk-UA" dirty="0"/>
              <a:t> (П[КП, прізвище]))[прізвище] → </a:t>
            </a:r>
            <a:r>
              <a:rPr lang="en-US" dirty="0" smtClean="0"/>
              <a:t>Res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Запити-дії на поповнення реляцій.</a:t>
            </a:r>
            <a:endParaRPr lang="en-US" dirty="0"/>
          </a:p>
          <a:p>
            <a:r>
              <a:rPr lang="uk-UA" dirty="0"/>
              <a:t>До реляції Д внести новий кортеж</a:t>
            </a:r>
            <a:endParaRPr lang="en-US" dirty="0"/>
          </a:p>
          <a:p>
            <a:r>
              <a:rPr lang="uk-UA" dirty="0"/>
              <a:t>Д </a:t>
            </a:r>
            <a:r>
              <a:rPr lang="en-US" dirty="0" smtClean="0"/>
              <a:t>U</a:t>
            </a:r>
            <a:r>
              <a:rPr lang="uk-UA" dirty="0" smtClean="0"/>
              <a:t> </a:t>
            </a:r>
            <a:r>
              <a:rPr lang="uk-UA" dirty="0"/>
              <a:t>{&lt;‘Д7’, ‘гайка’, ‘сірий’, 20, ‘Одеса’&gt;} </a:t>
            </a:r>
            <a:r>
              <a:rPr lang="uk-UA" dirty="0"/>
              <a:t>→</a:t>
            </a:r>
            <a:r>
              <a:rPr lang="uk-UA" dirty="0" smtClean="0"/>
              <a:t>  </a:t>
            </a:r>
            <a:r>
              <a:rPr lang="uk-UA" dirty="0"/>
              <a:t>Д</a:t>
            </a:r>
            <a:endParaRPr lang="en-US" dirty="0"/>
          </a:p>
          <a:p>
            <a:r>
              <a:rPr lang="uk-UA" dirty="0"/>
              <a:t>До реляції П внести новий кортеж</a:t>
            </a:r>
            <a:endParaRPr lang="en-US" dirty="0"/>
          </a:p>
          <a:p>
            <a:r>
              <a:rPr lang="uk-UA" dirty="0"/>
              <a:t>П </a:t>
            </a:r>
            <a:r>
              <a:rPr lang="en-US" dirty="0"/>
              <a:t>U</a:t>
            </a:r>
            <a:r>
              <a:rPr lang="uk-UA" dirty="0" smtClean="0"/>
              <a:t> </a:t>
            </a:r>
            <a:r>
              <a:rPr lang="uk-UA" dirty="0"/>
              <a:t>{&lt;‘S3’, ‘Сидорів’, 7, ‘Донецьк’&gt;} </a:t>
            </a:r>
            <a:r>
              <a:rPr lang="uk-UA" dirty="0"/>
              <a:t>→</a:t>
            </a:r>
            <a:r>
              <a:rPr lang="uk-UA" dirty="0" smtClean="0"/>
              <a:t>  </a:t>
            </a:r>
            <a:r>
              <a:rPr lang="uk-UA" dirty="0"/>
              <a:t>П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1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3200" dirty="0"/>
              <a:t>Алгебра вибору (Дрібаса)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06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Теоретико – множинні операції : </a:t>
            </a:r>
            <a:r>
              <a:rPr lang="en-US" dirty="0" smtClean="0"/>
              <a:t>U</a:t>
            </a:r>
            <a:r>
              <a:rPr lang="uk-UA" dirty="0" smtClean="0"/>
              <a:t>, </a:t>
            </a:r>
            <a:r>
              <a:rPr lang="ii-CN" altLang="en-US" dirty="0" smtClean="0"/>
              <a:t>ꓵ</a:t>
            </a:r>
            <a:r>
              <a:rPr lang="uk-UA" dirty="0" smtClean="0"/>
              <a:t>, </a:t>
            </a:r>
            <a:r>
              <a:rPr lang="uk-UA" dirty="0"/>
              <a:t>\, </a:t>
            </a:r>
            <a:r>
              <a:rPr lang="uk-UA" dirty="0" smtClean="0">
                <a:latin typeface="Cambria Math"/>
                <a:ea typeface="Cambria Math"/>
              </a:rPr>
              <a:t>⊗</a:t>
            </a:r>
            <a:r>
              <a:rPr lang="uk-UA" dirty="0" smtClean="0"/>
              <a:t>, </a:t>
            </a:r>
            <a:r>
              <a:rPr lang="uk-UA" dirty="0"/>
              <a:t>операція проекції.</a:t>
            </a:r>
            <a:endParaRPr lang="en-US" dirty="0"/>
          </a:p>
          <a:p>
            <a:r>
              <a:rPr lang="uk-UA" dirty="0"/>
              <a:t>4 види операцій фільтрації (інколи кажуть, що 3, бо </a:t>
            </a:r>
            <a:r>
              <a:rPr lang="uk-UA" dirty="0" smtClean="0"/>
              <a:t>F</a:t>
            </a:r>
            <a:r>
              <a:rPr lang="uk-UA" baseline="-25000" dirty="0" smtClean="0">
                <a:latin typeface="Cambria Math"/>
                <a:ea typeface="Cambria Math"/>
              </a:rPr>
              <a:t>∃</a:t>
            </a:r>
            <a:r>
              <a:rPr lang="uk-UA" dirty="0" smtClean="0"/>
              <a:t> </a:t>
            </a:r>
            <a:r>
              <a:rPr lang="uk-UA" dirty="0"/>
              <a:t>та </a:t>
            </a:r>
            <a:r>
              <a:rPr lang="uk-UA" dirty="0" smtClean="0"/>
              <a:t>F</a:t>
            </a:r>
            <a:r>
              <a:rPr lang="uk-UA" baseline="-25000" dirty="0" smtClean="0">
                <a:latin typeface="Cambria Math"/>
                <a:ea typeface="Cambria Math"/>
              </a:rPr>
              <a:t>∀</a:t>
            </a:r>
            <a:r>
              <a:rPr lang="uk-UA" dirty="0" smtClean="0"/>
              <a:t> </a:t>
            </a:r>
            <a:r>
              <a:rPr lang="uk-UA" dirty="0"/>
              <a:t>дуже схожі за складністю та способом реалізації</a:t>
            </a:r>
            <a:r>
              <a:rPr lang="uk-UA" dirty="0" smtClean="0"/>
              <a:t>):</a:t>
            </a:r>
            <a:r>
              <a:rPr lang="uk-UA" dirty="0"/>
              <a:t> </a:t>
            </a:r>
            <a:endParaRPr lang="en-US" dirty="0"/>
          </a:p>
          <a:p>
            <a:pPr lvl="0"/>
            <a:r>
              <a:rPr lang="en-US" dirty="0" smtClean="0"/>
              <a:t>1) </a:t>
            </a:r>
            <a:r>
              <a:rPr lang="uk-UA" dirty="0" smtClean="0"/>
              <a:t>F</a:t>
            </a:r>
            <a:r>
              <a:rPr lang="uk-UA" baseline="-25000" dirty="0" smtClean="0"/>
              <a:t>β</a:t>
            </a:r>
            <a:r>
              <a:rPr lang="uk-UA" dirty="0" smtClean="0"/>
              <a:t>(R</a:t>
            </a:r>
            <a:r>
              <a:rPr lang="uk-UA" dirty="0"/>
              <a:t>, β) – результат фільтрації – відношення R через фільтр β.</a:t>
            </a:r>
            <a:endParaRPr lang="en-US" dirty="0"/>
          </a:p>
          <a:p>
            <a:r>
              <a:rPr lang="uk-UA" dirty="0"/>
              <a:t>В результуючу реляцію проходять тільки ті кортежі з R, які задовольняють умові β</a:t>
            </a:r>
            <a:r>
              <a:rPr lang="uk-UA" dirty="0" smtClean="0"/>
              <a:t>.</a:t>
            </a:r>
            <a:r>
              <a:rPr lang="uk-UA" dirty="0"/>
              <a:t> </a:t>
            </a:r>
            <a:endParaRPr lang="en-US" dirty="0"/>
          </a:p>
          <a:p>
            <a:pPr lvl="0"/>
            <a:r>
              <a:rPr lang="en-US" dirty="0" smtClean="0"/>
              <a:t>2) </a:t>
            </a:r>
            <a:r>
              <a:rPr lang="uk-UA" dirty="0" smtClean="0"/>
              <a:t>F</a:t>
            </a:r>
            <a:r>
              <a:rPr lang="uk-UA" baseline="-25000" dirty="0" smtClean="0">
                <a:latin typeface="Cambria Math"/>
                <a:ea typeface="Cambria Math"/>
              </a:rPr>
              <a:t> </a:t>
            </a:r>
            <a:r>
              <a:rPr lang="uk-UA" baseline="-25000" dirty="0">
                <a:latin typeface="Cambria Math"/>
                <a:ea typeface="Cambria Math"/>
              </a:rPr>
              <a:t>∃</a:t>
            </a:r>
            <a:r>
              <a:rPr lang="uk-UA" dirty="0" smtClean="0"/>
              <a:t>(</a:t>
            </a:r>
            <a:r>
              <a:rPr lang="uk-UA" dirty="0"/>
              <a:t>R1, R2, β</a:t>
            </a:r>
            <a:r>
              <a:rPr lang="uk-UA" dirty="0" smtClean="0"/>
              <a:t>).</a:t>
            </a:r>
            <a:r>
              <a:rPr lang="en-US" dirty="0" smtClean="0"/>
              <a:t> </a:t>
            </a:r>
            <a:r>
              <a:rPr lang="uk-UA" dirty="0"/>
              <a:t>Порівнюються атрибути реляцій R1 та R2. Результуюча реляція складається з кортежів реляції R1, для яких в реляції R2 існує хоча б один кортеж, що задовольняє умову β.</a:t>
            </a:r>
            <a:endParaRPr lang="en-US" dirty="0"/>
          </a:p>
          <a:p>
            <a:pPr lvl="0"/>
            <a:r>
              <a:rPr lang="en-US" dirty="0" smtClean="0"/>
              <a:t>3) </a:t>
            </a:r>
            <a:r>
              <a:rPr lang="uk-UA" dirty="0" smtClean="0"/>
              <a:t>F</a:t>
            </a:r>
            <a:r>
              <a:rPr lang="uk-UA" baseline="-25000" dirty="0">
                <a:latin typeface="Cambria Math"/>
                <a:ea typeface="Cambria Math"/>
              </a:rPr>
              <a:t> ∀</a:t>
            </a:r>
            <a:r>
              <a:rPr lang="uk-UA" dirty="0" smtClean="0"/>
              <a:t>(</a:t>
            </a:r>
            <a:r>
              <a:rPr lang="uk-UA" dirty="0"/>
              <a:t>R1, R2, β).</a:t>
            </a:r>
            <a:endParaRPr lang="en-US" dirty="0"/>
          </a:p>
          <a:p>
            <a:r>
              <a:rPr lang="uk-UA" dirty="0"/>
              <a:t>Результат містить тільки ті кортежі з R1, для яких умова β виконується для всіх кортежів з реляції R2.</a:t>
            </a:r>
            <a:endParaRPr lang="en-US" dirty="0"/>
          </a:p>
          <a:p>
            <a:pPr lvl="0"/>
            <a:r>
              <a:rPr lang="en-US" dirty="0" smtClean="0"/>
              <a:t>4) </a:t>
            </a:r>
            <a:r>
              <a:rPr lang="uk-UA" dirty="0"/>
              <a:t>F</a:t>
            </a:r>
            <a:r>
              <a:rPr lang="uk-UA" baseline="-25000" dirty="0"/>
              <a:t>S</a:t>
            </a:r>
            <a:r>
              <a:rPr lang="uk-UA" dirty="0"/>
              <a:t>(R1, R2, A, </a:t>
            </a:r>
            <a:r>
              <a:rPr lang="uk-UA" dirty="0" err="1"/>
              <a:t>B</a:t>
            </a:r>
            <a:r>
              <a:rPr lang="uk-UA" baseline="-25000" dirty="0" err="1"/>
              <a:t>a</a:t>
            </a:r>
            <a:r>
              <a:rPr lang="uk-UA" dirty="0"/>
              <a:t> </a:t>
            </a:r>
            <a:r>
              <a:rPr lang="el-GR" dirty="0" smtClean="0"/>
              <a:t>Θ</a:t>
            </a:r>
            <a:r>
              <a:rPr lang="uk-UA" dirty="0" smtClean="0"/>
              <a:t> </a:t>
            </a:r>
            <a:r>
              <a:rPr lang="uk-UA" dirty="0"/>
              <a:t>C) – фільтрація з множинним порівнянням.</a:t>
            </a:r>
            <a:endParaRPr lang="en-US" dirty="0"/>
          </a:p>
          <a:p>
            <a:r>
              <a:rPr lang="uk-UA" dirty="0"/>
              <a:t>A, </a:t>
            </a:r>
            <a:r>
              <a:rPr lang="uk-UA" dirty="0" err="1"/>
              <a:t>B</a:t>
            </a:r>
            <a:r>
              <a:rPr lang="uk-UA" baseline="-25000" dirty="0" err="1"/>
              <a:t>a</a:t>
            </a:r>
            <a:r>
              <a:rPr lang="uk-UA" dirty="0"/>
              <a:t> – списки атрибутів з R1</a:t>
            </a:r>
            <a:endParaRPr lang="en-US" dirty="0"/>
          </a:p>
          <a:p>
            <a:r>
              <a:rPr lang="uk-UA" dirty="0"/>
              <a:t>C – список атрибутів з R2</a:t>
            </a:r>
            <a:endParaRPr lang="en-US" dirty="0"/>
          </a:p>
          <a:p>
            <a:r>
              <a:rPr lang="el-GR" dirty="0"/>
              <a:t>Θ</a:t>
            </a:r>
            <a:r>
              <a:rPr lang="uk-UA" dirty="0" smtClean="0"/>
              <a:t> </a:t>
            </a:r>
            <a:r>
              <a:rPr lang="uk-UA" dirty="0"/>
              <a:t>– бінарний предикат множинного порівняння: </a:t>
            </a:r>
            <a:r>
              <a:rPr lang="uk-UA" dirty="0" smtClean="0">
                <a:latin typeface="Cambria Math"/>
                <a:ea typeface="Cambria Math"/>
              </a:rPr>
              <a:t>⊆</a:t>
            </a:r>
            <a:r>
              <a:rPr lang="uk-UA" dirty="0" smtClean="0"/>
              <a:t>, </a:t>
            </a:r>
            <a:r>
              <a:rPr lang="uk-UA" dirty="0" smtClean="0">
                <a:latin typeface="Cambria Math"/>
                <a:ea typeface="Cambria Math"/>
              </a:rPr>
              <a:t>⊂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uk-UA" dirty="0" smtClean="0">
                <a:latin typeface="Cambria Math"/>
                <a:ea typeface="Cambria Math"/>
              </a:rPr>
              <a:t>⊇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uk-UA" dirty="0" smtClean="0">
                <a:latin typeface="Cambria Math"/>
                <a:ea typeface="Cambria Math"/>
              </a:rPr>
              <a:t>⊃</a:t>
            </a:r>
            <a:r>
              <a:rPr lang="uk-UA" dirty="0" smtClean="0"/>
              <a:t>, =, ≠.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pPr lvl="0"/>
            <a:r>
              <a:rPr lang="en-US" dirty="0" smtClean="0"/>
              <a:t>a) </a:t>
            </a:r>
            <a:r>
              <a:rPr lang="uk-UA" dirty="0" smtClean="0"/>
              <a:t>кортежі </a:t>
            </a:r>
            <a:r>
              <a:rPr lang="uk-UA" dirty="0"/>
              <a:t>реляції R1 групуються по значенням атрибутів списку A; </a:t>
            </a:r>
            <a:endParaRPr lang="en-US" dirty="0"/>
          </a:p>
          <a:p>
            <a:pPr lvl="0"/>
            <a:r>
              <a:rPr lang="en-US" dirty="0" smtClean="0"/>
              <a:t>b) </a:t>
            </a:r>
            <a:r>
              <a:rPr lang="uk-UA" dirty="0" smtClean="0"/>
              <a:t>R2 </a:t>
            </a:r>
            <a:r>
              <a:rPr lang="uk-UA" dirty="0"/>
              <a:t>проектується по C</a:t>
            </a:r>
            <a:endParaRPr lang="en-US" dirty="0"/>
          </a:p>
          <a:p>
            <a:pPr lvl="0"/>
            <a:r>
              <a:rPr lang="en-US" dirty="0" smtClean="0"/>
              <a:t>c) </a:t>
            </a:r>
            <a:r>
              <a:rPr lang="uk-UA" dirty="0" smtClean="0"/>
              <a:t>з </a:t>
            </a:r>
            <a:r>
              <a:rPr lang="uk-UA" dirty="0"/>
              <a:t>груп {R1</a:t>
            </a:r>
            <a:r>
              <a:rPr lang="uk-UA" baseline="-25000" dirty="0"/>
              <a:t>a</a:t>
            </a:r>
            <a:r>
              <a:rPr lang="uk-UA" dirty="0"/>
              <a:t>} вибираються ті кортежі, для яких виконується умова R1[B] </a:t>
            </a:r>
            <a:r>
              <a:rPr lang="el-GR" dirty="0"/>
              <a:t>Θ</a:t>
            </a:r>
            <a:r>
              <a:rPr lang="uk-UA" dirty="0" smtClean="0"/>
              <a:t> </a:t>
            </a:r>
            <a:r>
              <a:rPr lang="uk-UA" dirty="0"/>
              <a:t>R2[C]</a:t>
            </a:r>
            <a:endParaRPr lang="en-US" dirty="0"/>
          </a:p>
          <a:p>
            <a:r>
              <a:rPr lang="en-US" dirty="0" smtClean="0"/>
              <a:t>d) </a:t>
            </a:r>
            <a:r>
              <a:rPr lang="ru-RU" dirty="0" smtClean="0"/>
              <a:t>в</a:t>
            </a:r>
            <a:r>
              <a:rPr lang="uk-UA" dirty="0" smtClean="0"/>
              <a:t> </a:t>
            </a:r>
            <a:r>
              <a:rPr lang="uk-UA" dirty="0"/>
              <a:t>результуючу реляцію проходять тільки ті кортежі, які задовольняють вказану умову.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7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dirty="0"/>
              <a:t>Алгебра вибору (Дрібаса</a:t>
            </a:r>
            <a:r>
              <a:rPr lang="uk-UA" sz="2800" dirty="0" smtClean="0"/>
              <a:t>)</a:t>
            </a:r>
            <a:r>
              <a:rPr lang="en-US" sz="2800" dirty="0" smtClean="0"/>
              <a:t> </a:t>
            </a:r>
            <a:r>
              <a:rPr lang="uk-UA" sz="2800" dirty="0" smtClean="0"/>
              <a:t>приклади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899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1. Знайти </a:t>
            </a:r>
            <a:r>
              <a:rPr lang="uk-UA" dirty="0"/>
              <a:t>прізвища постачальників, що живуть в Одесі.</a:t>
            </a:r>
            <a:endParaRPr lang="en-US" dirty="0"/>
          </a:p>
          <a:p>
            <a:r>
              <a:rPr lang="uk-UA" dirty="0"/>
              <a:t>( F</a:t>
            </a:r>
            <a:r>
              <a:rPr lang="uk-UA" baseline="-25000" dirty="0"/>
              <a:t>β</a:t>
            </a:r>
            <a:r>
              <a:rPr lang="uk-UA" dirty="0"/>
              <a:t>(П, місто = ’Одеса’)) 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П1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pPr lvl="0"/>
            <a:r>
              <a:rPr lang="uk-UA" dirty="0" smtClean="0"/>
              <a:t>2. Знайти </a:t>
            </a:r>
            <a:r>
              <a:rPr lang="uk-UA" dirty="0"/>
              <a:t>прізвища постачальників, які постачають принаймні одну червону деталь.</a:t>
            </a:r>
            <a:endParaRPr lang="en-US" dirty="0"/>
          </a:p>
          <a:p>
            <a:r>
              <a:rPr lang="uk-UA" dirty="0" smtClean="0"/>
              <a:t>F</a:t>
            </a:r>
            <a:r>
              <a:rPr lang="uk-UA" baseline="-25000" dirty="0" smtClean="0">
                <a:latin typeface="Cambria Math"/>
                <a:ea typeface="Cambria Math"/>
              </a:rPr>
              <a:t>∃</a:t>
            </a:r>
            <a:r>
              <a:rPr lang="uk-UA" dirty="0" smtClean="0"/>
              <a:t>(</a:t>
            </a:r>
            <a:r>
              <a:rPr lang="uk-UA" dirty="0"/>
              <a:t>ОПД, (F</a:t>
            </a:r>
            <a:r>
              <a:rPr lang="uk-UA" baseline="-25000" dirty="0"/>
              <a:t>β</a:t>
            </a:r>
            <a:r>
              <a:rPr lang="uk-UA" dirty="0"/>
              <a:t>(Д, колір = ‘черв’), ОПД.КД=Д.КД) [КП]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П1</a:t>
            </a:r>
            <a:endParaRPr lang="en-US" dirty="0"/>
          </a:p>
          <a:p>
            <a:r>
              <a:rPr lang="uk-UA" dirty="0" smtClean="0"/>
              <a:t>F</a:t>
            </a:r>
            <a:r>
              <a:rPr lang="uk-UA" baseline="-25000" dirty="0">
                <a:latin typeface="Cambria Math"/>
                <a:ea typeface="Cambria Math"/>
              </a:rPr>
              <a:t> ∃</a:t>
            </a:r>
            <a:r>
              <a:rPr lang="uk-UA" dirty="0" smtClean="0"/>
              <a:t>(</a:t>
            </a:r>
            <a:r>
              <a:rPr lang="uk-UA" dirty="0"/>
              <a:t>П, П1, П.КП=П1.КП) 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П2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pPr lvl="0"/>
            <a:r>
              <a:rPr lang="uk-UA" dirty="0" smtClean="0"/>
              <a:t>3. Знайти </a:t>
            </a:r>
            <a:r>
              <a:rPr lang="uk-UA" dirty="0"/>
              <a:t>прізвища постачальників, які не постачають жодної червоної деталі.</a:t>
            </a:r>
            <a:endParaRPr lang="en-US" dirty="0"/>
          </a:p>
          <a:p>
            <a:r>
              <a:rPr lang="uk-UA" dirty="0" smtClean="0"/>
              <a:t>F</a:t>
            </a:r>
            <a:r>
              <a:rPr lang="uk-UA" baseline="-25000" dirty="0">
                <a:latin typeface="Cambria Math"/>
                <a:ea typeface="Cambria Math"/>
              </a:rPr>
              <a:t> ∃</a:t>
            </a:r>
            <a:r>
              <a:rPr lang="uk-UA" dirty="0" smtClean="0"/>
              <a:t>(</a:t>
            </a:r>
            <a:r>
              <a:rPr lang="uk-UA" dirty="0"/>
              <a:t>ОПД, (F</a:t>
            </a:r>
            <a:r>
              <a:rPr lang="uk-UA" baseline="-25000" dirty="0"/>
              <a:t>β</a:t>
            </a:r>
            <a:r>
              <a:rPr lang="uk-UA" dirty="0"/>
              <a:t>(Д, колір = ‘черв’), ОПД.КД=Д.КД) [КП]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П1</a:t>
            </a:r>
            <a:endParaRPr lang="en-US" dirty="0"/>
          </a:p>
          <a:p>
            <a:r>
              <a:rPr lang="uk-UA" dirty="0"/>
              <a:t>(П[КП]) \ П1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П2</a:t>
            </a:r>
            <a:endParaRPr lang="en-US" dirty="0"/>
          </a:p>
          <a:p>
            <a:r>
              <a:rPr lang="uk-UA" dirty="0" smtClean="0"/>
              <a:t>F</a:t>
            </a:r>
            <a:r>
              <a:rPr lang="uk-UA" baseline="-25000" dirty="0">
                <a:latin typeface="Cambria Math"/>
                <a:ea typeface="Cambria Math"/>
              </a:rPr>
              <a:t> ∃</a:t>
            </a:r>
            <a:r>
              <a:rPr lang="uk-UA" dirty="0" smtClean="0"/>
              <a:t>(</a:t>
            </a:r>
            <a:r>
              <a:rPr lang="uk-UA" dirty="0"/>
              <a:t>П, П1, П.КП=П1.КП) 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П2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pPr lvl="0"/>
            <a:r>
              <a:rPr lang="uk-UA" dirty="0" smtClean="0"/>
              <a:t>4. Знайти </a:t>
            </a:r>
            <a:r>
              <a:rPr lang="uk-UA" dirty="0"/>
              <a:t>прізвища постачальників, які постачають принаймні всі червоні деталі.</a:t>
            </a:r>
            <a:endParaRPr lang="en-US" dirty="0"/>
          </a:p>
          <a:p>
            <a:r>
              <a:rPr lang="uk-UA" dirty="0"/>
              <a:t> (F</a:t>
            </a:r>
            <a:r>
              <a:rPr lang="uk-UA" baseline="-25000" dirty="0"/>
              <a:t>β</a:t>
            </a:r>
            <a:r>
              <a:rPr lang="uk-UA" dirty="0"/>
              <a:t>(Д, колір = ‘черв’)) [КД]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Д1</a:t>
            </a:r>
            <a:endParaRPr lang="en-US" dirty="0"/>
          </a:p>
          <a:p>
            <a:r>
              <a:rPr lang="uk-UA" dirty="0"/>
              <a:t>F</a:t>
            </a:r>
            <a:r>
              <a:rPr lang="uk-UA" baseline="-25000" dirty="0"/>
              <a:t>S</a:t>
            </a:r>
            <a:r>
              <a:rPr lang="uk-UA" dirty="0"/>
              <a:t> (ОПД, Д1, </a:t>
            </a:r>
            <a:r>
              <a:rPr lang="uk-UA"/>
              <a:t>ОПД.КП</a:t>
            </a:r>
            <a:r>
              <a:rPr lang="uk-UA" smtClean="0"/>
              <a:t>, ОПД[КД</a:t>
            </a:r>
            <a:r>
              <a:rPr lang="uk-UA" dirty="0"/>
              <a:t>] </a:t>
            </a:r>
            <a:r>
              <a:rPr lang="uk-UA" dirty="0" smtClean="0">
                <a:latin typeface="Cambria Math"/>
                <a:ea typeface="Cambria Math"/>
              </a:rPr>
              <a:t>⊇</a:t>
            </a:r>
            <a:r>
              <a:rPr lang="uk-UA" dirty="0" smtClean="0"/>
              <a:t> </a:t>
            </a:r>
            <a:r>
              <a:rPr lang="uk-UA" dirty="0"/>
              <a:t>Д1[КД]) [КП]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П2</a:t>
            </a:r>
            <a:endParaRPr lang="en-US" dirty="0"/>
          </a:p>
          <a:p>
            <a:r>
              <a:rPr lang="uk-UA" dirty="0" smtClean="0"/>
              <a:t>F</a:t>
            </a:r>
            <a:r>
              <a:rPr lang="uk-UA" baseline="-25000" dirty="0">
                <a:latin typeface="Cambria Math"/>
                <a:ea typeface="Cambria Math"/>
              </a:rPr>
              <a:t> ∃</a:t>
            </a:r>
            <a:r>
              <a:rPr lang="uk-UA" dirty="0" smtClean="0"/>
              <a:t>(</a:t>
            </a:r>
            <a:r>
              <a:rPr lang="uk-UA" dirty="0"/>
              <a:t>П, П</a:t>
            </a:r>
            <a:r>
              <a:rPr lang="en-US" dirty="0"/>
              <a:t>2</a:t>
            </a:r>
            <a:r>
              <a:rPr lang="uk-UA" dirty="0"/>
              <a:t>, П.КП=П</a:t>
            </a:r>
            <a:r>
              <a:rPr lang="en-US" dirty="0"/>
              <a:t>2</a:t>
            </a:r>
            <a:r>
              <a:rPr lang="uk-UA" dirty="0"/>
              <a:t>.КП) 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</a:t>
            </a:r>
            <a:r>
              <a:rPr lang="en-US" dirty="0"/>
              <a:t>3</a:t>
            </a:r>
          </a:p>
          <a:p>
            <a:r>
              <a:rPr lang="uk-UA" dirty="0"/>
              <a:t> </a:t>
            </a:r>
            <a:endParaRPr lang="en-US" dirty="0"/>
          </a:p>
          <a:p>
            <a:pPr lvl="0"/>
            <a:r>
              <a:rPr lang="uk-UA" dirty="0" smtClean="0"/>
              <a:t>5. Знайти </a:t>
            </a:r>
            <a:r>
              <a:rPr lang="uk-UA" dirty="0"/>
              <a:t>прізвища постачальників, які постачають тільки червоні деталі.</a:t>
            </a:r>
            <a:endParaRPr lang="en-US" dirty="0"/>
          </a:p>
          <a:p>
            <a:r>
              <a:rPr lang="uk-UA" dirty="0"/>
              <a:t> (F</a:t>
            </a:r>
            <a:r>
              <a:rPr lang="uk-UA" baseline="-25000" dirty="0"/>
              <a:t>β</a:t>
            </a:r>
            <a:r>
              <a:rPr lang="uk-UA" dirty="0"/>
              <a:t>(Д, колір = ‘черв’)) [КД]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Д1</a:t>
            </a:r>
            <a:endParaRPr lang="en-US" dirty="0"/>
          </a:p>
          <a:p>
            <a:r>
              <a:rPr lang="uk-UA" dirty="0"/>
              <a:t>F</a:t>
            </a:r>
            <a:r>
              <a:rPr lang="uk-UA" baseline="-25000" dirty="0"/>
              <a:t>S</a:t>
            </a:r>
            <a:r>
              <a:rPr lang="uk-UA" dirty="0"/>
              <a:t> (ОПД, Д1, ОПД.КП</a:t>
            </a:r>
            <a:r>
              <a:rPr lang="uk-UA" dirty="0" smtClean="0"/>
              <a:t>, ОПД[КД</a:t>
            </a:r>
            <a:r>
              <a:rPr lang="uk-UA" dirty="0"/>
              <a:t>] </a:t>
            </a:r>
            <a:r>
              <a:rPr lang="uk-UA" dirty="0" smtClean="0">
                <a:latin typeface="Cambria Math"/>
                <a:ea typeface="Cambria Math"/>
              </a:rPr>
              <a:t>⊆</a:t>
            </a:r>
            <a:r>
              <a:rPr lang="uk-UA" dirty="0" smtClean="0"/>
              <a:t> </a:t>
            </a:r>
            <a:r>
              <a:rPr lang="uk-UA" dirty="0"/>
              <a:t>Д1[КД]) [КП]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П2</a:t>
            </a:r>
            <a:endParaRPr lang="en-US" dirty="0"/>
          </a:p>
          <a:p>
            <a:r>
              <a:rPr lang="uk-UA" dirty="0" smtClean="0"/>
              <a:t>F</a:t>
            </a:r>
            <a:r>
              <a:rPr lang="uk-UA" baseline="-25000" dirty="0">
                <a:latin typeface="Cambria Math"/>
                <a:ea typeface="Cambria Math"/>
              </a:rPr>
              <a:t> ∃</a:t>
            </a:r>
            <a:r>
              <a:rPr lang="uk-UA" dirty="0" smtClean="0"/>
              <a:t>(</a:t>
            </a:r>
            <a:r>
              <a:rPr lang="uk-UA" dirty="0"/>
              <a:t>П, П2, П.КП=П2.КП) 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П3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1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Реляційна</a:t>
            </a:r>
            <a:r>
              <a:rPr lang="en-US" sz="2800" dirty="0" smtClean="0"/>
              <a:t> </a:t>
            </a:r>
            <a:r>
              <a:rPr lang="en-US" sz="2800" dirty="0" err="1" smtClean="0"/>
              <a:t>модель</a:t>
            </a:r>
            <a:r>
              <a:rPr lang="en-US" sz="2800" dirty="0" smtClean="0"/>
              <a:t> </a:t>
            </a:r>
            <a:r>
              <a:rPr lang="en-US" sz="2800" dirty="0" err="1" smtClean="0"/>
              <a:t>баз</a:t>
            </a:r>
            <a:r>
              <a:rPr lang="en-US" sz="2800" dirty="0" smtClean="0"/>
              <a:t> </a:t>
            </a:r>
            <a:r>
              <a:rPr lang="en-US" sz="2800" dirty="0" err="1" smtClean="0"/>
              <a:t>даних</a:t>
            </a:r>
            <a:r>
              <a:rPr lang="uk-UA" sz="2800" dirty="0" smtClean="0"/>
              <a:t> 2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838200"/>
            <a:ext cx="8991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/>
              <a:t>Атрибутом</a:t>
            </a:r>
            <a:r>
              <a:rPr lang="uk-UA" dirty="0"/>
              <a:t> називається пара (</a:t>
            </a:r>
            <a:r>
              <a:rPr lang="uk-UA" dirty="0" err="1"/>
              <a:t>А,D</a:t>
            </a:r>
            <a:r>
              <a:rPr lang="uk-UA" baseline="-25000" dirty="0" err="1"/>
              <a:t>і</a:t>
            </a:r>
            <a:r>
              <a:rPr lang="uk-UA" dirty="0"/>
              <a:t>) – де А </a:t>
            </a:r>
            <a:r>
              <a:rPr lang="uk-UA" dirty="0">
                <a:sym typeface="Symbol"/>
              </a:rPr>
              <a:t></a:t>
            </a:r>
            <a:r>
              <a:rPr lang="uk-UA" dirty="0"/>
              <a:t> </a:t>
            </a:r>
            <a:r>
              <a:rPr lang="uk-UA" dirty="0">
                <a:sym typeface="Symbol"/>
              </a:rPr>
              <a:t></a:t>
            </a:r>
            <a:r>
              <a:rPr lang="uk-UA" baseline="-25000" dirty="0"/>
              <a:t>і </a:t>
            </a:r>
            <a:r>
              <a:rPr lang="uk-UA" dirty="0"/>
              <a:t>, тобто атрибут визначається як іменований домен, причому у різних атрибутів домени можуть бути однакові, а імена відрізнятися</a:t>
            </a:r>
            <a:r>
              <a:rPr lang="uk-UA" dirty="0" smtClean="0"/>
              <a:t>.</a:t>
            </a:r>
            <a:r>
              <a:rPr lang="uk-UA" dirty="0"/>
              <a:t> </a:t>
            </a:r>
            <a:endParaRPr lang="en-US" dirty="0"/>
          </a:p>
          <a:p>
            <a:r>
              <a:rPr lang="en-US" dirty="0" err="1"/>
              <a:t>Нехай</a:t>
            </a:r>
            <a:r>
              <a:rPr lang="en-US" dirty="0"/>
              <a:t>    </a:t>
            </a:r>
            <a:r>
              <a:rPr lang="en-US" dirty="0">
                <a:sym typeface="Symbol"/>
              </a:rPr>
              <a:t>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 (А</a:t>
            </a:r>
            <a:r>
              <a:rPr lang="en-US" baseline="-25000" dirty="0"/>
              <a:t>і1</a:t>
            </a:r>
            <a:r>
              <a:rPr lang="en-US" dirty="0"/>
              <a:t>,D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</a:t>
            </a:r>
            <a:r>
              <a:rPr lang="en-US" dirty="0"/>
              <a:t>(А</a:t>
            </a:r>
            <a:r>
              <a:rPr lang="en-US" baseline="-25000" dirty="0"/>
              <a:t>і2</a:t>
            </a:r>
            <a:r>
              <a:rPr lang="en-US" dirty="0"/>
              <a:t>,D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>
                <a:sym typeface="Symbol"/>
              </a:rPr>
              <a:t></a:t>
            </a:r>
            <a:r>
              <a:rPr lang="en-US" dirty="0"/>
              <a:t>…</a:t>
            </a:r>
            <a:r>
              <a:rPr lang="en-US" dirty="0">
                <a:sym typeface="Symbol"/>
              </a:rPr>
              <a:t></a:t>
            </a:r>
            <a:r>
              <a:rPr lang="en-US" dirty="0"/>
              <a:t>(</a:t>
            </a:r>
            <a:r>
              <a:rPr lang="en-US" dirty="0" err="1"/>
              <a:t>А</a:t>
            </a:r>
            <a:r>
              <a:rPr lang="en-US" baseline="-25000" dirty="0" err="1"/>
              <a:t>ік</a:t>
            </a:r>
            <a:r>
              <a:rPr lang="en-US" dirty="0" err="1"/>
              <a:t>,D</a:t>
            </a:r>
            <a:r>
              <a:rPr lang="en-US" baseline="-25000" dirty="0" err="1"/>
              <a:t>к</a:t>
            </a:r>
            <a:r>
              <a:rPr lang="en-US" dirty="0"/>
              <a:t>) – </a:t>
            </a:r>
            <a:r>
              <a:rPr lang="en-US" dirty="0" err="1"/>
              <a:t>відношення</a:t>
            </a:r>
            <a:r>
              <a:rPr lang="en-US" dirty="0"/>
              <a:t> </a:t>
            </a:r>
            <a:r>
              <a:rPr lang="en-US" dirty="0" err="1"/>
              <a:t>над</a:t>
            </a:r>
            <a:r>
              <a:rPr lang="en-US" dirty="0"/>
              <a:t> декартовим </a:t>
            </a:r>
            <a:r>
              <a:rPr lang="en-US" dirty="0" err="1"/>
              <a:t>добутком</a:t>
            </a:r>
            <a:r>
              <a:rPr lang="en-US" dirty="0"/>
              <a:t> </a:t>
            </a:r>
            <a:r>
              <a:rPr lang="en-US" dirty="0" err="1"/>
              <a:t>атрибутів</a:t>
            </a:r>
            <a:r>
              <a:rPr lang="en-US" dirty="0"/>
              <a:t>. </a:t>
            </a:r>
            <a:r>
              <a:rPr lang="en-US" dirty="0" err="1"/>
              <a:t>Введемо</a:t>
            </a:r>
            <a:r>
              <a:rPr lang="en-US" dirty="0"/>
              <a:t> </a:t>
            </a:r>
            <a:r>
              <a:rPr lang="en-US" dirty="0" err="1"/>
              <a:t>над</a:t>
            </a:r>
            <a:r>
              <a:rPr lang="en-US" dirty="0"/>
              <a:t> </a:t>
            </a:r>
            <a:r>
              <a:rPr lang="en-US" dirty="0" err="1"/>
              <a:t>множиною</a:t>
            </a:r>
            <a:r>
              <a:rPr lang="en-US" dirty="0"/>
              <a:t>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визначених</a:t>
            </a:r>
            <a:r>
              <a:rPr lang="en-US" dirty="0"/>
              <a:t> </a:t>
            </a:r>
            <a:r>
              <a:rPr lang="en-US" dirty="0" err="1"/>
              <a:t>відношень</a:t>
            </a:r>
            <a:r>
              <a:rPr lang="en-US" dirty="0"/>
              <a:t> </a:t>
            </a:r>
            <a:r>
              <a:rPr lang="en-US" dirty="0" err="1"/>
              <a:t>розбиття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класи</a:t>
            </a:r>
            <a:r>
              <a:rPr lang="en-US" dirty="0"/>
              <a:t> </a:t>
            </a:r>
            <a:r>
              <a:rPr lang="en-US" dirty="0" err="1"/>
              <a:t>еквівалентності</a:t>
            </a:r>
            <a:r>
              <a:rPr lang="en-US" dirty="0"/>
              <a:t> </a:t>
            </a:r>
            <a:r>
              <a:rPr lang="en-US" dirty="0" err="1"/>
              <a:t>наступним</a:t>
            </a:r>
            <a:r>
              <a:rPr lang="en-US" dirty="0"/>
              <a:t> </a:t>
            </a:r>
            <a:r>
              <a:rPr lang="en-US" dirty="0" err="1"/>
              <a:t>чином</a:t>
            </a:r>
            <a:r>
              <a:rPr lang="en-US" dirty="0"/>
              <a:t>: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одного</a:t>
            </a:r>
            <a:r>
              <a:rPr lang="en-US" dirty="0"/>
              <a:t> </a:t>
            </a:r>
            <a:r>
              <a:rPr lang="en-US" dirty="0" err="1"/>
              <a:t>класу</a:t>
            </a:r>
            <a:r>
              <a:rPr lang="en-US" dirty="0"/>
              <a:t> </a:t>
            </a:r>
            <a:r>
              <a:rPr lang="en-US" dirty="0" err="1"/>
              <a:t>віднесемо</a:t>
            </a:r>
            <a:r>
              <a:rPr lang="en-US" dirty="0"/>
              <a:t> </a:t>
            </a:r>
            <a:r>
              <a:rPr lang="en-US" dirty="0" err="1"/>
              <a:t>ті</a:t>
            </a:r>
            <a:r>
              <a:rPr lang="en-US" dirty="0"/>
              <a:t> </a:t>
            </a:r>
            <a:r>
              <a:rPr lang="en-US" dirty="0" err="1"/>
              <a:t>відношення</a:t>
            </a:r>
            <a:r>
              <a:rPr lang="en-US" dirty="0"/>
              <a:t>, </a:t>
            </a:r>
            <a:r>
              <a:rPr lang="en-US" dirty="0" err="1"/>
              <a:t>які</a:t>
            </a:r>
            <a:r>
              <a:rPr lang="en-US" dirty="0"/>
              <a:t> </a:t>
            </a:r>
            <a:r>
              <a:rPr lang="en-US" dirty="0" err="1"/>
              <a:t>відрізняються</a:t>
            </a:r>
            <a:r>
              <a:rPr lang="en-US" dirty="0"/>
              <a:t> </a:t>
            </a:r>
            <a:r>
              <a:rPr lang="en-US" dirty="0" err="1"/>
              <a:t>тільки</a:t>
            </a:r>
            <a:r>
              <a:rPr lang="en-US" dirty="0"/>
              <a:t> </a:t>
            </a:r>
            <a:r>
              <a:rPr lang="en-US" dirty="0" err="1"/>
              <a:t>порядком</a:t>
            </a:r>
            <a:r>
              <a:rPr lang="en-US" dirty="0"/>
              <a:t> </a:t>
            </a:r>
            <a:r>
              <a:rPr lang="en-US" dirty="0" err="1"/>
              <a:t>компонент</a:t>
            </a:r>
            <a:r>
              <a:rPr lang="en-US" dirty="0"/>
              <a:t> у декартовому </a:t>
            </a:r>
            <a:r>
              <a:rPr lang="en-US" dirty="0" err="1"/>
              <a:t>добутку</a:t>
            </a:r>
            <a:r>
              <a:rPr lang="en-US" dirty="0"/>
              <a:t>. </a:t>
            </a:r>
            <a:r>
              <a:rPr lang="en-US" dirty="0" err="1"/>
              <a:t>Представник</a:t>
            </a:r>
            <a:r>
              <a:rPr lang="en-US" dirty="0"/>
              <a:t> </a:t>
            </a:r>
            <a:r>
              <a:rPr lang="en-US" dirty="0" err="1"/>
              <a:t>такого</a:t>
            </a:r>
            <a:r>
              <a:rPr lang="en-US" dirty="0"/>
              <a:t>  </a:t>
            </a:r>
            <a:r>
              <a:rPr lang="en-US" dirty="0" err="1"/>
              <a:t>класу</a:t>
            </a:r>
            <a:r>
              <a:rPr lang="en-US" dirty="0"/>
              <a:t> </a:t>
            </a:r>
            <a:r>
              <a:rPr lang="en-US" dirty="0" err="1"/>
              <a:t>називається</a:t>
            </a:r>
            <a:r>
              <a:rPr lang="en-US" dirty="0"/>
              <a:t> </a:t>
            </a:r>
            <a:r>
              <a:rPr lang="en-US" i="1" dirty="0" err="1"/>
              <a:t>реляційною</a:t>
            </a:r>
            <a:r>
              <a:rPr lang="en-US" i="1" dirty="0"/>
              <a:t> </a:t>
            </a:r>
            <a:r>
              <a:rPr lang="en-US" i="1" dirty="0" err="1"/>
              <a:t>таблицею</a:t>
            </a:r>
            <a:r>
              <a:rPr lang="en-US" dirty="0"/>
              <a:t> </a:t>
            </a:r>
            <a:r>
              <a:rPr lang="en-US" dirty="0" err="1"/>
              <a:t>або</a:t>
            </a:r>
            <a:r>
              <a:rPr lang="en-US" dirty="0"/>
              <a:t> </a:t>
            </a:r>
            <a:r>
              <a:rPr lang="en-US" i="1" dirty="0" err="1"/>
              <a:t>реляцією</a:t>
            </a:r>
            <a:r>
              <a:rPr lang="en-US" dirty="0"/>
              <a:t> R((А</a:t>
            </a:r>
            <a:r>
              <a:rPr lang="en-US" baseline="-25000" dirty="0"/>
              <a:t>і1</a:t>
            </a:r>
            <a:r>
              <a:rPr lang="en-US" dirty="0"/>
              <a:t>,D</a:t>
            </a:r>
            <a:r>
              <a:rPr lang="en-US" baseline="-25000" dirty="0"/>
              <a:t>1</a:t>
            </a:r>
            <a:r>
              <a:rPr lang="en-US" dirty="0"/>
              <a:t>),(А</a:t>
            </a:r>
            <a:r>
              <a:rPr lang="en-US" baseline="-25000" dirty="0"/>
              <a:t>і2</a:t>
            </a:r>
            <a:r>
              <a:rPr lang="en-US" dirty="0"/>
              <a:t>,D</a:t>
            </a:r>
            <a:r>
              <a:rPr lang="en-US" baseline="-25000" dirty="0"/>
              <a:t>2</a:t>
            </a:r>
            <a:r>
              <a:rPr lang="en-US" dirty="0"/>
              <a:t>),…,(</a:t>
            </a:r>
            <a:r>
              <a:rPr lang="en-US" dirty="0" err="1"/>
              <a:t>А</a:t>
            </a:r>
            <a:r>
              <a:rPr lang="en-US" baseline="-25000" dirty="0" err="1"/>
              <a:t>ік</a:t>
            </a:r>
            <a:r>
              <a:rPr lang="en-US" dirty="0" err="1"/>
              <a:t>,D</a:t>
            </a:r>
            <a:r>
              <a:rPr lang="en-US" baseline="-25000" dirty="0" err="1"/>
              <a:t>к</a:t>
            </a:r>
            <a:r>
              <a:rPr lang="en-US" dirty="0" smtClean="0"/>
              <a:t>)).</a:t>
            </a:r>
            <a:endParaRPr lang="uk-UA" dirty="0" smtClean="0"/>
          </a:p>
          <a:p>
            <a:r>
              <a:rPr lang="uk-UA" i="1" dirty="0"/>
              <a:t>Схемою реляції</a:t>
            </a:r>
            <a:r>
              <a:rPr lang="uk-UA" dirty="0"/>
              <a:t> R(А</a:t>
            </a:r>
            <a:r>
              <a:rPr lang="uk-UA" baseline="-25000" dirty="0"/>
              <a:t>1</a:t>
            </a:r>
            <a:r>
              <a:rPr lang="uk-UA" dirty="0"/>
              <a:t>,А</a:t>
            </a:r>
            <a:r>
              <a:rPr lang="uk-UA" baseline="-25000" dirty="0"/>
              <a:t>2</a:t>
            </a:r>
            <a:r>
              <a:rPr lang="uk-UA" dirty="0"/>
              <a:t>,…,</a:t>
            </a:r>
            <a:r>
              <a:rPr lang="uk-UA" dirty="0" err="1"/>
              <a:t>А</a:t>
            </a:r>
            <a:r>
              <a:rPr lang="uk-UA" baseline="-25000" dirty="0" err="1"/>
              <a:t>к</a:t>
            </a:r>
            <a:r>
              <a:rPr lang="uk-UA" dirty="0"/>
              <a:t>) називають відповідну реляційну таблицю без даних, тобто без наповнення. Сукупність схем реляцій називають </a:t>
            </a:r>
            <a:r>
              <a:rPr lang="uk-UA" i="1" dirty="0"/>
              <a:t>схемою бази даних</a:t>
            </a:r>
            <a:r>
              <a:rPr lang="uk-UA" dirty="0"/>
              <a:t>.</a:t>
            </a:r>
            <a:endParaRPr lang="en-US" dirty="0"/>
          </a:p>
          <a:p>
            <a:endParaRPr lang="en-US" dirty="0" smtClean="0"/>
          </a:p>
          <a:p>
            <a:r>
              <a:rPr lang="uk-UA" dirty="0" smtClean="0"/>
              <a:t>Розглянемо </a:t>
            </a:r>
            <a:r>
              <a:rPr lang="uk-UA" dirty="0"/>
              <a:t>два приклади опису схем бази даних.</a:t>
            </a:r>
            <a:endParaRPr lang="en-US" dirty="0"/>
          </a:p>
          <a:p>
            <a:pPr lvl="0"/>
            <a:r>
              <a:rPr lang="en-US" dirty="0" smtClean="0"/>
              <a:t>1. </a:t>
            </a:r>
            <a:r>
              <a:rPr lang="uk-UA" dirty="0" smtClean="0"/>
              <a:t>Перший </a:t>
            </a:r>
            <a:r>
              <a:rPr lang="uk-UA" dirty="0"/>
              <a:t>приклад відноситься до предметної області, що </a:t>
            </a:r>
            <a:r>
              <a:rPr lang="uk-UA" dirty="0" err="1"/>
              <a:t>пов</a:t>
            </a:r>
            <a:r>
              <a:rPr lang="ru-RU" dirty="0"/>
              <a:t>’</a:t>
            </a:r>
            <a:r>
              <a:rPr lang="uk-UA" dirty="0" err="1"/>
              <a:t>язана</a:t>
            </a:r>
            <a:r>
              <a:rPr lang="uk-UA" dirty="0"/>
              <a:t> з постачальниками (П), деталями (Д), отримувачами (О) та поставками (ОПД).  Спочатку опишемо домени: </a:t>
            </a:r>
            <a:endParaRPr lang="en-US" dirty="0"/>
          </a:p>
          <a:p>
            <a:r>
              <a:rPr lang="en-US" dirty="0"/>
              <a:t>CREATE  DOMAIN  C   CHAR(3) DEFAULT ‘ </a:t>
            </a:r>
            <a:r>
              <a:rPr lang="en-US" dirty="0" smtClean="0"/>
              <a:t>‘;</a:t>
            </a:r>
            <a:r>
              <a:rPr lang="en-US" dirty="0"/>
              <a:t> </a:t>
            </a:r>
          </a:p>
          <a:p>
            <a:r>
              <a:rPr lang="en-US" dirty="0"/>
              <a:t>CREATE  DOMAIN  N   INTEGER DEFAULT  0</a:t>
            </a:r>
            <a:r>
              <a:rPr lang="en-US" dirty="0" smtClean="0"/>
              <a:t>;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CREATE  </a:t>
            </a:r>
            <a:r>
              <a:rPr lang="en-US" dirty="0"/>
              <a:t>DOMAIN  STR   CHAR(20) DEFAULT ‘ </a:t>
            </a:r>
            <a:r>
              <a:rPr lang="en-US" dirty="0" smtClean="0"/>
              <a:t>‘;</a:t>
            </a:r>
            <a:r>
              <a:rPr lang="en-US" dirty="0"/>
              <a:t> </a:t>
            </a:r>
          </a:p>
          <a:p>
            <a:r>
              <a:rPr lang="en-US" dirty="0"/>
              <a:t>CREATE  DOMAIN  COLOR   (</a:t>
            </a:r>
            <a:r>
              <a:rPr lang="uk-UA" dirty="0" err="1"/>
              <a:t>черв,оранж,жовт,зел,блак,син,фіол</a:t>
            </a:r>
            <a:r>
              <a:rPr lang="en-US" dirty="0" smtClean="0"/>
              <a:t>);</a:t>
            </a:r>
            <a:r>
              <a:rPr lang="en-US" dirty="0"/>
              <a:t> </a:t>
            </a:r>
          </a:p>
          <a:p>
            <a:r>
              <a:rPr lang="ru-RU" dirty="0"/>
              <a:t>У </a:t>
            </a:r>
            <a:r>
              <a:rPr lang="ru-RU" dirty="0" err="1"/>
              <a:t>наведеному</a:t>
            </a:r>
            <a:r>
              <a:rPr lang="ru-RU" dirty="0"/>
              <a:t> </a:t>
            </a:r>
            <a:r>
              <a:rPr lang="ru-RU" dirty="0" err="1"/>
              <a:t>описі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слів</a:t>
            </a:r>
            <a:r>
              <a:rPr lang="ru-RU" dirty="0"/>
              <a:t> </a:t>
            </a:r>
            <a:r>
              <a:rPr lang="en-US" dirty="0"/>
              <a:t>CREATE</a:t>
            </a:r>
            <a:r>
              <a:rPr lang="ru-RU" dirty="0"/>
              <a:t>  </a:t>
            </a:r>
            <a:r>
              <a:rPr lang="en-US" dirty="0"/>
              <a:t>DOMAIN</a:t>
            </a:r>
            <a:r>
              <a:rPr lang="ru-RU" dirty="0"/>
              <a:t> </a:t>
            </a:r>
            <a:r>
              <a:rPr lang="ru-RU" dirty="0" err="1"/>
              <a:t>задається</a:t>
            </a:r>
            <a:r>
              <a:rPr lang="ru-RU" dirty="0"/>
              <a:t> </a:t>
            </a:r>
            <a:r>
              <a:rPr lang="ru-RU" dirty="0" err="1"/>
              <a:t>власне</a:t>
            </a:r>
            <a:r>
              <a:rPr lang="ru-RU" dirty="0"/>
              <a:t> </a:t>
            </a:r>
            <a:r>
              <a:rPr lang="ru-RU" dirty="0" err="1"/>
              <a:t>ім</a:t>
            </a:r>
            <a:r>
              <a:rPr lang="ru-RU" dirty="0"/>
              <a:t>’</a:t>
            </a:r>
            <a:r>
              <a:rPr lang="uk-UA" dirty="0"/>
              <a:t>я домена, а далі – його тип.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7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Приклади опису реляцій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143000"/>
            <a:ext cx="8839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  <a:r>
              <a:rPr lang="uk-UA" dirty="0"/>
              <a:t>  </a:t>
            </a:r>
            <a:r>
              <a:rPr lang="en-US" dirty="0"/>
              <a:t>TABLE</a:t>
            </a:r>
            <a:r>
              <a:rPr lang="uk-UA" dirty="0"/>
              <a:t> П (</a:t>
            </a:r>
            <a:r>
              <a:rPr lang="uk-UA" dirty="0" err="1"/>
              <a:t>кп</a:t>
            </a:r>
            <a:r>
              <a:rPr lang="uk-UA" dirty="0"/>
              <a:t>  </a:t>
            </a:r>
            <a:r>
              <a:rPr lang="en-US" dirty="0"/>
              <a:t>C</a:t>
            </a:r>
            <a:r>
              <a:rPr lang="uk-UA" dirty="0"/>
              <a:t>,  </a:t>
            </a:r>
            <a:r>
              <a:rPr lang="uk-UA" dirty="0" err="1"/>
              <a:t>прізв</a:t>
            </a:r>
            <a:r>
              <a:rPr lang="uk-UA" dirty="0"/>
              <a:t> </a:t>
            </a:r>
            <a:r>
              <a:rPr lang="en-US" dirty="0"/>
              <a:t>STR</a:t>
            </a:r>
            <a:r>
              <a:rPr lang="uk-UA" dirty="0"/>
              <a:t>, статус </a:t>
            </a:r>
            <a:r>
              <a:rPr lang="en-US" dirty="0"/>
              <a:t>N</a:t>
            </a:r>
            <a:r>
              <a:rPr lang="uk-UA" dirty="0"/>
              <a:t>, місто </a:t>
            </a:r>
            <a:r>
              <a:rPr lang="en-US" dirty="0"/>
              <a:t>STR</a:t>
            </a:r>
            <a:r>
              <a:rPr lang="uk-UA" dirty="0"/>
              <a:t>, </a:t>
            </a:r>
            <a:r>
              <a:rPr lang="uk-UA" dirty="0" smtClean="0"/>
              <a:t> </a:t>
            </a:r>
            <a:r>
              <a:rPr lang="en-US" dirty="0"/>
              <a:t>PRIMARY KEY(</a:t>
            </a:r>
            <a:r>
              <a:rPr lang="uk-UA" dirty="0" err="1"/>
              <a:t>кп</a:t>
            </a:r>
            <a:r>
              <a:rPr lang="en-US" dirty="0"/>
              <a:t>));</a:t>
            </a:r>
          </a:p>
          <a:p>
            <a:r>
              <a:rPr lang="ru-RU" dirty="0"/>
              <a:t>{</a:t>
            </a:r>
            <a:r>
              <a:rPr lang="uk-UA" dirty="0" err="1"/>
              <a:t>кп</a:t>
            </a:r>
            <a:r>
              <a:rPr lang="uk-UA" dirty="0"/>
              <a:t> – код постачальника</a:t>
            </a:r>
            <a:r>
              <a:rPr lang="ru-RU" dirty="0" smtClean="0"/>
              <a:t>}</a:t>
            </a:r>
            <a:r>
              <a:rPr lang="ru-RU" dirty="0"/>
              <a:t> </a:t>
            </a:r>
            <a:endParaRPr lang="en-US" dirty="0"/>
          </a:p>
          <a:p>
            <a:r>
              <a:rPr lang="en-US" dirty="0"/>
              <a:t>CREATE</a:t>
            </a:r>
            <a:r>
              <a:rPr lang="ru-RU" dirty="0"/>
              <a:t>  </a:t>
            </a:r>
            <a:r>
              <a:rPr lang="en-US" dirty="0"/>
              <a:t>TABLE</a:t>
            </a:r>
            <a:r>
              <a:rPr lang="ru-RU" dirty="0"/>
              <a:t> Д</a:t>
            </a:r>
            <a:r>
              <a:rPr lang="uk-UA" dirty="0"/>
              <a:t> (</a:t>
            </a:r>
            <a:r>
              <a:rPr lang="uk-UA" dirty="0" err="1"/>
              <a:t>кд</a:t>
            </a:r>
            <a:r>
              <a:rPr lang="ru-RU" dirty="0"/>
              <a:t>  </a:t>
            </a:r>
            <a:r>
              <a:rPr lang="en-US" dirty="0"/>
              <a:t>C</a:t>
            </a:r>
            <a:r>
              <a:rPr lang="ru-RU" dirty="0"/>
              <a:t>,  </a:t>
            </a:r>
            <a:r>
              <a:rPr lang="ru-RU" dirty="0" err="1"/>
              <a:t>назва</a:t>
            </a:r>
            <a:r>
              <a:rPr lang="ru-RU" dirty="0"/>
              <a:t> </a:t>
            </a:r>
            <a:r>
              <a:rPr lang="en-US" dirty="0"/>
              <a:t>STR</a:t>
            </a:r>
            <a:r>
              <a:rPr lang="ru-RU" dirty="0"/>
              <a:t>, </a:t>
            </a:r>
            <a:r>
              <a:rPr lang="ru-RU" dirty="0" err="1"/>
              <a:t>колір</a:t>
            </a:r>
            <a:r>
              <a:rPr lang="ru-RU" dirty="0"/>
              <a:t> </a:t>
            </a:r>
            <a:r>
              <a:rPr lang="en-US" dirty="0"/>
              <a:t>COLOR</a:t>
            </a:r>
            <a:r>
              <a:rPr lang="ru-RU" dirty="0"/>
              <a:t>, вага </a:t>
            </a:r>
            <a:r>
              <a:rPr lang="en-US" dirty="0"/>
              <a:t>REAL</a:t>
            </a:r>
            <a:r>
              <a:rPr lang="ru-RU" dirty="0"/>
              <a:t>, </a:t>
            </a:r>
            <a:r>
              <a:rPr lang="ru-RU" dirty="0" err="1" smtClean="0"/>
              <a:t>місто</a:t>
            </a:r>
            <a:r>
              <a:rPr lang="en-US" dirty="0" smtClean="0"/>
              <a:t> </a:t>
            </a:r>
            <a:r>
              <a:rPr lang="en-US" dirty="0"/>
              <a:t>STR, </a:t>
            </a:r>
            <a:r>
              <a:rPr lang="en-US" b="1" dirty="0"/>
              <a:t>  </a:t>
            </a:r>
            <a:r>
              <a:rPr lang="en-US" dirty="0"/>
              <a:t>PRIMARY KEY(</a:t>
            </a:r>
            <a:r>
              <a:rPr lang="uk-UA" dirty="0" err="1"/>
              <a:t>кд</a:t>
            </a:r>
            <a:r>
              <a:rPr lang="en-US" dirty="0"/>
              <a:t>));</a:t>
            </a:r>
          </a:p>
          <a:p>
            <a:r>
              <a:rPr lang="ru-RU" dirty="0"/>
              <a:t>{кд – код </a:t>
            </a:r>
            <a:r>
              <a:rPr lang="ru-RU" dirty="0" err="1"/>
              <a:t>деталі</a:t>
            </a:r>
            <a:r>
              <a:rPr lang="ru-RU" dirty="0" smtClean="0"/>
              <a:t>}</a:t>
            </a:r>
            <a:r>
              <a:rPr lang="ru-RU" dirty="0"/>
              <a:t> </a:t>
            </a:r>
            <a:endParaRPr lang="en-US" dirty="0"/>
          </a:p>
          <a:p>
            <a:r>
              <a:rPr lang="en-US" dirty="0"/>
              <a:t>CREATE  TABLE </a:t>
            </a:r>
            <a:r>
              <a:rPr lang="uk-UA" dirty="0"/>
              <a:t>O (к</a:t>
            </a:r>
            <a:r>
              <a:rPr lang="en-US" dirty="0"/>
              <a:t>o  C,  </a:t>
            </a:r>
            <a:r>
              <a:rPr lang="en-US" dirty="0" err="1"/>
              <a:t>прізв</a:t>
            </a:r>
            <a:r>
              <a:rPr lang="en-US" dirty="0"/>
              <a:t> STR, </a:t>
            </a:r>
            <a:r>
              <a:rPr lang="en-US" dirty="0" err="1"/>
              <a:t>місто</a:t>
            </a:r>
            <a:r>
              <a:rPr lang="en-US" dirty="0"/>
              <a:t> </a:t>
            </a:r>
            <a:r>
              <a:rPr lang="en-US" dirty="0" smtClean="0"/>
              <a:t>STR,</a:t>
            </a:r>
            <a:r>
              <a:rPr lang="uk-UA" dirty="0" smtClean="0"/>
              <a:t> </a:t>
            </a:r>
            <a:r>
              <a:rPr lang="en-US" dirty="0" smtClean="0"/>
              <a:t>PRIMARY </a:t>
            </a:r>
            <a:r>
              <a:rPr lang="en-US" dirty="0"/>
              <a:t>KEY(</a:t>
            </a:r>
            <a:r>
              <a:rPr lang="ru-RU" dirty="0"/>
              <a:t>к</a:t>
            </a:r>
            <a:r>
              <a:rPr lang="en-US" dirty="0"/>
              <a:t>o));</a:t>
            </a:r>
          </a:p>
          <a:p>
            <a:r>
              <a:rPr lang="ru-RU" dirty="0"/>
              <a:t>{ко – код </a:t>
            </a:r>
            <a:r>
              <a:rPr lang="ru-RU" dirty="0" err="1"/>
              <a:t>отримувача</a:t>
            </a:r>
            <a:r>
              <a:rPr lang="ru-RU" dirty="0" smtClean="0"/>
              <a:t>}</a:t>
            </a:r>
            <a:r>
              <a:rPr lang="ru-RU" dirty="0"/>
              <a:t> </a:t>
            </a:r>
            <a:endParaRPr lang="en-US" dirty="0"/>
          </a:p>
          <a:p>
            <a:r>
              <a:rPr lang="en-US" dirty="0"/>
              <a:t>CREATE</a:t>
            </a:r>
            <a:r>
              <a:rPr lang="ru-RU" dirty="0"/>
              <a:t>  </a:t>
            </a:r>
            <a:r>
              <a:rPr lang="en-US" dirty="0"/>
              <a:t>TABLE</a:t>
            </a:r>
            <a:r>
              <a:rPr lang="ru-RU" dirty="0"/>
              <a:t> О</a:t>
            </a:r>
            <a:r>
              <a:rPr lang="uk-UA" dirty="0"/>
              <a:t>ПД (</a:t>
            </a:r>
            <a:r>
              <a:rPr lang="uk-UA" dirty="0" err="1"/>
              <a:t>кп</a:t>
            </a:r>
            <a:r>
              <a:rPr lang="ru-RU" dirty="0"/>
              <a:t>  </a:t>
            </a:r>
            <a:r>
              <a:rPr lang="en-US" dirty="0"/>
              <a:t>C</a:t>
            </a:r>
            <a:r>
              <a:rPr lang="ru-RU" dirty="0"/>
              <a:t>, </a:t>
            </a:r>
            <a:r>
              <a:rPr lang="uk-UA" dirty="0" err="1"/>
              <a:t>кд</a:t>
            </a:r>
            <a:r>
              <a:rPr lang="ru-RU" dirty="0"/>
              <a:t>  </a:t>
            </a:r>
            <a:r>
              <a:rPr lang="en-US" dirty="0"/>
              <a:t>C</a:t>
            </a:r>
            <a:r>
              <a:rPr lang="ru-RU" dirty="0"/>
              <a:t>, ко С,  </a:t>
            </a:r>
            <a:r>
              <a:rPr lang="ru-RU" dirty="0" err="1"/>
              <a:t>кільк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/>
              <a:t>, </a:t>
            </a:r>
            <a:r>
              <a:rPr lang="ru-RU" dirty="0" err="1"/>
              <a:t>ціна</a:t>
            </a:r>
            <a:r>
              <a:rPr lang="ru-RU" dirty="0"/>
              <a:t> </a:t>
            </a:r>
            <a:r>
              <a:rPr lang="en-US" dirty="0"/>
              <a:t>REAL</a:t>
            </a:r>
            <a:r>
              <a:rPr lang="ru-RU" dirty="0"/>
              <a:t>, </a:t>
            </a:r>
            <a:r>
              <a:rPr lang="en-US" dirty="0" smtClean="0"/>
              <a:t>PRIMARY </a:t>
            </a:r>
            <a:r>
              <a:rPr lang="en-US" dirty="0"/>
              <a:t>KEY(</a:t>
            </a:r>
            <a:r>
              <a:rPr lang="ru-RU" dirty="0" err="1"/>
              <a:t>кп</a:t>
            </a:r>
            <a:r>
              <a:rPr lang="en-US" dirty="0"/>
              <a:t>, </a:t>
            </a:r>
            <a:r>
              <a:rPr lang="ru-RU" dirty="0"/>
              <a:t>кд</a:t>
            </a:r>
            <a:r>
              <a:rPr lang="en-US" dirty="0"/>
              <a:t>, </a:t>
            </a:r>
            <a:r>
              <a:rPr lang="ru-RU" dirty="0"/>
              <a:t>ко</a:t>
            </a:r>
            <a:r>
              <a:rPr lang="en-US" dirty="0"/>
              <a:t>));</a:t>
            </a:r>
          </a:p>
          <a:p>
            <a:r>
              <a:rPr lang="uk-UA" dirty="0"/>
              <a:t>Реляція поставка (ОПД), окрім ключових атрибутів, включає до свого складу також атрибути: кількість деталей в поставці та ціна однієї деталі. Зауважимо, що при такому описі ціна однієї деталі залежить не тільки від самої деталі, а і від постачальника  та отримувача</a:t>
            </a:r>
            <a:r>
              <a:rPr lang="uk-UA" dirty="0" smtClean="0"/>
              <a:t>.</a:t>
            </a:r>
            <a:endParaRPr lang="uk-UA" dirty="0"/>
          </a:p>
          <a:p>
            <a:pPr lvl="0"/>
            <a:r>
              <a:rPr lang="uk-UA" dirty="0" smtClean="0"/>
              <a:t>2. Другий </a:t>
            </a:r>
            <a:r>
              <a:rPr lang="uk-UA" dirty="0"/>
              <a:t>приклад описує схему бази даних для предметної області – розклад занять в учбових закладах. Спосіб запису досить часто застосовується в публікаціях.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 </a:t>
            </a:r>
            <a:r>
              <a:rPr lang="uk-UA" dirty="0" smtClean="0"/>
              <a:t>Л(</a:t>
            </a:r>
            <a:r>
              <a:rPr lang="uk-UA" u="sng" dirty="0" err="1" smtClean="0"/>
              <a:t>кл</a:t>
            </a:r>
            <a:r>
              <a:rPr lang="uk-UA" dirty="0"/>
              <a:t>, </a:t>
            </a:r>
            <a:r>
              <a:rPr lang="uk-UA" dirty="0" err="1"/>
              <a:t>прізв</a:t>
            </a:r>
            <a:r>
              <a:rPr lang="uk-UA" dirty="0"/>
              <a:t>, </a:t>
            </a:r>
            <a:r>
              <a:rPr lang="uk-UA" dirty="0" err="1"/>
              <a:t>орг</a:t>
            </a:r>
            <a:r>
              <a:rPr lang="uk-UA" dirty="0"/>
              <a:t>, </a:t>
            </a:r>
            <a:r>
              <a:rPr lang="uk-UA" dirty="0" err="1"/>
              <a:t>тел</a:t>
            </a:r>
            <a:r>
              <a:rPr lang="uk-UA" dirty="0"/>
              <a:t>, </a:t>
            </a:r>
            <a:r>
              <a:rPr lang="uk-UA" dirty="0" err="1"/>
              <a:t>наук_ступ</a:t>
            </a:r>
            <a:r>
              <a:rPr lang="uk-UA" dirty="0"/>
              <a:t>);</a:t>
            </a:r>
            <a:endParaRPr lang="en-US" dirty="0"/>
          </a:p>
          <a:p>
            <a:r>
              <a:rPr lang="uk-UA" dirty="0"/>
              <a:t>П(</a:t>
            </a:r>
            <a:r>
              <a:rPr lang="uk-UA" u="sng" dirty="0" err="1"/>
              <a:t>кп</a:t>
            </a:r>
            <a:r>
              <a:rPr lang="uk-UA" dirty="0"/>
              <a:t>, назва, тип, год, контр);</a:t>
            </a:r>
            <a:endParaRPr lang="en-US" dirty="0"/>
          </a:p>
          <a:p>
            <a:r>
              <a:rPr lang="uk-UA" dirty="0"/>
              <a:t>Г(</a:t>
            </a:r>
            <a:r>
              <a:rPr lang="uk-UA" u="sng" dirty="0"/>
              <a:t>кг</a:t>
            </a:r>
            <a:r>
              <a:rPr lang="uk-UA" dirty="0"/>
              <a:t>, фак, каф, курс, </a:t>
            </a:r>
            <a:r>
              <a:rPr lang="uk-UA" dirty="0" err="1"/>
              <a:t>к_чол</a:t>
            </a:r>
            <a:r>
              <a:rPr lang="uk-UA" dirty="0"/>
              <a:t>);</a:t>
            </a:r>
            <a:endParaRPr lang="en-US" dirty="0"/>
          </a:p>
          <a:p>
            <a:r>
              <a:rPr lang="uk-UA" dirty="0"/>
              <a:t>Р(</a:t>
            </a:r>
            <a:r>
              <a:rPr lang="uk-UA" u="sng" dirty="0" err="1"/>
              <a:t>кл</a:t>
            </a:r>
            <a:r>
              <a:rPr lang="uk-UA" u="sng" dirty="0"/>
              <a:t>, </a:t>
            </a:r>
            <a:r>
              <a:rPr lang="uk-UA" u="sng" dirty="0" err="1"/>
              <a:t>кп,кг</a:t>
            </a:r>
            <a:r>
              <a:rPr lang="uk-UA" dirty="0"/>
              <a:t>, день, </a:t>
            </a:r>
            <a:r>
              <a:rPr lang="uk-UA" dirty="0" err="1"/>
              <a:t>ауд</a:t>
            </a:r>
            <a:r>
              <a:rPr lang="uk-UA" dirty="0"/>
              <a:t>, пара</a:t>
            </a:r>
            <a:r>
              <a:rPr lang="uk-UA" dirty="0" smtClean="0"/>
              <a:t>);</a:t>
            </a:r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Підкреслені атрибути утворюють</a:t>
            </a:r>
            <a:r>
              <a:rPr lang="ru-RU" dirty="0"/>
              <a:t> ключ </a:t>
            </a:r>
            <a:r>
              <a:rPr lang="uk-UA" dirty="0"/>
              <a:t>реляції</a:t>
            </a:r>
            <a:r>
              <a:rPr lang="ru-RU" dirty="0"/>
              <a:t>.</a:t>
            </a:r>
            <a:r>
              <a:rPr lang="uk-UA" dirty="0"/>
              <a:t> Такий спосіб опису схеми бази даних використовується в тих випадках, коли тип даних для доменів атрибутів не має першочергового значення.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0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uk-UA" sz="3200" b="1" i="1" dirty="0"/>
              <a:t>Реляційна алгебра Кодда.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067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Алгебраїчна пара : основна множина і сигнатура. Операнди і результати операцій належать основній </a:t>
            </a:r>
            <a:r>
              <a:rPr lang="uk-UA" dirty="0" smtClean="0"/>
              <a:t>множині.</a:t>
            </a:r>
            <a:r>
              <a:rPr lang="uk-UA" dirty="0"/>
              <a:t> </a:t>
            </a:r>
            <a:r>
              <a:rPr lang="uk-UA" dirty="0" smtClean="0"/>
              <a:t>Сигнатура </a:t>
            </a:r>
            <a:r>
              <a:rPr lang="uk-UA" dirty="0"/>
              <a:t>складається з 8-ми операцій.</a:t>
            </a:r>
            <a:endParaRPr lang="en-US" dirty="0"/>
          </a:p>
          <a:p>
            <a:r>
              <a:rPr lang="uk-UA" dirty="0"/>
              <a:t>Теоретико-множинні операції </a:t>
            </a:r>
            <a:r>
              <a:rPr lang="ii-CN" altLang="en-US" dirty="0" smtClean="0"/>
              <a:t>ꓵ</a:t>
            </a:r>
            <a:r>
              <a:rPr lang="uk-UA" dirty="0" smtClean="0"/>
              <a:t>,</a:t>
            </a:r>
            <a:r>
              <a:rPr lang="en-US" dirty="0" smtClean="0"/>
              <a:t>U</a:t>
            </a:r>
            <a:r>
              <a:rPr lang="uk-UA" dirty="0" smtClean="0"/>
              <a:t>,\  </a:t>
            </a:r>
            <a:r>
              <a:rPr lang="uk-UA" dirty="0"/>
              <a:t>– частково визначені (визначені тільки для сумісних реляцій з однаковою структурою). </a:t>
            </a:r>
            <a:endParaRPr lang="en-US" dirty="0"/>
          </a:p>
          <a:p>
            <a:r>
              <a:rPr lang="uk-UA" dirty="0"/>
              <a:t>Реляції R</a:t>
            </a:r>
            <a:r>
              <a:rPr lang="uk-UA" baseline="-25000" dirty="0"/>
              <a:t>1</a:t>
            </a:r>
            <a:r>
              <a:rPr lang="uk-UA" dirty="0"/>
              <a:t>(A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n</a:t>
            </a:r>
            <a:r>
              <a:rPr lang="uk-UA" dirty="0"/>
              <a:t>) і R</a:t>
            </a:r>
            <a:r>
              <a:rPr lang="uk-UA" baseline="-25000" dirty="0"/>
              <a:t>2</a:t>
            </a:r>
            <a:r>
              <a:rPr lang="uk-UA" dirty="0"/>
              <a:t>(B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B</a:t>
            </a:r>
            <a:r>
              <a:rPr lang="uk-UA" baseline="-25000" dirty="0" err="1"/>
              <a:t>k</a:t>
            </a:r>
            <a:r>
              <a:rPr lang="uk-UA" dirty="0"/>
              <a:t>) називаються </a:t>
            </a:r>
            <a:r>
              <a:rPr lang="uk-UA" i="1" dirty="0"/>
              <a:t>сумісними</a:t>
            </a:r>
            <a:r>
              <a:rPr lang="uk-UA" dirty="0"/>
              <a:t>, якщо:</a:t>
            </a:r>
            <a:endParaRPr lang="en-US" dirty="0"/>
          </a:p>
          <a:p>
            <a:pPr lvl="0"/>
            <a:r>
              <a:rPr lang="uk-UA" dirty="0"/>
              <a:t>у них однакова кількість атрибутів, тобто k = n;</a:t>
            </a:r>
            <a:endParaRPr lang="en-US" dirty="0"/>
          </a:p>
          <a:p>
            <a:pPr lvl="0"/>
            <a:r>
              <a:rPr lang="uk-UA" dirty="0"/>
              <a:t>кожному атрибуту першої реляції можна поставити у взаємно однозначну відповідність атрибут другої реляції, тобто існує таке </a:t>
            </a:r>
            <a:r>
              <a:rPr lang="uk-UA" dirty="0" err="1"/>
              <a:t>бієктивне</a:t>
            </a:r>
            <a:r>
              <a:rPr lang="uk-UA" dirty="0"/>
              <a:t> відображення </a:t>
            </a:r>
            <a:endParaRPr lang="en-US" dirty="0"/>
          </a:p>
          <a:p>
            <a:r>
              <a:rPr lang="uk-UA" dirty="0"/>
              <a:t> S:{1, … , k} </a:t>
            </a:r>
            <a:r>
              <a:rPr lang="uk-UA" dirty="0" smtClean="0"/>
              <a:t>→ </a:t>
            </a:r>
            <a:r>
              <a:rPr lang="uk-UA" dirty="0"/>
              <a:t>{1, … , k}, </a:t>
            </a:r>
            <a:r>
              <a:rPr lang="uk-UA" dirty="0" smtClean="0"/>
              <a:t>що N(</a:t>
            </a:r>
            <a:r>
              <a:rPr lang="uk-UA" dirty="0" err="1" smtClean="0"/>
              <a:t>A</a:t>
            </a:r>
            <a:r>
              <a:rPr lang="uk-UA" baseline="-25000" dirty="0" err="1" smtClean="0"/>
              <a:t>i</a:t>
            </a:r>
            <a:r>
              <a:rPr lang="uk-UA" dirty="0"/>
              <a:t>) = N(B</a:t>
            </a:r>
            <a:r>
              <a:rPr lang="uk-UA" baseline="-25000" dirty="0"/>
              <a:t>S(i)</a:t>
            </a:r>
            <a:r>
              <a:rPr lang="uk-UA" dirty="0"/>
              <a:t>), i = </a:t>
            </a:r>
            <a:r>
              <a:rPr lang="uk-UA" dirty="0"/>
              <a:t>1</a:t>
            </a:r>
            <a:r>
              <a:rPr lang="uk-UA" dirty="0" smtClean="0"/>
              <a:t>,k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	Результуюча реляція має ту ж саму структуру, що і 1-ша реляція-операнд</a:t>
            </a:r>
            <a:r>
              <a:rPr lang="uk-UA" dirty="0" smtClean="0"/>
              <a:t>.</a:t>
            </a:r>
          </a:p>
          <a:p>
            <a:endParaRPr lang="en-US" dirty="0"/>
          </a:p>
          <a:p>
            <a:r>
              <a:rPr lang="uk-UA" dirty="0" smtClean="0"/>
              <a:t>R</a:t>
            </a:r>
            <a:r>
              <a:rPr lang="uk-UA" baseline="-25000" dirty="0" smtClean="0"/>
              <a:t>1</a:t>
            </a:r>
            <a:r>
              <a:rPr lang="en-US" dirty="0"/>
              <a:t> U </a:t>
            </a:r>
            <a:r>
              <a:rPr lang="uk-UA" dirty="0" smtClean="0"/>
              <a:t>R</a:t>
            </a:r>
            <a:r>
              <a:rPr lang="uk-UA" baseline="-25000" dirty="0" smtClean="0"/>
              <a:t>2</a:t>
            </a:r>
            <a:r>
              <a:rPr lang="uk-UA" dirty="0"/>
              <a:t>: в результуючу реляцію попадають всі кортежі першої і другої реляції без дублів.</a:t>
            </a:r>
            <a:endParaRPr lang="en-US" dirty="0"/>
          </a:p>
          <a:p>
            <a:r>
              <a:rPr lang="uk-UA" dirty="0" smtClean="0"/>
              <a:t>R</a:t>
            </a:r>
            <a:r>
              <a:rPr lang="uk-UA" baseline="-25000" dirty="0" smtClean="0"/>
              <a:t>1</a:t>
            </a:r>
            <a:r>
              <a:rPr lang="ii-CN" altLang="en-US" dirty="0"/>
              <a:t> ꓵ </a:t>
            </a:r>
            <a:r>
              <a:rPr lang="uk-UA" dirty="0" smtClean="0"/>
              <a:t>R</a:t>
            </a:r>
            <a:r>
              <a:rPr lang="uk-UA" baseline="-25000" dirty="0" smtClean="0"/>
              <a:t>2</a:t>
            </a:r>
            <a:r>
              <a:rPr lang="uk-UA" dirty="0"/>
              <a:t>: в результуючу реляцію попадають кортежі, присутні і в першій, і в другій реляції.</a:t>
            </a:r>
            <a:endParaRPr lang="en-US" dirty="0"/>
          </a:p>
          <a:p>
            <a:r>
              <a:rPr lang="uk-UA" dirty="0"/>
              <a:t>R</a:t>
            </a:r>
            <a:r>
              <a:rPr lang="uk-UA" baseline="-25000" dirty="0"/>
              <a:t>1</a:t>
            </a:r>
            <a:r>
              <a:rPr lang="uk-UA" dirty="0"/>
              <a:t>\R</a:t>
            </a:r>
            <a:r>
              <a:rPr lang="uk-UA" baseline="-25000" dirty="0"/>
              <a:t>2</a:t>
            </a:r>
            <a:r>
              <a:rPr lang="uk-UA" dirty="0"/>
              <a:t>: в результуючу реляцію попадають кортежі з R</a:t>
            </a:r>
            <a:r>
              <a:rPr lang="uk-UA" baseline="-25000" dirty="0"/>
              <a:t>1</a:t>
            </a:r>
            <a:r>
              <a:rPr lang="uk-UA" dirty="0"/>
              <a:t>, яких немає в R</a:t>
            </a:r>
            <a:r>
              <a:rPr lang="uk-UA" baseline="-25000" dirty="0"/>
              <a:t>2</a:t>
            </a:r>
            <a:r>
              <a:rPr lang="uk-UA" dirty="0" smtClean="0"/>
              <a:t>.</a:t>
            </a:r>
          </a:p>
          <a:p>
            <a:r>
              <a:rPr lang="uk-UA" dirty="0"/>
              <a:t>Операція </a:t>
            </a:r>
            <a:r>
              <a:rPr lang="uk-UA" i="1" dirty="0"/>
              <a:t>декартового добутку</a:t>
            </a:r>
            <a:r>
              <a:rPr lang="uk-UA" dirty="0"/>
              <a:t> теж відноситься до теоретико-множинних операцій, але на відміну від попередніх  є всюди визначеною.</a:t>
            </a:r>
            <a:endParaRPr lang="en-US" dirty="0"/>
          </a:p>
          <a:p>
            <a:r>
              <a:rPr lang="uk-UA" dirty="0" smtClean="0"/>
              <a:t>R</a:t>
            </a:r>
            <a:r>
              <a:rPr lang="uk-UA" baseline="-25000" dirty="0" smtClean="0"/>
              <a:t>1</a:t>
            </a:r>
            <a:r>
              <a:rPr lang="uk-UA" dirty="0" smtClean="0">
                <a:latin typeface="Cambria Math"/>
                <a:ea typeface="Cambria Math"/>
              </a:rPr>
              <a:t>⊗</a:t>
            </a:r>
            <a:r>
              <a:rPr lang="uk-UA" dirty="0" smtClean="0"/>
              <a:t>R</a:t>
            </a:r>
            <a:r>
              <a:rPr lang="uk-UA" baseline="-25000" dirty="0" smtClean="0"/>
              <a:t>2 </a:t>
            </a:r>
            <a:r>
              <a:rPr lang="uk-UA" dirty="0"/>
              <a:t>– визначається для будь-яких реляцій.</a:t>
            </a:r>
            <a:endParaRPr lang="en-US" dirty="0"/>
          </a:p>
          <a:p>
            <a:r>
              <a:rPr lang="uk-UA" dirty="0" smtClean="0"/>
              <a:t>R</a:t>
            </a:r>
            <a:r>
              <a:rPr lang="uk-UA" baseline="-25000" dirty="0" smtClean="0"/>
              <a:t>1</a:t>
            </a:r>
            <a:r>
              <a:rPr lang="uk-UA" dirty="0">
                <a:latin typeface="Cambria Math"/>
                <a:ea typeface="Cambria Math"/>
              </a:rPr>
              <a:t> ⊗ </a:t>
            </a:r>
            <a:r>
              <a:rPr lang="uk-UA" dirty="0" smtClean="0"/>
              <a:t>R</a:t>
            </a:r>
            <a:r>
              <a:rPr lang="uk-UA" baseline="-25000" dirty="0" smtClean="0"/>
              <a:t>2 </a:t>
            </a:r>
            <a:r>
              <a:rPr lang="uk-UA" dirty="0"/>
              <a:t>= {(r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r</a:t>
            </a:r>
            <a:r>
              <a:rPr lang="uk-UA" baseline="-25000" dirty="0" err="1"/>
              <a:t>k</a:t>
            </a:r>
            <a:r>
              <a:rPr lang="uk-UA" dirty="0"/>
              <a:t>, r</a:t>
            </a:r>
            <a:r>
              <a:rPr lang="uk-UA" baseline="-25000" dirty="0"/>
              <a:t>k+1</a:t>
            </a:r>
            <a:r>
              <a:rPr lang="uk-UA" dirty="0"/>
              <a:t>, … , </a:t>
            </a:r>
            <a:r>
              <a:rPr lang="uk-UA" dirty="0" err="1"/>
              <a:t>r</a:t>
            </a:r>
            <a:r>
              <a:rPr lang="uk-UA" baseline="-25000" dirty="0" err="1"/>
              <a:t>k+n</a:t>
            </a:r>
            <a:r>
              <a:rPr lang="uk-UA" dirty="0"/>
              <a:t>) | (r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r</a:t>
            </a:r>
            <a:r>
              <a:rPr lang="uk-UA" baseline="-25000" dirty="0" err="1"/>
              <a:t>k</a:t>
            </a:r>
            <a:r>
              <a:rPr lang="uk-UA" dirty="0"/>
              <a:t>) </a:t>
            </a:r>
            <a:r>
              <a:rPr lang="uk-UA" dirty="0" smtClean="0">
                <a:latin typeface="Cambria Math"/>
                <a:ea typeface="Cambria Math"/>
              </a:rPr>
              <a:t>∊</a:t>
            </a:r>
            <a:r>
              <a:rPr lang="uk-UA" dirty="0" smtClean="0"/>
              <a:t> </a:t>
            </a:r>
            <a:r>
              <a:rPr lang="uk-UA" dirty="0"/>
              <a:t>R</a:t>
            </a:r>
            <a:r>
              <a:rPr lang="uk-UA" baseline="-25000" dirty="0"/>
              <a:t>1</a:t>
            </a:r>
            <a:r>
              <a:rPr lang="uk-UA" dirty="0"/>
              <a:t>, (r</a:t>
            </a:r>
            <a:r>
              <a:rPr lang="uk-UA" baseline="-25000" dirty="0"/>
              <a:t>k+1</a:t>
            </a:r>
            <a:r>
              <a:rPr lang="uk-UA" dirty="0"/>
              <a:t>, … , </a:t>
            </a:r>
            <a:r>
              <a:rPr lang="uk-UA" dirty="0" err="1"/>
              <a:t>r</a:t>
            </a:r>
            <a:r>
              <a:rPr lang="uk-UA" baseline="-25000" dirty="0" err="1"/>
              <a:t>k+n</a:t>
            </a:r>
            <a:r>
              <a:rPr lang="uk-UA" dirty="0"/>
              <a:t>) </a:t>
            </a:r>
            <a:r>
              <a:rPr lang="uk-UA" dirty="0">
                <a:latin typeface="Cambria Math"/>
                <a:ea typeface="Cambria Math"/>
              </a:rPr>
              <a:t>∊</a:t>
            </a:r>
            <a:r>
              <a:rPr lang="uk-UA" dirty="0" smtClean="0"/>
              <a:t> </a:t>
            </a:r>
            <a:r>
              <a:rPr lang="uk-UA" dirty="0"/>
              <a:t>R</a:t>
            </a:r>
            <a:r>
              <a:rPr lang="uk-UA" baseline="-25000" dirty="0"/>
              <a:t>2</a:t>
            </a:r>
            <a:r>
              <a:rPr lang="uk-UA" dirty="0"/>
              <a:t>}.</a:t>
            </a:r>
            <a:endParaRPr lang="en-US" dirty="0"/>
          </a:p>
          <a:p>
            <a:r>
              <a:rPr lang="uk-UA" dirty="0"/>
              <a:t>Ця операція може різко збільшити об’єм результату.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3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b="1" i="1" dirty="0"/>
              <a:t>Реляційна алгебра </a:t>
            </a:r>
            <a:r>
              <a:rPr lang="uk-UA" sz="2800" b="1" i="1" dirty="0" smtClean="0"/>
              <a:t>Кодда.(2)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685800"/>
            <a:ext cx="8991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Реляція S(B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B</a:t>
            </a:r>
            <a:r>
              <a:rPr lang="uk-UA" baseline="-25000" dirty="0" err="1"/>
              <a:t>n</a:t>
            </a:r>
            <a:r>
              <a:rPr lang="uk-UA" dirty="0"/>
              <a:t>) </a:t>
            </a:r>
            <a:r>
              <a:rPr lang="uk-UA" i="1" dirty="0"/>
              <a:t>узгоджена</a:t>
            </a:r>
            <a:r>
              <a:rPr lang="uk-UA" dirty="0"/>
              <a:t> з R(A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k</a:t>
            </a:r>
            <a:r>
              <a:rPr lang="uk-UA" dirty="0"/>
              <a:t>), якщо</a:t>
            </a:r>
            <a:endParaRPr lang="en-US" dirty="0"/>
          </a:p>
          <a:p>
            <a:r>
              <a:rPr lang="en-US" dirty="0">
                <a:latin typeface="Cambria Math"/>
                <a:ea typeface="Cambria Math"/>
              </a:rPr>
              <a:t>∃</a:t>
            </a:r>
            <a:r>
              <a:rPr lang="uk-UA" dirty="0" smtClean="0"/>
              <a:t> </a:t>
            </a:r>
            <a:r>
              <a:rPr lang="uk-UA" dirty="0"/>
              <a:t>f : </a:t>
            </a:r>
            <a:r>
              <a:rPr lang="en-US" dirty="0">
                <a:sym typeface="Symbol"/>
              </a:rPr>
              <a:t> </a:t>
            </a:r>
            <a:r>
              <a:rPr lang="uk-UA" baseline="-25000" dirty="0" smtClean="0"/>
              <a:t>S</a:t>
            </a:r>
            <a:r>
              <a:rPr lang="uk-UA" dirty="0" smtClean="0"/>
              <a:t> → </a:t>
            </a:r>
            <a:r>
              <a:rPr lang="en-US" dirty="0">
                <a:sym typeface="Symbol"/>
              </a:rPr>
              <a:t> </a:t>
            </a:r>
            <a:r>
              <a:rPr lang="uk-UA" baseline="-25000" dirty="0" smtClean="0"/>
              <a:t>R</a:t>
            </a:r>
            <a:r>
              <a:rPr lang="uk-UA" dirty="0"/>
              <a:t>, N(f(</a:t>
            </a:r>
            <a:r>
              <a:rPr lang="uk-UA" dirty="0" err="1"/>
              <a:t>B</a:t>
            </a:r>
            <a:r>
              <a:rPr lang="uk-UA" baseline="-25000" dirty="0" err="1"/>
              <a:t>i</a:t>
            </a:r>
            <a:r>
              <a:rPr lang="uk-UA" dirty="0"/>
              <a:t>)) = N(</a:t>
            </a:r>
            <a:r>
              <a:rPr lang="uk-UA" dirty="0" err="1"/>
              <a:t>A</a:t>
            </a:r>
            <a:r>
              <a:rPr lang="uk-UA" baseline="-25000" dirty="0" err="1"/>
              <a:t>i</a:t>
            </a:r>
            <a:r>
              <a:rPr lang="uk-UA" dirty="0"/>
              <a:t>), i = 1,n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i="1" dirty="0"/>
              <a:t>Проекцією</a:t>
            </a:r>
            <a:r>
              <a:rPr lang="uk-UA" dirty="0"/>
              <a:t> реляції R на схему S відносно узгодження f будемо називати реляцію T = R[S]</a:t>
            </a:r>
            <a:endParaRPr lang="en-US" dirty="0"/>
          </a:p>
          <a:p>
            <a:r>
              <a:rPr lang="uk-UA" dirty="0"/>
              <a:t>T = {(r[A</a:t>
            </a:r>
            <a:r>
              <a:rPr lang="uk-UA" baseline="-25000" dirty="0"/>
              <a:t>i1</a:t>
            </a:r>
            <a:r>
              <a:rPr lang="uk-UA" dirty="0"/>
              <a:t>], r[A</a:t>
            </a:r>
            <a:r>
              <a:rPr lang="uk-UA" baseline="-25000" dirty="0"/>
              <a:t>i2</a:t>
            </a:r>
            <a:r>
              <a:rPr lang="uk-UA" dirty="0"/>
              <a:t>], … , r[</a:t>
            </a:r>
            <a:r>
              <a:rPr lang="uk-UA" dirty="0" err="1"/>
              <a:t>A</a:t>
            </a:r>
            <a:r>
              <a:rPr lang="uk-UA" baseline="-25000" dirty="0" err="1"/>
              <a:t>in</a:t>
            </a:r>
            <a:r>
              <a:rPr lang="uk-UA" dirty="0"/>
              <a:t>])}</a:t>
            </a:r>
            <a:endParaRPr lang="en-US" dirty="0"/>
          </a:p>
          <a:p>
            <a:r>
              <a:rPr lang="uk-UA" dirty="0"/>
              <a:t>T = R[A</a:t>
            </a:r>
            <a:r>
              <a:rPr lang="uk-UA" baseline="-25000" dirty="0"/>
              <a:t>i1</a:t>
            </a:r>
            <a:r>
              <a:rPr lang="uk-UA" dirty="0"/>
              <a:t>, A</a:t>
            </a:r>
            <a:r>
              <a:rPr lang="uk-UA" baseline="-25000" dirty="0"/>
              <a:t>i2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in</a:t>
            </a:r>
            <a:r>
              <a:rPr lang="uk-UA" dirty="0"/>
              <a:t>,] – такий вигляд має операція проекції у спрощеному і більш вживаному варіанті.</a:t>
            </a:r>
            <a:endParaRPr lang="en-US" dirty="0"/>
          </a:p>
          <a:p>
            <a:r>
              <a:rPr lang="uk-UA" dirty="0"/>
              <a:t>Реляція R несе на собі  і схему, і дані, а реляція S -  тільки схему.</a:t>
            </a:r>
            <a:endParaRPr lang="en-US" dirty="0"/>
          </a:p>
          <a:p>
            <a:r>
              <a:rPr lang="uk-UA" dirty="0"/>
              <a:t>Атрибути S повинні бути підмножиною (по доменам) множини атрибутів R.</a:t>
            </a:r>
            <a:endParaRPr lang="en-US" dirty="0"/>
          </a:p>
          <a:p>
            <a:r>
              <a:rPr lang="uk-UA" dirty="0"/>
              <a:t>Посилаючись на реляцію П (постачальник), запит “знайти прізвища всіх постачальників” може бути виражений так: П[</a:t>
            </a:r>
            <a:r>
              <a:rPr lang="uk-UA" dirty="0" err="1"/>
              <a:t>прізв</a:t>
            </a:r>
            <a:r>
              <a:rPr lang="uk-UA" dirty="0" smtClean="0"/>
              <a:t>].</a:t>
            </a:r>
            <a:endParaRPr lang="en-US" dirty="0" smtClean="0"/>
          </a:p>
          <a:p>
            <a:r>
              <a:rPr lang="uk-UA" dirty="0"/>
              <a:t>Операція </a:t>
            </a:r>
            <a:r>
              <a:rPr lang="el-GR" i="1" dirty="0" smtClean="0">
                <a:latin typeface="Cambria Math"/>
                <a:ea typeface="Cambria Math"/>
              </a:rPr>
              <a:t>Θ</a:t>
            </a:r>
            <a:r>
              <a:rPr lang="uk-UA" i="1" dirty="0" smtClean="0"/>
              <a:t> </a:t>
            </a:r>
            <a:r>
              <a:rPr lang="uk-UA" i="1" dirty="0"/>
              <a:t>- з’єднання </a:t>
            </a:r>
            <a:r>
              <a:rPr lang="uk-UA" i="1" dirty="0" smtClean="0"/>
              <a:t>(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i="1" dirty="0" smtClean="0"/>
              <a:t> </a:t>
            </a:r>
            <a:r>
              <a:rPr lang="uk-UA" i="1" dirty="0"/>
              <a:t>- </a:t>
            </a:r>
            <a:r>
              <a:rPr lang="uk-UA" i="1" dirty="0" err="1"/>
              <a:t>join</a:t>
            </a:r>
            <a:r>
              <a:rPr lang="uk-UA" i="1" dirty="0" smtClean="0"/>
              <a:t>)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Введемо </a:t>
            </a:r>
            <a:r>
              <a:rPr lang="uk-UA" dirty="0"/>
              <a:t>поняття 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dirty="0" smtClean="0"/>
              <a:t> </a:t>
            </a:r>
            <a:r>
              <a:rPr lang="uk-UA" dirty="0"/>
              <a:t>- </a:t>
            </a:r>
            <a:r>
              <a:rPr lang="uk-UA" dirty="0" err="1"/>
              <a:t>порівнюваності</a:t>
            </a:r>
            <a:r>
              <a:rPr lang="uk-UA" dirty="0"/>
              <a:t> для кортежів.</a:t>
            </a:r>
            <a:endParaRPr lang="en-US" dirty="0"/>
          </a:p>
          <a:p>
            <a:r>
              <a:rPr lang="uk-UA" dirty="0"/>
              <a:t>На двох реляціях R(A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k</a:t>
            </a:r>
            <a:r>
              <a:rPr lang="uk-UA" dirty="0"/>
              <a:t>) і S(B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B</a:t>
            </a:r>
            <a:r>
              <a:rPr lang="uk-UA" baseline="-25000" dirty="0" err="1"/>
              <a:t>n</a:t>
            </a:r>
            <a:r>
              <a:rPr lang="uk-UA" dirty="0"/>
              <a:t>) візьмемо два кортежі </a:t>
            </a:r>
            <a:r>
              <a:rPr lang="uk-UA" dirty="0" smtClean="0"/>
              <a:t>D</a:t>
            </a:r>
            <a:r>
              <a:rPr lang="uk-UA" baseline="-25000" dirty="0" smtClean="0"/>
              <a:t>1</a:t>
            </a:r>
            <a:r>
              <a:rPr lang="uk-UA" dirty="0" smtClean="0">
                <a:latin typeface="Cambria Math"/>
                <a:ea typeface="Cambria Math"/>
              </a:rPr>
              <a:t>⊗</a:t>
            </a:r>
            <a:r>
              <a:rPr lang="uk-UA" dirty="0" smtClean="0"/>
              <a:t>D</a:t>
            </a:r>
            <a:r>
              <a:rPr lang="uk-UA" baseline="-25000" dirty="0" smtClean="0"/>
              <a:t>2</a:t>
            </a:r>
            <a:r>
              <a:rPr lang="uk-UA" dirty="0">
                <a:latin typeface="Cambria Math"/>
                <a:ea typeface="Cambria Math"/>
              </a:rPr>
              <a:t> ⊗ </a:t>
            </a:r>
            <a:r>
              <a:rPr lang="uk-UA" dirty="0" smtClean="0"/>
              <a:t>…</a:t>
            </a:r>
            <a:r>
              <a:rPr lang="uk-UA" dirty="0">
                <a:latin typeface="Cambria Math"/>
                <a:ea typeface="Cambria Math"/>
              </a:rPr>
              <a:t> ⊗ </a:t>
            </a:r>
            <a:r>
              <a:rPr lang="uk-UA" dirty="0" err="1" smtClean="0"/>
              <a:t>D</a:t>
            </a:r>
            <a:r>
              <a:rPr lang="uk-UA" baseline="-25000" dirty="0" err="1" smtClean="0"/>
              <a:t>m</a:t>
            </a:r>
            <a:r>
              <a:rPr lang="uk-UA" dirty="0"/>
              <a:t>: </a:t>
            </a:r>
            <a:endParaRPr lang="en-US" dirty="0" smtClean="0"/>
          </a:p>
          <a:p>
            <a:r>
              <a:rPr lang="uk-UA" dirty="0" smtClean="0"/>
              <a:t>r</a:t>
            </a:r>
            <a:r>
              <a:rPr lang="uk-UA" baseline="-25000" dirty="0" smtClean="0"/>
              <a:t>1</a:t>
            </a:r>
            <a:r>
              <a:rPr lang="uk-UA" dirty="0" smtClean="0"/>
              <a:t> </a:t>
            </a:r>
            <a:r>
              <a:rPr lang="uk-UA" dirty="0"/>
              <a:t>= (d</a:t>
            </a:r>
            <a:r>
              <a:rPr lang="uk-UA" baseline="-25000" dirty="0"/>
              <a:t>1</a:t>
            </a:r>
            <a:r>
              <a:rPr lang="uk-UA" dirty="0"/>
              <a:t>, d</a:t>
            </a:r>
            <a:r>
              <a:rPr lang="uk-UA" baseline="-25000" dirty="0"/>
              <a:t>2</a:t>
            </a:r>
            <a:r>
              <a:rPr lang="uk-UA" dirty="0"/>
              <a:t>, … , </a:t>
            </a:r>
            <a:r>
              <a:rPr lang="uk-UA" dirty="0" err="1"/>
              <a:t>d</a:t>
            </a:r>
            <a:r>
              <a:rPr lang="uk-UA" baseline="-25000" dirty="0" err="1"/>
              <a:t>m</a:t>
            </a:r>
            <a:r>
              <a:rPr lang="uk-UA" dirty="0"/>
              <a:t>), r</a:t>
            </a:r>
            <a:r>
              <a:rPr lang="uk-UA" baseline="-25000" dirty="0"/>
              <a:t>2</a:t>
            </a:r>
            <a:r>
              <a:rPr lang="uk-UA" dirty="0"/>
              <a:t> = (d</a:t>
            </a:r>
            <a:r>
              <a:rPr lang="uk-UA" baseline="-25000" dirty="0"/>
              <a:t>1</a:t>
            </a:r>
            <a:r>
              <a:rPr lang="uk-UA" baseline="30000" dirty="0"/>
              <a:t>’</a:t>
            </a:r>
            <a:r>
              <a:rPr lang="uk-UA" dirty="0"/>
              <a:t>, d</a:t>
            </a:r>
            <a:r>
              <a:rPr lang="uk-UA" baseline="-25000" dirty="0"/>
              <a:t>2</a:t>
            </a:r>
            <a:r>
              <a:rPr lang="uk-UA" baseline="30000" dirty="0"/>
              <a:t>’</a:t>
            </a:r>
            <a:r>
              <a:rPr lang="uk-UA" dirty="0"/>
              <a:t>, … , </a:t>
            </a:r>
            <a:r>
              <a:rPr lang="uk-UA" dirty="0" err="1"/>
              <a:t>d</a:t>
            </a:r>
            <a:r>
              <a:rPr lang="uk-UA" baseline="-25000" dirty="0" err="1"/>
              <a:t>m</a:t>
            </a:r>
            <a:r>
              <a:rPr lang="uk-UA" baseline="30000" dirty="0"/>
              <a:t>’</a:t>
            </a:r>
            <a:r>
              <a:rPr lang="uk-UA" dirty="0"/>
              <a:t>) 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dirty="0" smtClean="0"/>
              <a:t> </a:t>
            </a:r>
            <a:r>
              <a:rPr lang="uk-UA" dirty="0"/>
              <a:t>= {=, </a:t>
            </a:r>
            <a:r>
              <a:rPr lang="uk-UA" dirty="0" smtClean="0"/>
              <a:t>≠, </a:t>
            </a:r>
            <a:r>
              <a:rPr lang="uk-UA" dirty="0"/>
              <a:t>&lt;, </a:t>
            </a:r>
            <a:r>
              <a:rPr lang="uk-UA" dirty="0" smtClean="0">
                <a:latin typeface="Cambria Math"/>
                <a:ea typeface="Cambria Math"/>
              </a:rPr>
              <a:t>≤</a:t>
            </a:r>
            <a:r>
              <a:rPr lang="uk-UA" dirty="0" smtClean="0"/>
              <a:t>, </a:t>
            </a:r>
            <a:r>
              <a:rPr lang="uk-UA" dirty="0"/>
              <a:t>&gt;, </a:t>
            </a:r>
            <a:r>
              <a:rPr lang="uk-UA" dirty="0" smtClean="0">
                <a:latin typeface="Cambria Math"/>
                <a:ea typeface="Cambria Math"/>
              </a:rPr>
              <a:t>≥</a:t>
            </a:r>
            <a:r>
              <a:rPr lang="uk-UA" dirty="0" smtClean="0"/>
              <a:t>, </a:t>
            </a:r>
            <a:r>
              <a:rPr lang="uk-UA" dirty="0"/>
              <a:t>…}</a:t>
            </a:r>
            <a:endParaRPr lang="en-US" dirty="0"/>
          </a:p>
          <a:p>
            <a:r>
              <a:rPr lang="uk-UA" dirty="0"/>
              <a:t>Два кортежі r</a:t>
            </a:r>
            <a:r>
              <a:rPr lang="uk-UA" baseline="-25000" dirty="0"/>
              <a:t>1</a:t>
            </a:r>
            <a:r>
              <a:rPr lang="uk-UA" dirty="0"/>
              <a:t> і r</a:t>
            </a:r>
            <a:r>
              <a:rPr lang="uk-UA" baseline="-25000" dirty="0"/>
              <a:t>2</a:t>
            </a:r>
            <a:r>
              <a:rPr lang="uk-UA" dirty="0"/>
              <a:t> 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dirty="0" smtClean="0"/>
              <a:t> </a:t>
            </a:r>
            <a:r>
              <a:rPr lang="uk-UA" dirty="0"/>
              <a:t>- порівнювані:</a:t>
            </a:r>
            <a:endParaRPr lang="en-US" dirty="0"/>
          </a:p>
          <a:p>
            <a:r>
              <a:rPr lang="uk-UA" dirty="0" smtClean="0"/>
              <a:t>r</a:t>
            </a:r>
            <a:r>
              <a:rPr lang="uk-UA" baseline="-25000" dirty="0" smtClean="0"/>
              <a:t>1</a:t>
            </a:r>
            <a:r>
              <a:rPr lang="el-GR" i="1" dirty="0">
                <a:latin typeface="Cambria Math"/>
                <a:ea typeface="Cambria Math"/>
              </a:rPr>
              <a:t> Θ </a:t>
            </a:r>
            <a:r>
              <a:rPr lang="uk-UA" dirty="0" smtClean="0"/>
              <a:t>r</a:t>
            </a:r>
            <a:r>
              <a:rPr lang="uk-UA" baseline="-25000" dirty="0" smtClean="0"/>
              <a:t>2</a:t>
            </a:r>
            <a:r>
              <a:rPr lang="uk-UA" dirty="0" smtClean="0"/>
              <a:t> </a:t>
            </a:r>
            <a:r>
              <a:rPr lang="uk-UA" dirty="0" smtClean="0">
                <a:latin typeface="Cambria Math"/>
                <a:ea typeface="Cambria Math"/>
              </a:rPr>
              <a:t>⟺</a:t>
            </a:r>
            <a:r>
              <a:rPr lang="uk-UA" dirty="0" smtClean="0"/>
              <a:t> </a:t>
            </a:r>
            <a:r>
              <a:rPr lang="uk-UA" dirty="0"/>
              <a:t>d</a:t>
            </a:r>
            <a:r>
              <a:rPr lang="uk-UA" baseline="-25000" dirty="0"/>
              <a:t>i 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dirty="0" smtClean="0"/>
              <a:t> d</a:t>
            </a:r>
            <a:r>
              <a:rPr lang="uk-UA" baseline="-25000" dirty="0" smtClean="0"/>
              <a:t>i</a:t>
            </a:r>
            <a:r>
              <a:rPr lang="uk-UA" dirty="0"/>
              <a:t> </a:t>
            </a:r>
            <a:r>
              <a:rPr lang="uk-UA" dirty="0" smtClean="0"/>
              <a:t>| </a:t>
            </a:r>
            <a:r>
              <a:rPr lang="uk-UA" dirty="0"/>
              <a:t>i = 1,m (m </a:t>
            </a:r>
            <a:r>
              <a:rPr lang="uk-UA" dirty="0" smtClean="0">
                <a:latin typeface="Cambria Math"/>
                <a:ea typeface="Cambria Math"/>
              </a:rPr>
              <a:t>≤</a:t>
            </a:r>
            <a:r>
              <a:rPr lang="uk-UA" dirty="0" smtClean="0"/>
              <a:t> </a:t>
            </a:r>
            <a:r>
              <a:rPr lang="uk-UA" dirty="0"/>
              <a:t>k, m </a:t>
            </a:r>
            <a:r>
              <a:rPr lang="uk-UA" dirty="0">
                <a:latin typeface="Cambria Math"/>
                <a:ea typeface="Cambria Math"/>
              </a:rPr>
              <a:t>≤</a:t>
            </a:r>
            <a:r>
              <a:rPr lang="uk-UA" dirty="0" smtClean="0"/>
              <a:t> </a:t>
            </a:r>
            <a:r>
              <a:rPr lang="uk-UA" dirty="0"/>
              <a:t>n)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Нехай в реляції R виділений список атрибутів M</a:t>
            </a:r>
            <a:r>
              <a:rPr lang="uk-UA" baseline="-25000" dirty="0"/>
              <a:t>1</a:t>
            </a:r>
            <a:r>
              <a:rPr lang="uk-UA" dirty="0"/>
              <a:t> = {A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m</a:t>
            </a:r>
            <a:r>
              <a:rPr lang="uk-UA" dirty="0"/>
              <a:t>}, а в реляції S список атрибутів M</a:t>
            </a:r>
            <a:r>
              <a:rPr lang="uk-UA" baseline="-25000" dirty="0"/>
              <a:t>2</a:t>
            </a:r>
            <a:r>
              <a:rPr lang="uk-UA" dirty="0"/>
              <a:t> = {B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B</a:t>
            </a:r>
            <a:r>
              <a:rPr lang="uk-UA" baseline="-25000" dirty="0" err="1"/>
              <a:t>m</a:t>
            </a:r>
            <a:r>
              <a:rPr lang="uk-UA" dirty="0"/>
              <a:t>}</a:t>
            </a:r>
            <a:endParaRPr lang="en-US" dirty="0"/>
          </a:p>
          <a:p>
            <a:r>
              <a:rPr lang="uk-UA" dirty="0"/>
              <a:t>N(</a:t>
            </a:r>
            <a:r>
              <a:rPr lang="uk-UA" dirty="0" err="1"/>
              <a:t>A</a:t>
            </a:r>
            <a:r>
              <a:rPr lang="uk-UA" baseline="-25000" dirty="0" err="1"/>
              <a:t>i</a:t>
            </a:r>
            <a:r>
              <a:rPr lang="uk-UA" dirty="0"/>
              <a:t>) = N(</a:t>
            </a:r>
            <a:r>
              <a:rPr lang="uk-UA" dirty="0" err="1"/>
              <a:t>B</a:t>
            </a:r>
            <a:r>
              <a:rPr lang="uk-UA" baseline="-25000" dirty="0" err="1"/>
              <a:t>i</a:t>
            </a:r>
            <a:r>
              <a:rPr lang="uk-UA" dirty="0"/>
              <a:t>), 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dirty="0" smtClean="0"/>
              <a:t> </a:t>
            </a:r>
            <a:r>
              <a:rPr lang="uk-UA" dirty="0"/>
              <a:t>: </a:t>
            </a:r>
            <a:r>
              <a:rPr lang="uk-UA" dirty="0" err="1"/>
              <a:t>D</a:t>
            </a:r>
            <a:r>
              <a:rPr lang="uk-UA" baseline="-25000" dirty="0" err="1"/>
              <a:t>i</a:t>
            </a:r>
            <a:r>
              <a:rPr lang="uk-UA" baseline="-25000" dirty="0"/>
              <a:t>   </a:t>
            </a:r>
            <a:r>
              <a:rPr lang="uk-UA" dirty="0"/>
              <a:t>i = 1,m</a:t>
            </a:r>
            <a:endParaRPr lang="en-US" dirty="0"/>
          </a:p>
          <a:p>
            <a:r>
              <a:rPr lang="uk-UA" dirty="0"/>
              <a:t>Операція 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dirty="0" smtClean="0"/>
              <a:t> </a:t>
            </a:r>
            <a:r>
              <a:rPr lang="uk-UA" dirty="0"/>
              <a:t>- з’єднання реляції R з реляцією S по спискам M</a:t>
            </a:r>
            <a:r>
              <a:rPr lang="uk-UA" baseline="-25000" dirty="0"/>
              <a:t>1</a:t>
            </a:r>
            <a:r>
              <a:rPr lang="uk-UA" dirty="0"/>
              <a:t> і M</a:t>
            </a:r>
            <a:r>
              <a:rPr lang="uk-UA" baseline="-25000" dirty="0"/>
              <a:t>2 </a:t>
            </a:r>
            <a:r>
              <a:rPr lang="uk-UA" dirty="0"/>
              <a:t>:</a:t>
            </a:r>
            <a:endParaRPr lang="en-US" dirty="0"/>
          </a:p>
          <a:p>
            <a:r>
              <a:rPr lang="uk-UA" dirty="0"/>
              <a:t>R[M</a:t>
            </a:r>
            <a:r>
              <a:rPr lang="uk-UA" baseline="-25000" dirty="0"/>
              <a:t>1 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dirty="0" smtClean="0"/>
              <a:t> </a:t>
            </a:r>
            <a:r>
              <a:rPr lang="uk-UA" dirty="0"/>
              <a:t>M</a:t>
            </a:r>
            <a:r>
              <a:rPr lang="uk-UA" baseline="-25000" dirty="0"/>
              <a:t>2</a:t>
            </a:r>
            <a:r>
              <a:rPr lang="uk-UA" dirty="0"/>
              <a:t>]S = {t </a:t>
            </a:r>
            <a:r>
              <a:rPr lang="uk-UA" dirty="0" smtClean="0">
                <a:latin typeface="Cambria Math"/>
                <a:ea typeface="Cambria Math"/>
              </a:rPr>
              <a:t>∊</a:t>
            </a:r>
            <a:r>
              <a:rPr lang="uk-UA" dirty="0" smtClean="0"/>
              <a:t> </a:t>
            </a:r>
            <a:r>
              <a:rPr lang="uk-UA" dirty="0"/>
              <a:t>R </a:t>
            </a:r>
            <a:r>
              <a:rPr lang="uk-UA" dirty="0">
                <a:latin typeface="Cambria Math"/>
                <a:ea typeface="Cambria Math"/>
              </a:rPr>
              <a:t>⊗</a:t>
            </a:r>
            <a:r>
              <a:rPr lang="uk-UA" dirty="0" smtClean="0"/>
              <a:t> </a:t>
            </a:r>
            <a:r>
              <a:rPr lang="uk-UA" dirty="0"/>
              <a:t>S | t[M</a:t>
            </a:r>
            <a:r>
              <a:rPr lang="uk-UA" baseline="-25000" dirty="0"/>
              <a:t>1</a:t>
            </a:r>
            <a:r>
              <a:rPr lang="uk-UA" dirty="0"/>
              <a:t>] 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dirty="0" smtClean="0"/>
              <a:t> </a:t>
            </a:r>
            <a:r>
              <a:rPr lang="uk-UA" dirty="0"/>
              <a:t>t[M</a:t>
            </a:r>
            <a:r>
              <a:rPr lang="uk-UA" baseline="-25000" dirty="0"/>
              <a:t>2</a:t>
            </a:r>
            <a:r>
              <a:rPr lang="uk-UA" dirty="0"/>
              <a:t>]}.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b="1" i="1" dirty="0"/>
              <a:t>Реляційна алгебра Кодда</a:t>
            </a:r>
            <a:r>
              <a:rPr lang="uk-UA" sz="2800" b="1" i="1" dirty="0" smtClean="0"/>
              <a:t>.(</a:t>
            </a:r>
            <a:r>
              <a:rPr lang="en-US" sz="2800" b="1" i="1" dirty="0" smtClean="0"/>
              <a:t>3</a:t>
            </a:r>
            <a:r>
              <a:rPr lang="uk-UA" sz="2800" b="1" i="1" dirty="0" smtClean="0"/>
              <a:t>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858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Приклад. Назвемо порівняння з ‘=’ </a:t>
            </a:r>
            <a:r>
              <a:rPr lang="uk-UA" i="1" dirty="0"/>
              <a:t>еквіз’єднання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Розглянемо </a:t>
            </a:r>
            <a:r>
              <a:rPr lang="uk-UA" dirty="0"/>
              <a:t>приклади, нехай задані 2 </a:t>
            </a:r>
            <a:r>
              <a:rPr lang="uk-UA" dirty="0" smtClean="0"/>
              <a:t>реляції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92519"/>
              </p:ext>
            </p:extLst>
          </p:nvPr>
        </p:nvGraphicFramePr>
        <p:xfrm>
          <a:off x="1244600" y="1143000"/>
          <a:ext cx="3289300" cy="1470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06400"/>
                <a:gridCol w="406400"/>
                <a:gridCol w="406400"/>
                <a:gridCol w="406400"/>
                <a:gridCol w="4064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B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B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V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6879"/>
              </p:ext>
            </p:extLst>
          </p:nvPr>
        </p:nvGraphicFramePr>
        <p:xfrm>
          <a:off x="4724400" y="1328999"/>
          <a:ext cx="2476500" cy="735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06400"/>
                <a:gridCol w="406400"/>
                <a:gridCol w="4064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R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B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B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U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V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62800" y="133213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R</a:t>
            </a:r>
            <a:r>
              <a:rPr lang="uk-UA" baseline="-25000" dirty="0" smtClean="0"/>
              <a:t>1</a:t>
            </a:r>
            <a:r>
              <a:rPr lang="uk-UA" dirty="0" smtClean="0">
                <a:latin typeface="Cambria Math"/>
                <a:ea typeface="Cambria Math"/>
              </a:rPr>
              <a:t>←</a:t>
            </a:r>
            <a:r>
              <a:rPr lang="uk-UA" dirty="0" smtClean="0"/>
              <a:t>R[A</a:t>
            </a:r>
            <a:r>
              <a:rPr lang="uk-UA" baseline="-25000" dirty="0" smtClean="0"/>
              <a:t>3</a:t>
            </a:r>
            <a:r>
              <a:rPr lang="uk-UA" dirty="0" smtClean="0"/>
              <a:t> </a:t>
            </a:r>
            <a:r>
              <a:rPr lang="uk-UA" dirty="0"/>
              <a:t>= B</a:t>
            </a:r>
            <a:r>
              <a:rPr lang="uk-UA" baseline="-25000" dirty="0"/>
              <a:t>1</a:t>
            </a:r>
            <a:r>
              <a:rPr lang="uk-UA" dirty="0"/>
              <a:t>]S</a:t>
            </a:r>
            <a:endParaRPr lang="en-US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54942"/>
              </p:ext>
            </p:extLst>
          </p:nvPr>
        </p:nvGraphicFramePr>
        <p:xfrm>
          <a:off x="4686300" y="2362200"/>
          <a:ext cx="2476500" cy="490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06400"/>
                <a:gridCol w="406400"/>
                <a:gridCol w="4064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R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B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B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U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62800" y="2286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dirty="0" smtClean="0"/>
              <a:t>R</a:t>
            </a:r>
            <a:r>
              <a:rPr lang="uk-UA" baseline="-25000" dirty="0" smtClean="0"/>
              <a:t>2</a:t>
            </a:r>
            <a:r>
              <a:rPr lang="uk-UA" dirty="0">
                <a:latin typeface="Cambria Math"/>
                <a:ea typeface="Cambria Math"/>
              </a:rPr>
              <a:t> ← </a:t>
            </a:r>
            <a:r>
              <a:rPr lang="uk-UA" dirty="0" smtClean="0"/>
              <a:t>R[A</a:t>
            </a:r>
            <a:r>
              <a:rPr lang="uk-UA" baseline="-25000" dirty="0" smtClean="0"/>
              <a:t>2</a:t>
            </a:r>
            <a:r>
              <a:rPr lang="uk-UA" dirty="0" smtClean="0"/>
              <a:t> </a:t>
            </a:r>
            <a:r>
              <a:rPr lang="uk-UA" dirty="0"/>
              <a:t>&gt; </a:t>
            </a:r>
            <a:r>
              <a:rPr lang="uk-UA" dirty="0" smtClean="0"/>
              <a:t>B</a:t>
            </a:r>
            <a:r>
              <a:rPr lang="uk-UA" baseline="-25000" dirty="0" smtClean="0"/>
              <a:t>1</a:t>
            </a:r>
            <a:r>
              <a:rPr lang="uk-UA" dirty="0" smtClean="0"/>
              <a:t>]S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2839998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Операція еквіз’єднання називається </a:t>
            </a:r>
            <a:r>
              <a:rPr lang="uk-UA" i="1" dirty="0"/>
              <a:t>природним з’єднанням</a:t>
            </a:r>
            <a:r>
              <a:rPr lang="uk-UA" dirty="0"/>
              <a:t>, якщо в результат проходить лише один стовпчик з двох. </a:t>
            </a:r>
            <a:endParaRPr lang="en-US" dirty="0"/>
          </a:p>
          <a:p>
            <a:r>
              <a:rPr lang="ru-RU" dirty="0" err="1"/>
              <a:t>Наприклад</a:t>
            </a:r>
            <a:r>
              <a:rPr lang="ru-RU" dirty="0"/>
              <a:t>: </a:t>
            </a:r>
            <a:r>
              <a:rPr lang="ru-RU" dirty="0" smtClean="0"/>
              <a:t>R</a:t>
            </a:r>
            <a:r>
              <a:rPr lang="ru-RU" baseline="-25000" dirty="0" smtClean="0"/>
              <a:t>1</a:t>
            </a:r>
            <a:r>
              <a:rPr lang="uk-UA" dirty="0">
                <a:latin typeface="Cambria Math"/>
                <a:ea typeface="Cambria Math"/>
              </a:rPr>
              <a:t> ← </a:t>
            </a:r>
            <a:r>
              <a:rPr lang="ru-RU" dirty="0" smtClean="0"/>
              <a:t>R[A</a:t>
            </a:r>
            <a:r>
              <a:rPr lang="ru-RU" baseline="-25000" dirty="0" smtClean="0"/>
              <a:t>3</a:t>
            </a:r>
            <a:r>
              <a:rPr lang="ru-RU" dirty="0" smtClean="0"/>
              <a:t> </a:t>
            </a:r>
            <a:r>
              <a:rPr lang="ru-RU" dirty="0"/>
              <a:t>° B</a:t>
            </a:r>
            <a:r>
              <a:rPr lang="ru-RU" baseline="-25000" dirty="0"/>
              <a:t>1</a:t>
            </a:r>
            <a:r>
              <a:rPr lang="ru-RU" dirty="0"/>
              <a:t>]S – в </a:t>
            </a:r>
            <a:r>
              <a:rPr lang="ru-RU" dirty="0" err="1"/>
              <a:t>результуючій</a:t>
            </a:r>
            <a:r>
              <a:rPr lang="ru-RU" dirty="0"/>
              <a:t> </a:t>
            </a:r>
            <a:r>
              <a:rPr lang="ru-RU" dirty="0" err="1"/>
              <a:t>таблиці</a:t>
            </a:r>
            <a:r>
              <a:rPr lang="ru-RU" dirty="0"/>
              <a:t> не </a:t>
            </a:r>
            <a:r>
              <a:rPr lang="ru-RU" dirty="0" err="1"/>
              <a:t>було</a:t>
            </a:r>
            <a:r>
              <a:rPr lang="ru-RU" dirty="0"/>
              <a:t> б атрибута B</a:t>
            </a:r>
            <a:r>
              <a:rPr lang="ru-RU" baseline="-25000" dirty="0"/>
              <a:t>1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i="1" dirty="0" smtClean="0"/>
              <a:t> </a:t>
            </a:r>
            <a:r>
              <a:rPr lang="uk-UA" i="1" dirty="0"/>
              <a:t>- обмеження</a:t>
            </a:r>
            <a:r>
              <a:rPr lang="uk-UA" dirty="0"/>
              <a:t> </a:t>
            </a:r>
            <a:r>
              <a:rPr lang="uk-UA" dirty="0" smtClean="0"/>
              <a:t>(</a:t>
            </a:r>
            <a:r>
              <a:rPr lang="el-GR" i="1" dirty="0">
                <a:latin typeface="Cambria Math"/>
                <a:ea typeface="Cambria Math"/>
              </a:rPr>
              <a:t>Θ </a:t>
            </a:r>
            <a:r>
              <a:rPr lang="uk-UA" i="1" dirty="0" smtClean="0"/>
              <a:t>-</a:t>
            </a:r>
            <a:r>
              <a:rPr lang="en-US" i="1" dirty="0"/>
              <a:t>restriction</a:t>
            </a:r>
            <a:r>
              <a:rPr lang="uk-UA" i="1" dirty="0"/>
              <a:t>)</a:t>
            </a:r>
            <a:r>
              <a:rPr lang="uk-UA" dirty="0"/>
              <a:t> реляції R по M</a:t>
            </a:r>
            <a:r>
              <a:rPr lang="uk-UA" baseline="-25000" dirty="0"/>
              <a:t>1</a:t>
            </a:r>
            <a:r>
              <a:rPr lang="uk-UA" dirty="0"/>
              <a:t> і M</a:t>
            </a:r>
            <a:r>
              <a:rPr lang="uk-UA" baseline="-25000" dirty="0"/>
              <a:t>2 </a:t>
            </a:r>
            <a:r>
              <a:rPr lang="uk-UA" dirty="0"/>
              <a:t>: </a:t>
            </a:r>
            <a:endParaRPr lang="en-US" dirty="0"/>
          </a:p>
          <a:p>
            <a:r>
              <a:rPr lang="uk-UA" dirty="0"/>
              <a:t>R[M</a:t>
            </a:r>
            <a:r>
              <a:rPr lang="uk-UA" baseline="-25000" dirty="0"/>
              <a:t>1 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dirty="0" smtClean="0"/>
              <a:t> </a:t>
            </a:r>
            <a:r>
              <a:rPr lang="uk-UA" dirty="0"/>
              <a:t>M</a:t>
            </a:r>
            <a:r>
              <a:rPr lang="uk-UA" baseline="-25000" dirty="0"/>
              <a:t>2</a:t>
            </a:r>
            <a:r>
              <a:rPr lang="uk-UA" dirty="0"/>
              <a:t>] = {r | r </a:t>
            </a:r>
            <a:r>
              <a:rPr lang="uk-UA" dirty="0" smtClean="0">
                <a:latin typeface="Cambria Math"/>
                <a:ea typeface="Cambria Math"/>
              </a:rPr>
              <a:t>∊</a:t>
            </a:r>
            <a:r>
              <a:rPr lang="uk-UA" dirty="0" smtClean="0"/>
              <a:t> </a:t>
            </a:r>
            <a:r>
              <a:rPr lang="uk-UA" dirty="0"/>
              <a:t>R &amp; r[M</a:t>
            </a:r>
            <a:r>
              <a:rPr lang="uk-UA" baseline="-25000" dirty="0"/>
              <a:t>1</a:t>
            </a:r>
            <a:r>
              <a:rPr lang="uk-UA" dirty="0"/>
              <a:t>] </a:t>
            </a:r>
            <a:r>
              <a:rPr lang="el-GR" i="1" dirty="0">
                <a:latin typeface="Cambria Math"/>
                <a:ea typeface="Cambria Math"/>
              </a:rPr>
              <a:t>Θ</a:t>
            </a:r>
            <a:r>
              <a:rPr lang="uk-UA" dirty="0" smtClean="0"/>
              <a:t> </a:t>
            </a:r>
            <a:r>
              <a:rPr lang="uk-UA" dirty="0"/>
              <a:t>r[M</a:t>
            </a:r>
            <a:r>
              <a:rPr lang="uk-UA" baseline="-25000" dirty="0"/>
              <a:t>2</a:t>
            </a:r>
            <a:r>
              <a:rPr lang="uk-UA" dirty="0"/>
              <a:t>]}.</a:t>
            </a:r>
            <a:endParaRPr lang="en-US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1374"/>
              </p:ext>
            </p:extLst>
          </p:nvPr>
        </p:nvGraphicFramePr>
        <p:xfrm>
          <a:off x="5462566" y="3886200"/>
          <a:ext cx="16637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064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R</a:t>
                      </a:r>
                      <a:r>
                        <a:rPr lang="uk-UA" sz="1200" baseline="-25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r>
                        <a:rPr lang="uk-UA" sz="1200" baseline="-25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15200" y="3886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R</a:t>
            </a:r>
            <a:r>
              <a:rPr lang="uk-UA" baseline="-25000" dirty="0" smtClean="0"/>
              <a:t>3</a:t>
            </a:r>
            <a:r>
              <a:rPr lang="uk-UA" dirty="0">
                <a:latin typeface="Cambria Math"/>
                <a:ea typeface="Cambria Math"/>
              </a:rPr>
              <a:t> ← </a:t>
            </a:r>
            <a:r>
              <a:rPr lang="uk-UA" dirty="0" smtClean="0"/>
              <a:t>R[A</a:t>
            </a:r>
            <a:r>
              <a:rPr lang="uk-UA" baseline="-25000" dirty="0" smtClean="0"/>
              <a:t>2</a:t>
            </a:r>
            <a:r>
              <a:rPr lang="uk-UA" dirty="0" smtClean="0"/>
              <a:t> </a:t>
            </a:r>
            <a:r>
              <a:rPr lang="uk-UA" dirty="0"/>
              <a:t>= A</a:t>
            </a:r>
            <a:r>
              <a:rPr lang="uk-UA" baseline="-25000" dirty="0"/>
              <a:t>3</a:t>
            </a:r>
            <a:r>
              <a:rPr lang="uk-UA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uk-UA" sz="2800" b="1" i="1" dirty="0"/>
              <a:t>Реляційна алгебра Кодда</a:t>
            </a:r>
            <a:r>
              <a:rPr lang="uk-UA" sz="2800" b="1" i="1" dirty="0" smtClean="0"/>
              <a:t>.(</a:t>
            </a:r>
            <a:r>
              <a:rPr lang="en-US" sz="2800" b="1" i="1" dirty="0" smtClean="0"/>
              <a:t>4</a:t>
            </a:r>
            <a:r>
              <a:rPr lang="uk-UA" sz="2800" b="1" i="1" dirty="0" smtClean="0"/>
              <a:t>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067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R(A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k</a:t>
            </a:r>
            <a:r>
              <a:rPr lang="uk-UA" dirty="0"/>
              <a:t>); M</a:t>
            </a:r>
            <a:r>
              <a:rPr lang="uk-UA" baseline="-25000" dirty="0"/>
              <a:t>1</a:t>
            </a:r>
            <a:r>
              <a:rPr lang="uk-UA" dirty="0"/>
              <a:t> = {A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n</a:t>
            </a:r>
            <a:r>
              <a:rPr lang="uk-UA" dirty="0"/>
              <a:t>}; M</a:t>
            </a:r>
            <a:r>
              <a:rPr lang="uk-UA" baseline="-25000" dirty="0"/>
              <a:t>2</a:t>
            </a:r>
            <a:r>
              <a:rPr lang="uk-UA" dirty="0"/>
              <a:t> = {A</a:t>
            </a:r>
            <a:r>
              <a:rPr lang="uk-UA" baseline="-25000" dirty="0"/>
              <a:t>n+1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k</a:t>
            </a:r>
            <a:r>
              <a:rPr lang="uk-UA" dirty="0"/>
              <a:t>}</a:t>
            </a:r>
            <a:endParaRPr lang="en-US" dirty="0"/>
          </a:p>
          <a:p>
            <a:r>
              <a:rPr lang="uk-UA" dirty="0"/>
              <a:t>Нехай є с</a:t>
            </a:r>
            <a:r>
              <a:rPr lang="uk-UA" baseline="-25000" dirty="0"/>
              <a:t>1 = </a:t>
            </a:r>
            <a:r>
              <a:rPr lang="uk-UA" dirty="0" smtClean="0"/>
              <a:t>D</a:t>
            </a:r>
            <a:r>
              <a:rPr lang="uk-UA" baseline="-25000" dirty="0" smtClean="0"/>
              <a:t>1</a:t>
            </a:r>
            <a:r>
              <a:rPr lang="uk-UA" dirty="0">
                <a:latin typeface="Cambria Math"/>
                <a:ea typeface="Cambria Math"/>
              </a:rPr>
              <a:t> ⊗ </a:t>
            </a:r>
            <a:r>
              <a:rPr lang="uk-UA" dirty="0" smtClean="0"/>
              <a:t>…</a:t>
            </a:r>
            <a:r>
              <a:rPr lang="uk-UA" dirty="0">
                <a:latin typeface="Cambria Math"/>
                <a:ea typeface="Cambria Math"/>
              </a:rPr>
              <a:t> ⊗ </a:t>
            </a:r>
            <a:r>
              <a:rPr lang="uk-UA" dirty="0" err="1" smtClean="0"/>
              <a:t>D</a:t>
            </a:r>
            <a:r>
              <a:rPr lang="uk-UA" baseline="-25000" dirty="0" err="1" smtClean="0"/>
              <a:t>n</a:t>
            </a:r>
            <a:r>
              <a:rPr lang="uk-UA" dirty="0"/>
              <a:t>;</a:t>
            </a:r>
            <a:r>
              <a:rPr lang="uk-UA" baseline="-25000" dirty="0"/>
              <a:t> </a:t>
            </a:r>
            <a:r>
              <a:rPr lang="uk-UA" dirty="0"/>
              <a:t>с</a:t>
            </a:r>
            <a:r>
              <a:rPr lang="uk-UA" baseline="-25000" dirty="0"/>
              <a:t>2 = </a:t>
            </a:r>
            <a:r>
              <a:rPr lang="uk-UA" dirty="0" smtClean="0"/>
              <a:t>D</a:t>
            </a:r>
            <a:r>
              <a:rPr lang="uk-UA" baseline="-25000" dirty="0" smtClean="0"/>
              <a:t>n+1</a:t>
            </a:r>
            <a:r>
              <a:rPr lang="uk-UA" dirty="0">
                <a:latin typeface="Cambria Math"/>
                <a:ea typeface="Cambria Math"/>
              </a:rPr>
              <a:t> ⊗ </a:t>
            </a:r>
            <a:r>
              <a:rPr lang="uk-UA" dirty="0" smtClean="0"/>
              <a:t>…</a:t>
            </a:r>
            <a:r>
              <a:rPr lang="uk-UA" dirty="0">
                <a:latin typeface="Cambria Math"/>
                <a:ea typeface="Cambria Math"/>
              </a:rPr>
              <a:t> ⊗ </a:t>
            </a:r>
            <a:r>
              <a:rPr lang="uk-UA" dirty="0" err="1" smtClean="0"/>
              <a:t>D</a:t>
            </a:r>
            <a:r>
              <a:rPr lang="uk-UA" baseline="-25000" dirty="0" err="1" smtClean="0"/>
              <a:t>k</a:t>
            </a:r>
            <a:r>
              <a:rPr lang="uk-UA" dirty="0"/>
              <a:t>; </a:t>
            </a:r>
            <a:r>
              <a:rPr lang="uk-UA" dirty="0" err="1"/>
              <a:t>D</a:t>
            </a:r>
            <a:r>
              <a:rPr lang="uk-UA" baseline="-25000" dirty="0" err="1"/>
              <a:t>i</a:t>
            </a:r>
            <a:r>
              <a:rPr lang="uk-UA" dirty="0"/>
              <a:t> = N(</a:t>
            </a:r>
            <a:r>
              <a:rPr lang="uk-UA" dirty="0" err="1"/>
              <a:t>A</a:t>
            </a:r>
            <a:r>
              <a:rPr lang="uk-UA" baseline="-25000" dirty="0" err="1"/>
              <a:t>i</a:t>
            </a:r>
            <a:r>
              <a:rPr lang="uk-UA" dirty="0"/>
              <a:t>), i = 1,k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Якщо візьмемо деякий елемент x Î c</a:t>
            </a:r>
            <a:r>
              <a:rPr lang="uk-UA" baseline="-25000" dirty="0"/>
              <a:t>1</a:t>
            </a:r>
            <a:r>
              <a:rPr lang="uk-UA" dirty="0"/>
              <a:t>, то образом x по реляції R буде називатись множина підкортежів :</a:t>
            </a:r>
            <a:endParaRPr lang="en-US" dirty="0"/>
          </a:p>
          <a:p>
            <a:r>
              <a:rPr lang="uk-UA" dirty="0" err="1"/>
              <a:t>im</a:t>
            </a:r>
            <a:r>
              <a:rPr lang="uk-UA" baseline="-25000" dirty="0" err="1"/>
              <a:t>Rx</a:t>
            </a:r>
            <a:r>
              <a:rPr lang="uk-UA" dirty="0"/>
              <a:t> = {y </a:t>
            </a:r>
            <a:r>
              <a:rPr lang="uk-UA" dirty="0" smtClean="0">
                <a:latin typeface="Cambria Math"/>
                <a:ea typeface="Cambria Math"/>
              </a:rPr>
              <a:t>∊</a:t>
            </a:r>
            <a:r>
              <a:rPr lang="uk-UA" dirty="0" smtClean="0"/>
              <a:t> </a:t>
            </a:r>
            <a:r>
              <a:rPr lang="uk-UA" dirty="0"/>
              <a:t>c</a:t>
            </a:r>
            <a:r>
              <a:rPr lang="uk-UA" baseline="-25000" dirty="0"/>
              <a:t>2</a:t>
            </a:r>
            <a:r>
              <a:rPr lang="uk-UA" dirty="0"/>
              <a:t> | (x, y) </a:t>
            </a:r>
            <a:r>
              <a:rPr lang="uk-UA" dirty="0">
                <a:latin typeface="Cambria Math"/>
                <a:ea typeface="Cambria Math"/>
              </a:rPr>
              <a:t>∊</a:t>
            </a:r>
            <a:r>
              <a:rPr lang="uk-UA" dirty="0" smtClean="0"/>
              <a:t> </a:t>
            </a:r>
            <a:r>
              <a:rPr lang="uk-UA" dirty="0"/>
              <a:t>R}</a:t>
            </a:r>
            <a:endParaRPr lang="en-US" dirty="0"/>
          </a:p>
          <a:p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Розглянемо R</a:t>
            </a:r>
            <a:r>
              <a:rPr lang="uk-UA" dirty="0" smtClean="0"/>
              <a:t>(</a:t>
            </a:r>
            <a:r>
              <a:rPr lang="en-US" dirty="0" smtClean="0">
                <a:sym typeface="Symbol"/>
              </a:rPr>
              <a:t></a:t>
            </a:r>
            <a:r>
              <a:rPr lang="uk-UA" baseline="-25000" dirty="0" smtClean="0"/>
              <a:t>R</a:t>
            </a:r>
            <a:r>
              <a:rPr lang="uk-UA" dirty="0"/>
              <a:t>), S</a:t>
            </a:r>
            <a:r>
              <a:rPr lang="uk-UA" dirty="0" smtClean="0"/>
              <a:t>(</a:t>
            </a:r>
            <a:r>
              <a:rPr lang="en-US" dirty="0" smtClean="0">
                <a:sym typeface="Symbol"/>
              </a:rPr>
              <a:t></a:t>
            </a:r>
            <a:r>
              <a:rPr lang="uk-UA" baseline="-25000" dirty="0" smtClean="0"/>
              <a:t>S</a:t>
            </a:r>
            <a:r>
              <a:rPr lang="uk-UA" dirty="0"/>
              <a:t>) і розглянемо списки атрибутів.</a:t>
            </a:r>
            <a:endParaRPr lang="en-US" dirty="0"/>
          </a:p>
          <a:p>
            <a:r>
              <a:rPr lang="uk-UA" dirty="0"/>
              <a:t>R[A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n</a:t>
            </a:r>
            <a:r>
              <a:rPr lang="uk-UA" dirty="0"/>
              <a:t>] і S[B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B</a:t>
            </a:r>
            <a:r>
              <a:rPr lang="uk-UA" baseline="-25000" dirty="0" err="1"/>
              <a:t>n</a:t>
            </a:r>
            <a:r>
              <a:rPr lang="uk-UA" dirty="0"/>
              <a:t>] – сумісні, тоді R[A </a:t>
            </a:r>
            <a:r>
              <a:rPr lang="uk-UA" dirty="0" smtClean="0">
                <a:latin typeface="Cambria Math"/>
                <a:ea typeface="Cambria Math"/>
              </a:rPr>
              <a:t>≑</a:t>
            </a:r>
            <a:r>
              <a:rPr lang="uk-UA" dirty="0" smtClean="0"/>
              <a:t> </a:t>
            </a:r>
            <a:r>
              <a:rPr lang="uk-UA" dirty="0"/>
              <a:t>B]S називається </a:t>
            </a:r>
            <a:r>
              <a:rPr lang="uk-UA" i="1" dirty="0"/>
              <a:t>діленням</a:t>
            </a:r>
            <a:r>
              <a:rPr lang="uk-UA" dirty="0"/>
              <a:t> R на S по </a:t>
            </a:r>
            <a:endParaRPr lang="en-US" dirty="0" smtClean="0"/>
          </a:p>
          <a:p>
            <a:r>
              <a:rPr lang="uk-UA" dirty="0" smtClean="0"/>
              <a:t>M </a:t>
            </a:r>
            <a:r>
              <a:rPr lang="uk-UA" dirty="0"/>
              <a:t>= {A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n</a:t>
            </a:r>
            <a:r>
              <a:rPr lang="uk-UA" dirty="0"/>
              <a:t>}</a:t>
            </a:r>
            <a:endParaRPr lang="en-US" dirty="0"/>
          </a:p>
          <a:p>
            <a:r>
              <a:rPr lang="uk-UA" dirty="0"/>
              <a:t>Результатом є множина підкортежів по атрибутам, що доповнюють список A.</a:t>
            </a:r>
            <a:endParaRPr lang="en-US" dirty="0"/>
          </a:p>
          <a:p>
            <a:r>
              <a:rPr lang="uk-UA" dirty="0"/>
              <a:t>R[A </a:t>
            </a:r>
            <a:r>
              <a:rPr lang="uk-UA" dirty="0">
                <a:latin typeface="Cambria Math"/>
                <a:ea typeface="Cambria Math"/>
              </a:rPr>
              <a:t>≑</a:t>
            </a:r>
            <a:r>
              <a:rPr lang="uk-UA" dirty="0" smtClean="0"/>
              <a:t> </a:t>
            </a:r>
            <a:r>
              <a:rPr lang="uk-UA" dirty="0"/>
              <a:t>B]S = {r[A</a:t>
            </a:r>
            <a:r>
              <a:rPr lang="uk-UA" baseline="-25000" dirty="0"/>
              <a:t>n+1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k</a:t>
            </a:r>
            <a:r>
              <a:rPr lang="uk-UA" dirty="0"/>
              <a:t>] | r </a:t>
            </a:r>
            <a:r>
              <a:rPr lang="uk-UA" dirty="0">
                <a:latin typeface="Cambria Math"/>
                <a:ea typeface="Cambria Math"/>
              </a:rPr>
              <a:t>∊</a:t>
            </a:r>
            <a:r>
              <a:rPr lang="uk-UA" dirty="0" smtClean="0"/>
              <a:t> </a:t>
            </a:r>
            <a:r>
              <a:rPr lang="uk-UA" dirty="0"/>
              <a:t>R &amp; S[B</a:t>
            </a:r>
            <a:r>
              <a:rPr lang="uk-UA" baseline="-25000" dirty="0"/>
              <a:t>1</a:t>
            </a:r>
            <a:r>
              <a:rPr lang="uk-UA" dirty="0"/>
              <a:t>, … , </a:t>
            </a:r>
            <a:r>
              <a:rPr lang="uk-UA" dirty="0" err="1"/>
              <a:t>B</a:t>
            </a:r>
            <a:r>
              <a:rPr lang="uk-UA" baseline="-25000" dirty="0" err="1"/>
              <a:t>n</a:t>
            </a:r>
            <a:r>
              <a:rPr lang="uk-UA" dirty="0"/>
              <a:t>] </a:t>
            </a:r>
            <a:r>
              <a:rPr lang="uk-UA" dirty="0" smtClean="0">
                <a:latin typeface="Cambria Math"/>
                <a:ea typeface="Cambria Math"/>
              </a:rPr>
              <a:t>⊆</a:t>
            </a:r>
            <a:r>
              <a:rPr lang="uk-UA" dirty="0" smtClean="0"/>
              <a:t> </a:t>
            </a:r>
            <a:r>
              <a:rPr lang="uk-UA" dirty="0" err="1"/>
              <a:t>im</a:t>
            </a:r>
            <a:r>
              <a:rPr lang="uk-UA" baseline="-25000" dirty="0" err="1"/>
              <a:t>R</a:t>
            </a:r>
            <a:r>
              <a:rPr lang="uk-UA" dirty="0"/>
              <a:t>(r[A</a:t>
            </a:r>
            <a:r>
              <a:rPr lang="uk-UA" baseline="-25000" dirty="0"/>
              <a:t>n+1</a:t>
            </a:r>
            <a:r>
              <a:rPr lang="uk-UA" dirty="0"/>
              <a:t>, … , </a:t>
            </a:r>
            <a:r>
              <a:rPr lang="uk-UA" dirty="0" err="1"/>
              <a:t>A</a:t>
            </a:r>
            <a:r>
              <a:rPr lang="uk-UA" baseline="-25000" dirty="0" err="1"/>
              <a:t>k</a:t>
            </a:r>
            <a:r>
              <a:rPr lang="uk-UA" dirty="0" smtClean="0"/>
              <a:t>])}</a:t>
            </a:r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Приклад використання операції ділення.</a:t>
            </a:r>
            <a:endParaRPr lang="en-US" dirty="0"/>
          </a:p>
          <a:p>
            <a:r>
              <a:rPr lang="uk-UA" dirty="0"/>
              <a:t>Знайти прізвища програмістів, які знають мови А і Ф одночасно.</a:t>
            </a:r>
            <a:endParaRPr lang="en-US" dirty="0"/>
          </a:p>
          <a:p>
            <a:r>
              <a:rPr lang="uk-UA" dirty="0"/>
              <a:t>R[мова </a:t>
            </a:r>
            <a:r>
              <a:rPr lang="uk-UA" dirty="0">
                <a:latin typeface="Cambria Math"/>
                <a:ea typeface="Cambria Math"/>
              </a:rPr>
              <a:t>≑</a:t>
            </a:r>
            <a:r>
              <a:rPr lang="uk-UA" dirty="0" smtClean="0"/>
              <a:t> </a:t>
            </a:r>
            <a:r>
              <a:rPr lang="uk-UA" dirty="0" err="1"/>
              <a:t>мв</a:t>
            </a:r>
            <a:r>
              <a:rPr lang="uk-UA" dirty="0"/>
              <a:t>]S</a:t>
            </a: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85149"/>
              </p:ext>
            </p:extLst>
          </p:nvPr>
        </p:nvGraphicFramePr>
        <p:xfrm>
          <a:off x="6477000" y="4114800"/>
          <a:ext cx="2476500" cy="2450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/>
                <a:gridCol w="419100"/>
                <a:gridCol w="419100"/>
                <a:gridCol w="406400"/>
                <a:gridCol w="406400"/>
                <a:gridCol w="4064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Мова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прізв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S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мв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А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Ф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Ф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Ф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Ф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Ф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ПЛ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Ф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4933117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Образ І буде </a:t>
            </a:r>
            <a:r>
              <a:rPr lang="ru-RU" dirty="0"/>
              <a:t>{</a:t>
            </a:r>
            <a:r>
              <a:rPr lang="uk-UA" dirty="0"/>
              <a:t>А, Ф, П</a:t>
            </a:r>
            <a:r>
              <a:rPr lang="ru-RU" dirty="0"/>
              <a:t>}</a:t>
            </a:r>
            <a:r>
              <a:rPr lang="uk-UA" dirty="0"/>
              <a:t> – тому І  проходить в результат; а П, С, Ф – не проходять в результат</a:t>
            </a:r>
            <a:r>
              <a:rPr lang="uk-UA" dirty="0" smtClean="0"/>
              <a:t>.</a:t>
            </a:r>
            <a:r>
              <a:rPr lang="ru-RU" dirty="0"/>
              <a:t> </a:t>
            </a:r>
            <a:endParaRPr lang="en-US" dirty="0"/>
          </a:p>
          <a:p>
            <a:r>
              <a:rPr lang="uk-UA" dirty="0"/>
              <a:t>Зауважимо, що такий же результат можна було б отримати за допомогою 2-х операцій по відбору тих програмістів, які знають Ф чи А з наступною операцією перетину, але це можливо тільки в тому випадку, коли дільник наперед відомий, і не проходить, якщо дільник є результатом попередніх операцій.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uk-UA" sz="2800" dirty="0" smtClean="0"/>
              <a:t>Приклади використання операцій реляційної алгебри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06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1.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що живуть в Одесі.</a:t>
            </a:r>
            <a:endParaRPr lang="en-US" dirty="0"/>
          </a:p>
          <a:p>
            <a:r>
              <a:rPr lang="uk-UA" dirty="0"/>
              <a:t>(П[місто = ‘Одеса’])[</a:t>
            </a:r>
            <a:r>
              <a:rPr lang="uk-UA" dirty="0" err="1"/>
              <a:t>прізв</a:t>
            </a:r>
            <a:r>
              <a:rPr lang="uk-UA" dirty="0"/>
              <a:t>] </a:t>
            </a:r>
            <a:r>
              <a:rPr lang="uk-UA" dirty="0" smtClean="0"/>
              <a:t>→ П1</a:t>
            </a:r>
            <a:r>
              <a:rPr lang="en-US" dirty="0" smtClean="0"/>
              <a:t>;</a:t>
            </a:r>
            <a:endParaRPr lang="en-US" dirty="0"/>
          </a:p>
          <a:p>
            <a:pPr lvl="0"/>
            <a:r>
              <a:rPr lang="en-US" dirty="0" smtClean="0"/>
              <a:t>2. </a:t>
            </a:r>
            <a:r>
              <a:rPr lang="uk-UA" dirty="0" smtClean="0"/>
              <a:t>Знайти </a:t>
            </a:r>
            <a:r>
              <a:rPr lang="uk-UA" dirty="0"/>
              <a:t>ціни поставок деталей з кодом Д1, що виконують постачальники з кодом S1.</a:t>
            </a:r>
            <a:endParaRPr lang="en-US" dirty="0"/>
          </a:p>
          <a:p>
            <a:r>
              <a:rPr lang="uk-UA" dirty="0"/>
              <a:t>(ОПД[КП = ‘S1’ &amp; КД = ‘Д1’])[ціна] </a:t>
            </a:r>
            <a:r>
              <a:rPr lang="uk-UA" dirty="0"/>
              <a:t>→</a:t>
            </a:r>
            <a:r>
              <a:rPr lang="uk-UA" dirty="0" smtClean="0"/>
              <a:t> ОП2</a:t>
            </a:r>
            <a:r>
              <a:rPr lang="en-US" dirty="0" smtClean="0"/>
              <a:t>; </a:t>
            </a:r>
            <a:r>
              <a:rPr lang="uk-UA" dirty="0"/>
              <a:t>(ОПД[КП,КД = КП,КД]ОПД1)[ціна] </a:t>
            </a:r>
            <a:r>
              <a:rPr lang="uk-UA" dirty="0"/>
              <a:t>→</a:t>
            </a:r>
            <a:r>
              <a:rPr lang="uk-UA" dirty="0" smtClean="0"/>
              <a:t> ОП2</a:t>
            </a:r>
            <a:r>
              <a:rPr lang="en-US" dirty="0" smtClean="0"/>
              <a:t>;</a:t>
            </a:r>
          </a:p>
          <a:p>
            <a:pPr lvl="0"/>
            <a:r>
              <a:rPr lang="en-US" dirty="0" smtClean="0"/>
              <a:t>3.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які постачають принаймні одну червону деталь.</a:t>
            </a:r>
            <a:endParaRPr lang="en-US" dirty="0"/>
          </a:p>
          <a:p>
            <a:r>
              <a:rPr lang="uk-UA" dirty="0"/>
              <a:t>(Д[колір = ‘червоний’])[КД] </a:t>
            </a:r>
            <a:r>
              <a:rPr lang="uk-UA" dirty="0"/>
              <a:t>→</a:t>
            </a:r>
            <a:r>
              <a:rPr lang="uk-UA" dirty="0" smtClean="0"/>
              <a:t> Д3</a:t>
            </a:r>
            <a:r>
              <a:rPr lang="en-US" dirty="0" smtClean="0"/>
              <a:t>;</a:t>
            </a:r>
            <a:endParaRPr lang="en-US" dirty="0"/>
          </a:p>
          <a:p>
            <a:r>
              <a:rPr lang="uk-UA" dirty="0"/>
              <a:t>(ОПД[КД = КД]Д3)[КП] </a:t>
            </a:r>
            <a:r>
              <a:rPr lang="uk-UA" dirty="0"/>
              <a:t>→</a:t>
            </a:r>
            <a:r>
              <a:rPr lang="uk-UA" dirty="0" smtClean="0"/>
              <a:t> П4</a:t>
            </a:r>
            <a:r>
              <a:rPr lang="en-US" dirty="0" smtClean="0"/>
              <a:t>;</a:t>
            </a:r>
            <a:endParaRPr lang="en-US" dirty="0"/>
          </a:p>
          <a:p>
            <a:r>
              <a:rPr lang="uk-UA" dirty="0"/>
              <a:t>(П4[КП = КП]П)[прізвище]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 err="1" smtClean="0"/>
              <a:t>Res</a:t>
            </a:r>
            <a:r>
              <a:rPr lang="en-US" dirty="0" smtClean="0"/>
              <a:t>;</a:t>
            </a:r>
          </a:p>
          <a:p>
            <a:r>
              <a:rPr lang="en-US" dirty="0" smtClean="0"/>
              <a:t>3.1.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які постачають хоча б одну деталь з тих, що постачають постачальники, що постачають принаймні одну червону деталь</a:t>
            </a:r>
            <a:r>
              <a:rPr lang="uk-UA" dirty="0" smtClean="0"/>
              <a:t>.</a:t>
            </a:r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(Д[колір = ‘червоний’])[КД] </a:t>
            </a:r>
            <a:r>
              <a:rPr lang="uk-UA" dirty="0"/>
              <a:t>→</a:t>
            </a:r>
            <a:r>
              <a:rPr lang="uk-UA" dirty="0" smtClean="0"/>
              <a:t> Д3</a:t>
            </a:r>
            <a:r>
              <a:rPr lang="en-US" dirty="0" smtClean="0"/>
              <a:t>;</a:t>
            </a:r>
            <a:endParaRPr lang="en-US" dirty="0"/>
          </a:p>
          <a:p>
            <a:r>
              <a:rPr lang="uk-UA" dirty="0"/>
              <a:t>(ОПД[КД = КД]Д3)[КП] </a:t>
            </a:r>
            <a:r>
              <a:rPr lang="uk-UA" dirty="0"/>
              <a:t>→</a:t>
            </a:r>
            <a:r>
              <a:rPr lang="uk-UA" dirty="0" smtClean="0"/>
              <a:t> П4</a:t>
            </a:r>
            <a:r>
              <a:rPr lang="en-US" dirty="0" smtClean="0"/>
              <a:t>;</a:t>
            </a:r>
            <a:endParaRPr lang="en-US" dirty="0"/>
          </a:p>
          <a:p>
            <a:r>
              <a:rPr lang="uk-UA" dirty="0"/>
              <a:t>((ОПД[КП, КД])[КП ° КП]П4)[КД] </a:t>
            </a:r>
            <a:r>
              <a:rPr lang="uk-UA" dirty="0"/>
              <a:t>→</a:t>
            </a:r>
            <a:r>
              <a:rPr lang="uk-UA" dirty="0" smtClean="0"/>
              <a:t> Д4</a:t>
            </a:r>
            <a:r>
              <a:rPr lang="en-US" dirty="0" smtClean="0"/>
              <a:t>;</a:t>
            </a:r>
            <a:endParaRPr lang="en-US" dirty="0"/>
          </a:p>
          <a:p>
            <a:r>
              <a:rPr lang="uk-UA" dirty="0"/>
              <a:t>((РПД[КП, КД])[КД ° КД]Д4) </a:t>
            </a:r>
            <a:r>
              <a:rPr lang="uk-UA" dirty="0"/>
              <a:t>→</a:t>
            </a:r>
            <a:r>
              <a:rPr lang="uk-UA" dirty="0" smtClean="0"/>
              <a:t> П5</a:t>
            </a:r>
            <a:r>
              <a:rPr lang="en-US" dirty="0" smtClean="0"/>
              <a:t>;</a:t>
            </a:r>
            <a:endParaRPr lang="en-US" dirty="0"/>
          </a:p>
          <a:p>
            <a:r>
              <a:rPr lang="uk-UA" dirty="0"/>
              <a:t>(П5[КП = КП]П)[прізвище] </a:t>
            </a:r>
            <a:r>
              <a:rPr lang="uk-UA" dirty="0"/>
              <a:t>→</a:t>
            </a:r>
            <a:r>
              <a:rPr lang="uk-UA" dirty="0" smtClean="0"/>
              <a:t> Res1</a:t>
            </a:r>
            <a:r>
              <a:rPr lang="en-US" dirty="0" smtClean="0"/>
              <a:t>;</a:t>
            </a:r>
            <a:endParaRPr lang="en-US" dirty="0"/>
          </a:p>
          <a:p>
            <a:pPr lvl="0"/>
            <a:r>
              <a:rPr lang="en-US" dirty="0" smtClean="0"/>
              <a:t>4. </a:t>
            </a:r>
            <a:r>
              <a:rPr lang="uk-UA" dirty="0" smtClean="0"/>
              <a:t>Знайти </a:t>
            </a:r>
            <a:r>
              <a:rPr lang="uk-UA" dirty="0"/>
              <a:t>прізвища постачальників, які постачають принаймні одну не червону деталь.</a:t>
            </a:r>
            <a:endParaRPr lang="en-US" dirty="0"/>
          </a:p>
          <a:p>
            <a:r>
              <a:rPr lang="uk-UA" dirty="0"/>
              <a:t>(Д[колір ≠ ‘червоний’])[КД] </a:t>
            </a:r>
            <a:r>
              <a:rPr lang="uk-UA" dirty="0"/>
              <a:t>→</a:t>
            </a:r>
            <a:r>
              <a:rPr lang="uk-UA" dirty="0" smtClean="0"/>
              <a:t> Д3</a:t>
            </a:r>
            <a:r>
              <a:rPr lang="en-US" dirty="0" smtClean="0"/>
              <a:t>;</a:t>
            </a:r>
            <a:endParaRPr lang="en-US" dirty="0"/>
          </a:p>
          <a:p>
            <a:r>
              <a:rPr lang="uk-UA" dirty="0"/>
              <a:t>(ОПД[КД = КД]Д3)[КП] </a:t>
            </a:r>
            <a:r>
              <a:rPr lang="uk-UA" dirty="0"/>
              <a:t>→</a:t>
            </a:r>
            <a:r>
              <a:rPr lang="uk-UA" dirty="0" smtClean="0"/>
              <a:t> П4</a:t>
            </a:r>
            <a:r>
              <a:rPr lang="en-US" dirty="0" smtClean="0"/>
              <a:t>;</a:t>
            </a:r>
            <a:endParaRPr lang="en-US" dirty="0"/>
          </a:p>
          <a:p>
            <a:r>
              <a:rPr lang="uk-UA" dirty="0"/>
              <a:t>(П4[КП = КП]П)[прізвище]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 err="1" smtClean="0"/>
              <a:t>Res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uk-UA" sz="2500" dirty="0"/>
              <a:t>Приклади використання операцій реляційної </a:t>
            </a:r>
            <a:r>
              <a:rPr lang="uk-UA" sz="2500" dirty="0" smtClean="0"/>
              <a:t>алгебри</a:t>
            </a:r>
            <a:r>
              <a:rPr lang="en-US" sz="2500" dirty="0" smtClean="0"/>
              <a:t> 2</a:t>
            </a:r>
            <a:endParaRPr 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66800"/>
            <a:ext cx="8991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5. </a:t>
            </a:r>
            <a:r>
              <a:rPr lang="uk-UA" dirty="0" smtClean="0"/>
              <a:t>Знайти коди </a:t>
            </a:r>
            <a:r>
              <a:rPr lang="uk-UA" dirty="0"/>
              <a:t>одержувачів, які не одержують жодної червоної деталі від постачальників з міста N</a:t>
            </a:r>
            <a:r>
              <a:rPr lang="uk-UA" dirty="0" smtClean="0"/>
              <a:t>.</a:t>
            </a:r>
            <a:r>
              <a:rPr lang="uk-UA" dirty="0"/>
              <a:t> </a:t>
            </a:r>
            <a:endParaRPr lang="en-US" dirty="0"/>
          </a:p>
          <a:p>
            <a:r>
              <a:rPr lang="uk-UA" dirty="0"/>
              <a:t>Задача розв’язується методом від супротивного, тобто спочатку розбивається на під задачі, перша з яких протилежна за змістом, а потім відніманням отримуємо потрібний результат. Спочатку знаходимо коди одержувачів, які одержують хоча б одну червону деталь, а потім від множини кодів всіх одержувачів віднімаємо множину кодів раніше знайдених одержувачів.</a:t>
            </a:r>
            <a:endParaRPr lang="en-US" dirty="0"/>
          </a:p>
          <a:p>
            <a:r>
              <a:rPr lang="uk-UA" dirty="0" smtClean="0"/>
              <a:t>(</a:t>
            </a:r>
            <a:r>
              <a:rPr lang="uk-UA" dirty="0"/>
              <a:t>П[місто = ‘N’])[КП] </a:t>
            </a:r>
            <a:r>
              <a:rPr lang="uk-UA" dirty="0"/>
              <a:t>→</a:t>
            </a:r>
            <a:r>
              <a:rPr lang="uk-UA" dirty="0" smtClean="0"/>
              <a:t> R1;</a:t>
            </a:r>
            <a:endParaRPr lang="en-US" dirty="0"/>
          </a:p>
          <a:p>
            <a:r>
              <a:rPr lang="uk-UA" dirty="0"/>
              <a:t>(Д[колір = ‘червоний’])[КД] </a:t>
            </a:r>
            <a:r>
              <a:rPr lang="uk-UA" dirty="0"/>
              <a:t>→</a:t>
            </a:r>
            <a:r>
              <a:rPr lang="uk-UA" dirty="0" smtClean="0"/>
              <a:t> R2;</a:t>
            </a:r>
            <a:endParaRPr lang="en-US" dirty="0"/>
          </a:p>
          <a:p>
            <a:r>
              <a:rPr lang="uk-UA" dirty="0"/>
              <a:t>(((R1[КП = КП]ОПД)[КД, КО])[КД = КД]R2)[КО] </a:t>
            </a:r>
            <a:r>
              <a:rPr lang="uk-UA" dirty="0"/>
              <a:t>→</a:t>
            </a:r>
            <a:r>
              <a:rPr lang="uk-UA" dirty="0" smtClean="0"/>
              <a:t> R3;</a:t>
            </a:r>
            <a:endParaRPr lang="en-US" dirty="0"/>
          </a:p>
          <a:p>
            <a:r>
              <a:rPr lang="uk-UA" dirty="0"/>
              <a:t>(О[КО</a:t>
            </a:r>
            <a:r>
              <a:rPr lang="uk-UA" dirty="0" smtClean="0"/>
              <a:t>])\(R3[КО</a:t>
            </a:r>
            <a:r>
              <a:rPr lang="uk-UA" dirty="0"/>
              <a:t>]) </a:t>
            </a:r>
            <a:r>
              <a:rPr lang="uk-UA" dirty="0"/>
              <a:t>→</a:t>
            </a:r>
            <a:r>
              <a:rPr lang="uk-UA" dirty="0" smtClean="0"/>
              <a:t> R4;</a:t>
            </a:r>
          </a:p>
          <a:p>
            <a:pPr lvl="0"/>
            <a:r>
              <a:rPr lang="uk-UA" dirty="0"/>
              <a:t>Знайти прізвища постачальників, що постачають </a:t>
            </a:r>
            <a:r>
              <a:rPr lang="uk-UA" i="1" dirty="0" smtClean="0"/>
              <a:t>принаймні</a:t>
            </a:r>
            <a:r>
              <a:rPr lang="uk-UA" dirty="0" smtClean="0"/>
              <a:t> </a:t>
            </a:r>
            <a:r>
              <a:rPr lang="uk-UA" i="1" dirty="0" smtClean="0"/>
              <a:t>всі</a:t>
            </a:r>
            <a:r>
              <a:rPr lang="uk-UA" dirty="0" smtClean="0"/>
              <a:t> </a:t>
            </a:r>
            <a:r>
              <a:rPr lang="uk-UA" dirty="0"/>
              <a:t>деталі.</a:t>
            </a:r>
            <a:endParaRPr lang="en-US" dirty="0"/>
          </a:p>
          <a:p>
            <a:r>
              <a:rPr lang="uk-UA" dirty="0"/>
              <a:t>(ОПД[КП, КД])[КД </a:t>
            </a:r>
            <a:r>
              <a:rPr lang="uk-UA" dirty="0">
                <a:latin typeface="Cambria Math"/>
                <a:ea typeface="Cambria Math"/>
              </a:rPr>
              <a:t>≑</a:t>
            </a:r>
            <a:r>
              <a:rPr lang="uk-UA" dirty="0" smtClean="0"/>
              <a:t> </a:t>
            </a:r>
            <a:r>
              <a:rPr lang="uk-UA" dirty="0"/>
              <a:t>КД](Д[КД])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/>
              <a:t>R1</a:t>
            </a:r>
            <a:endParaRPr lang="en-US" dirty="0"/>
          </a:p>
          <a:p>
            <a:r>
              <a:rPr lang="uk-UA" dirty="0"/>
              <a:t>(R1[КП = КП]П)[прізвище] </a:t>
            </a:r>
            <a:r>
              <a:rPr lang="uk-UA" dirty="0"/>
              <a:t>→</a:t>
            </a:r>
            <a:r>
              <a:rPr lang="uk-UA" dirty="0" smtClean="0"/>
              <a:t> </a:t>
            </a:r>
            <a:r>
              <a:rPr lang="uk-UA" dirty="0" err="1"/>
              <a:t>Res</a:t>
            </a:r>
            <a:endParaRPr lang="en-US" dirty="0"/>
          </a:p>
          <a:p>
            <a:r>
              <a:rPr lang="uk-UA" dirty="0"/>
              <a:t>	Цей запит на множинне порівняння, бо нам треба порівняти множину кодів деталей, яку постачає кожен постачальник, з множиною кодів всіх деталей;  Д[КД] – це дільник, а ділене повинно мати такий атрибут як у дільника, а також атрибут, по якому формується результат. Важливо уважно слідкувати за складом атрибутів діленого та дільника.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71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22029</TotalTime>
  <Words>1298</Words>
  <Application>Microsoft Office PowerPoint</Application>
  <PresentationFormat>Экран (4:3)</PresentationFormat>
  <Paragraphs>375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Реляційна модель баз даних.</vt:lpstr>
      <vt:lpstr>Реляційна модель баз даних 2</vt:lpstr>
      <vt:lpstr>Приклади опису реляцій</vt:lpstr>
      <vt:lpstr>Реляційна алгебра Кодда.</vt:lpstr>
      <vt:lpstr>Реляційна алгебра Кодда.(2)</vt:lpstr>
      <vt:lpstr>Реляційна алгебра Кодда.(3)</vt:lpstr>
      <vt:lpstr>Реляційна алгебра Кодда.(4)</vt:lpstr>
      <vt:lpstr>Приклади використання операцій реляційної алгебри</vt:lpstr>
      <vt:lpstr>Приклади використання операцій реляційної алгебри 2</vt:lpstr>
      <vt:lpstr>Приклади використання операцій реляційної алгебри 3</vt:lpstr>
      <vt:lpstr>Приклади використання операцій реляційної алгебри 4</vt:lpstr>
      <vt:lpstr>Приклади використання операцій реляційної алгебри 5</vt:lpstr>
      <vt:lpstr>Алгебра вибору (Дрібаса)</vt:lpstr>
      <vt:lpstr>Алгебра вибору (Дрібаса) приклади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Реляційна модель баз даних.</dc:title>
  <dc:creator>kpp</dc:creator>
  <cp:lastModifiedBy>kpp</cp:lastModifiedBy>
  <cp:revision>26</cp:revision>
  <dcterms:created xsi:type="dcterms:W3CDTF">2020-07-13T15:18:48Z</dcterms:created>
  <dcterms:modified xsi:type="dcterms:W3CDTF">2020-08-16T18:31:14Z</dcterms:modified>
</cp:coreProperties>
</file>