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94A09-7907-4ECD-A8E4-5F325DE489C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865F0-C11E-4317-B595-589A1C2A4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uk-UA" dirty="0" smtClean="0"/>
              <a:t>. Оголошення змінних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865F0-C11E-4317-B595-589A1C2A44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3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5.   2 змінні - необхідність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865F0-C11E-4317-B595-589A1C2A4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Запити дії – відповідальність; питання інтерфейсу; 3 фази виконання.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865F0-C11E-4317-B595-589A1C2A44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6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E85C-735C-40F2-B7EE-15376ECFD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3260-233F-4706-8DC4-5A324B0C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Реляційне </a:t>
            </a:r>
            <a:r>
              <a:rPr lang="uk-UA" sz="2800" dirty="0" smtClean="0"/>
              <a:t>числення. Реляційна повнота.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</a:t>
            </a:r>
            <a:r>
              <a:rPr lang="uk-UA" dirty="0" smtClean="0"/>
              <a:t>       Реляційне </a:t>
            </a:r>
            <a:r>
              <a:rPr lang="uk-UA" dirty="0"/>
              <a:t>числення (РЧ) відіграє дуже важливу роль в усій структурі реляційного підходу, фактично це наріжна брила всієї реляційної будівлі. З теоретичної точки зору РЧ є аналогом численням предикатів 1-го порядку і, таким чином, створює чітке та математично строге підґрунтя для вище розташованої надбудови. З прагматичної точки зору РЧ є основою для мов запитів дуже високого рівня</a:t>
            </a:r>
            <a:r>
              <a:rPr lang="uk-UA" dirty="0" smtClean="0"/>
              <a:t>.</a:t>
            </a:r>
          </a:p>
          <a:p>
            <a:r>
              <a:rPr lang="uk-UA" dirty="0" smtClean="0"/>
              <a:t>        Спираючись </a:t>
            </a:r>
            <a:r>
              <a:rPr lang="uk-UA" dirty="0"/>
              <a:t>на РЧ як аналог числення предикатів 1-го порядку </a:t>
            </a:r>
            <a:r>
              <a:rPr lang="uk-UA" dirty="0" err="1"/>
              <a:t>Кодд</a:t>
            </a:r>
            <a:r>
              <a:rPr lang="uk-UA" dirty="0"/>
              <a:t> запропонував поняття </a:t>
            </a:r>
            <a:r>
              <a:rPr lang="uk-UA" i="1" dirty="0"/>
              <a:t>реляційної повноти</a:t>
            </a:r>
            <a:r>
              <a:rPr lang="uk-UA" dirty="0"/>
              <a:t>, тобто мова запитів є реляційно повною, якщо вона дає можливість описати певну множину формул (стосовно даних, які зберігаються в базі), інтерпретація яких дає можливість одержати будь-які потрібні дані з бази у вигляді відповідної реляції. Він це виразив як тезу про повноту, пізніше більшість фахівців стали називати її </a:t>
            </a:r>
            <a:r>
              <a:rPr lang="uk-UA" b="1" i="1" dirty="0"/>
              <a:t>тезою Кодда:</a:t>
            </a:r>
            <a:r>
              <a:rPr lang="uk-UA" dirty="0"/>
              <a:t> </a:t>
            </a:r>
            <a:r>
              <a:rPr lang="uk-UA" u="sng" dirty="0"/>
              <a:t>реляційне числення є реляційно повним</a:t>
            </a:r>
            <a:r>
              <a:rPr lang="uk-UA" u="sng" dirty="0" smtClean="0"/>
              <a:t>.</a:t>
            </a:r>
          </a:p>
          <a:p>
            <a:endParaRPr lang="uk-UA" b="1" u="sng" dirty="0"/>
          </a:p>
          <a:p>
            <a:r>
              <a:rPr lang="en-US" b="1" dirty="0" smtClean="0"/>
              <a:t>V</a:t>
            </a:r>
            <a:r>
              <a:rPr lang="uk-UA" b="1" baseline="-25000" dirty="0"/>
              <a:t>1</a:t>
            </a:r>
            <a:r>
              <a:rPr lang="uk-UA" b="1" dirty="0"/>
              <a:t> = {</a:t>
            </a:r>
            <a:r>
              <a:rPr lang="en-US" b="1" dirty="0"/>
              <a:t>a</a:t>
            </a:r>
            <a:r>
              <a:rPr lang="uk-UA" b="1" dirty="0"/>
              <a:t>; </a:t>
            </a:r>
            <a:r>
              <a:rPr lang="en-US" b="1" dirty="0"/>
              <a:t>r</a:t>
            </a:r>
            <a:r>
              <a:rPr lang="uk-UA" b="1" dirty="0"/>
              <a:t>; </a:t>
            </a:r>
            <a:r>
              <a:rPr lang="en-US" b="1" dirty="0"/>
              <a:t>P</a:t>
            </a:r>
            <a:r>
              <a:rPr lang="uk-UA" b="1" dirty="0"/>
              <a:t>; ∆};  - </a:t>
            </a:r>
            <a:r>
              <a:rPr lang="uk-UA" dirty="0"/>
              <a:t>підалфавіт основних символів. </a:t>
            </a:r>
            <a:endParaRPr lang="en-US" dirty="0"/>
          </a:p>
          <a:p>
            <a:r>
              <a:rPr lang="en-US" b="1" dirty="0"/>
              <a:t>V</a:t>
            </a:r>
            <a:r>
              <a:rPr lang="en-US" b="1" baseline="-25000" dirty="0"/>
              <a:t>2 </a:t>
            </a:r>
            <a:r>
              <a:rPr lang="en-US" b="1" dirty="0"/>
              <a:t>= {˅; ¬; &amp;; </a:t>
            </a:r>
            <a:r>
              <a:rPr lang="uk-UA" b="1" dirty="0" smtClean="0">
                <a:latin typeface="Cambria Math"/>
                <a:ea typeface="Cambria Math"/>
              </a:rPr>
              <a:t>∃</a:t>
            </a:r>
            <a:r>
              <a:rPr lang="en-US" b="1" dirty="0" smtClean="0"/>
              <a:t>; </a:t>
            </a:r>
            <a:r>
              <a:rPr lang="uk-UA" b="1" dirty="0" smtClean="0">
                <a:latin typeface="Cambria Math"/>
                <a:ea typeface="Cambria Math"/>
              </a:rPr>
              <a:t>∀</a:t>
            </a:r>
            <a:r>
              <a:rPr lang="en-US" b="1" dirty="0" smtClean="0"/>
              <a:t>};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uk-UA" dirty="0"/>
              <a:t>підалфавіт кванторів та логічних зв’язок.</a:t>
            </a:r>
            <a:endParaRPr lang="en-US" dirty="0"/>
          </a:p>
          <a:p>
            <a:r>
              <a:rPr lang="en-US" b="1" dirty="0"/>
              <a:t>V</a:t>
            </a:r>
            <a:r>
              <a:rPr lang="uk-UA" b="1" baseline="-25000" dirty="0"/>
              <a:t>3</a:t>
            </a:r>
            <a:r>
              <a:rPr lang="uk-UA" b="1" dirty="0"/>
              <a:t>  = {≠; ≤; ≥; =; &gt;; &lt; } – </a:t>
            </a:r>
            <a:r>
              <a:rPr lang="uk-UA" dirty="0"/>
              <a:t>підалфавіт бінарних відношень </a:t>
            </a:r>
            <a:r>
              <a:rPr lang="uk-UA" dirty="0" smtClean="0"/>
              <a:t>порівняння.</a:t>
            </a:r>
          </a:p>
          <a:p>
            <a:r>
              <a:rPr lang="en-US" b="1" dirty="0"/>
              <a:t>V</a:t>
            </a:r>
            <a:r>
              <a:rPr lang="uk-UA" b="1" baseline="-25000" dirty="0"/>
              <a:t>4</a:t>
            </a:r>
            <a:r>
              <a:rPr lang="uk-UA" b="1" dirty="0"/>
              <a:t>  = {[; ]; (; ); , ; : } – </a:t>
            </a:r>
            <a:r>
              <a:rPr lang="uk-UA" dirty="0"/>
              <a:t>підалфавіт допоміжних знаків.</a:t>
            </a:r>
            <a:endParaRPr lang="en-US" dirty="0"/>
          </a:p>
          <a:p>
            <a:r>
              <a:rPr lang="en-US" b="1" dirty="0"/>
              <a:t>V</a:t>
            </a:r>
            <a:r>
              <a:rPr lang="uk-UA" b="1" dirty="0"/>
              <a:t> = </a:t>
            </a:r>
            <a:r>
              <a:rPr lang="en-US" b="1" dirty="0"/>
              <a:t>V</a:t>
            </a:r>
            <a:r>
              <a:rPr lang="uk-UA" b="1" baseline="-25000" dirty="0"/>
              <a:t>1 </a:t>
            </a:r>
            <a:r>
              <a:rPr lang="en-US" dirty="0" smtClean="0"/>
              <a:t>U</a:t>
            </a:r>
            <a:r>
              <a:rPr lang="uk-UA" b="1" baseline="-25000" dirty="0" smtClean="0"/>
              <a:t> </a:t>
            </a:r>
            <a:r>
              <a:rPr lang="en-US" b="1" dirty="0"/>
              <a:t>V</a:t>
            </a:r>
            <a:r>
              <a:rPr lang="uk-UA" b="1" baseline="-25000" dirty="0"/>
              <a:t>2 </a:t>
            </a:r>
            <a:r>
              <a:rPr lang="en-US" dirty="0" smtClean="0"/>
              <a:t>U</a:t>
            </a:r>
            <a:r>
              <a:rPr lang="uk-UA" b="1" baseline="-25000" dirty="0" smtClean="0"/>
              <a:t> </a:t>
            </a:r>
            <a:r>
              <a:rPr lang="en-US" b="1" dirty="0"/>
              <a:t>V</a:t>
            </a:r>
            <a:r>
              <a:rPr lang="uk-UA" b="1" baseline="-25000" dirty="0"/>
              <a:t>3 </a:t>
            </a:r>
            <a:r>
              <a:rPr lang="en-US" dirty="0" smtClean="0"/>
              <a:t>U</a:t>
            </a:r>
            <a:r>
              <a:rPr lang="uk-UA" b="1" baseline="-25000" dirty="0" smtClean="0"/>
              <a:t> </a:t>
            </a:r>
            <a:r>
              <a:rPr lang="en-US" b="1" dirty="0"/>
              <a:t>V</a:t>
            </a:r>
            <a:r>
              <a:rPr lang="uk-UA" b="1" baseline="-25000" dirty="0"/>
              <a:t>4</a:t>
            </a:r>
            <a:r>
              <a:rPr lang="uk-UA" b="1" dirty="0"/>
              <a:t>; </a:t>
            </a:r>
            <a:r>
              <a:rPr lang="uk-UA" dirty="0"/>
              <a:t>- основний алфавіт РЧ.</a:t>
            </a:r>
            <a:endParaRPr lang="en-US" dirty="0"/>
          </a:p>
          <a:p>
            <a:r>
              <a:rPr lang="uk-UA" b="1" dirty="0"/>
              <a:t>Індекси</a:t>
            </a:r>
            <a:r>
              <a:rPr lang="uk-UA" dirty="0"/>
              <a:t> – це слова виду </a:t>
            </a:r>
            <a:r>
              <a:rPr lang="uk-UA" b="1" dirty="0"/>
              <a:t>∆…∆ , </a:t>
            </a:r>
            <a:r>
              <a:rPr lang="uk-UA" dirty="0"/>
              <a:t>тобто 0 або багато таких символів.</a:t>
            </a:r>
            <a:endParaRPr lang="en-US" dirty="0"/>
          </a:p>
          <a:p>
            <a:r>
              <a:rPr lang="uk-UA" b="1" dirty="0"/>
              <a:t>Константи</a:t>
            </a:r>
            <a:r>
              <a:rPr lang="uk-UA" dirty="0"/>
              <a:t> – це слова виду </a:t>
            </a:r>
            <a:r>
              <a:rPr lang="en-US" dirty="0"/>
              <a:t>a</a:t>
            </a:r>
            <a:r>
              <a:rPr lang="uk-UA" b="1" dirty="0"/>
              <a:t>∆…∆</a:t>
            </a:r>
            <a:r>
              <a:rPr lang="ru-RU" b="1" dirty="0"/>
              <a:t>, </a:t>
            </a:r>
            <a:r>
              <a:rPr lang="uk-UA" dirty="0"/>
              <a:t>або, використовуючи скорочене позначення а</a:t>
            </a:r>
            <a:r>
              <a:rPr lang="en-US" baseline="-25000" dirty="0"/>
              <a:t>m</a:t>
            </a:r>
            <a:r>
              <a:rPr lang="en-US" b="1" dirty="0"/>
              <a:t> </a:t>
            </a:r>
            <a:r>
              <a:rPr lang="uk-UA" b="1" dirty="0"/>
              <a:t>, </a:t>
            </a:r>
            <a:r>
              <a:rPr lang="uk-UA" dirty="0"/>
              <a:t>де  </a:t>
            </a:r>
            <a:r>
              <a:rPr lang="en-US" dirty="0"/>
              <a:t>m </a:t>
            </a:r>
            <a:r>
              <a:rPr lang="ru-RU" dirty="0"/>
              <a:t>– </a:t>
            </a:r>
            <a:r>
              <a:rPr lang="uk-UA" dirty="0"/>
              <a:t>це кількість символів </a:t>
            </a:r>
            <a:r>
              <a:rPr lang="uk-UA" b="1" dirty="0"/>
              <a:t>∆, </a:t>
            </a:r>
            <a:r>
              <a:rPr lang="en-US" dirty="0"/>
              <a:t>m</a:t>
            </a:r>
            <a:r>
              <a:rPr lang="uk-UA" dirty="0"/>
              <a:t>=0,1,2…; якщо </a:t>
            </a:r>
            <a:r>
              <a:rPr lang="en-US" dirty="0"/>
              <a:t>m</a:t>
            </a:r>
            <a:r>
              <a:rPr lang="uk-UA" dirty="0"/>
              <a:t>=0, то записують просто а, тобто а</a:t>
            </a:r>
            <a:r>
              <a:rPr lang="uk-UA" baseline="-25000" dirty="0"/>
              <a:t>0</a:t>
            </a:r>
            <a:r>
              <a:rPr lang="uk-UA" dirty="0"/>
              <a:t>=а.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Мова </a:t>
            </a:r>
            <a:r>
              <a:rPr lang="en-US" sz="2800" dirty="0" smtClean="0"/>
              <a:t>ALPHA</a:t>
            </a:r>
            <a:r>
              <a:rPr lang="uk-UA" sz="2800" dirty="0" smtClean="0"/>
              <a:t> 6. Запити дії. Вбудовані функції.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2000"/>
            <a:ext cx="9067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14. Змінити </a:t>
            </a:r>
            <a:r>
              <a:rPr lang="uk-UA" dirty="0"/>
              <a:t>колір деталі Д6 на червоний.</a:t>
            </a:r>
            <a:endParaRPr lang="en-US" dirty="0"/>
          </a:p>
          <a:p>
            <a:r>
              <a:rPr lang="uk-UA" dirty="0"/>
              <a:t>HOLD W(Д.КД, </a:t>
            </a:r>
            <a:r>
              <a:rPr lang="uk-UA" dirty="0" err="1"/>
              <a:t>Д.колір</a:t>
            </a:r>
            <a:r>
              <a:rPr lang="uk-UA" dirty="0"/>
              <a:t>): Д.КД = Д6</a:t>
            </a:r>
            <a:endParaRPr lang="en-US" dirty="0"/>
          </a:p>
          <a:p>
            <a:r>
              <a:rPr lang="uk-UA" dirty="0" err="1">
                <a:solidFill>
                  <a:srgbClr val="FF0000"/>
                </a:solidFill>
              </a:rPr>
              <a:t>W.колір</a:t>
            </a:r>
            <a:r>
              <a:rPr lang="uk-UA" dirty="0">
                <a:solidFill>
                  <a:srgbClr val="FF0000"/>
                </a:solidFill>
              </a:rPr>
              <a:t> = червоний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uk-UA" dirty="0"/>
              <a:t>UPDATE </a:t>
            </a:r>
            <a:r>
              <a:rPr lang="uk-UA" dirty="0" smtClean="0"/>
              <a:t>W</a:t>
            </a:r>
          </a:p>
          <a:p>
            <a:r>
              <a:rPr lang="uk-UA" dirty="0"/>
              <a:t>Подібним же чином  використовуються: </a:t>
            </a:r>
            <a:r>
              <a:rPr lang="en-US" dirty="0"/>
              <a:t>DELETE W</a:t>
            </a:r>
            <a:r>
              <a:rPr lang="uk-UA" dirty="0"/>
              <a:t> – вилучення даних та </a:t>
            </a:r>
            <a:r>
              <a:rPr lang="en-US" dirty="0"/>
              <a:t>PUT W</a:t>
            </a:r>
            <a:r>
              <a:rPr lang="uk-UA" dirty="0"/>
              <a:t> – внесення даних</a:t>
            </a:r>
            <a:r>
              <a:rPr lang="uk-UA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uk-UA" dirty="0" smtClean="0"/>
              <a:t>15. Знайти </a:t>
            </a:r>
            <a:r>
              <a:rPr lang="uk-UA" dirty="0"/>
              <a:t>загальну кількість постачальників.</a:t>
            </a:r>
            <a:endParaRPr lang="en-US" dirty="0"/>
          </a:p>
          <a:p>
            <a:r>
              <a:rPr lang="en-US" dirty="0"/>
              <a:t>GET W(COUNT (</a:t>
            </a:r>
            <a:r>
              <a:rPr lang="uk-UA" dirty="0"/>
              <a:t>П.КП</a:t>
            </a:r>
            <a:r>
              <a:rPr lang="en-US" dirty="0"/>
              <a:t>))</a:t>
            </a:r>
          </a:p>
          <a:p>
            <a:r>
              <a:rPr lang="uk-UA" dirty="0"/>
              <a:t>Функція </a:t>
            </a:r>
            <a:r>
              <a:rPr lang="en-US" dirty="0"/>
              <a:t>COUNT</a:t>
            </a:r>
            <a:r>
              <a:rPr lang="ru-RU" dirty="0"/>
              <a:t>  </a:t>
            </a:r>
            <a:r>
              <a:rPr lang="uk-UA" dirty="0"/>
              <a:t>підраховує кількість значень для поля будь-якого типу.</a:t>
            </a:r>
            <a:endParaRPr lang="en-US" dirty="0"/>
          </a:p>
          <a:p>
            <a:r>
              <a:rPr lang="uk-UA" dirty="0"/>
              <a:t>Функція </a:t>
            </a:r>
            <a:r>
              <a:rPr lang="en-US" dirty="0"/>
              <a:t>TOTAL </a:t>
            </a:r>
            <a:r>
              <a:rPr lang="uk-UA" dirty="0"/>
              <a:t>додає всі відібрані значення для деякого поля; дійсна лише для полів з арифметикою.</a:t>
            </a:r>
            <a:endParaRPr lang="en-US" dirty="0"/>
          </a:p>
          <a:p>
            <a:r>
              <a:rPr lang="uk-UA" dirty="0"/>
              <a:t>Функції </a:t>
            </a:r>
            <a:r>
              <a:rPr lang="ru-RU" dirty="0"/>
              <a:t>MAX</a:t>
            </a:r>
            <a:r>
              <a:rPr lang="uk-UA" dirty="0"/>
              <a:t> і </a:t>
            </a:r>
            <a:r>
              <a:rPr lang="ru-RU" dirty="0"/>
              <a:t>MIN</a:t>
            </a:r>
            <a:r>
              <a:rPr lang="uk-UA" dirty="0"/>
              <a:t> знаходять максимальне чи мінімальне значення для множини відібраних значень для деякого поля; дійсні лише для даних, де заданий порядок, зокрема для чисел.</a:t>
            </a:r>
            <a:endParaRPr lang="en-US" dirty="0"/>
          </a:p>
          <a:p>
            <a:r>
              <a:rPr lang="uk-UA" dirty="0"/>
              <a:t>Функція </a:t>
            </a:r>
            <a:r>
              <a:rPr lang="ru-RU" dirty="0"/>
              <a:t>AVERAGE </a:t>
            </a:r>
            <a:r>
              <a:rPr lang="uk-UA" dirty="0"/>
              <a:t>підраховує середнє арифметичне значення;  використовуються лише по арифметичним полям</a:t>
            </a:r>
            <a:r>
              <a:rPr lang="uk-UA" dirty="0" smtClean="0"/>
              <a:t>.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Мова </a:t>
            </a:r>
            <a:r>
              <a:rPr lang="en-US" sz="2800" dirty="0" smtClean="0"/>
              <a:t>ALPHA</a:t>
            </a:r>
            <a:r>
              <a:rPr lang="uk-UA" sz="2800" dirty="0" smtClean="0"/>
              <a:t> </a:t>
            </a:r>
            <a:r>
              <a:rPr lang="en-US" sz="2800" dirty="0" smtClean="0"/>
              <a:t>7</a:t>
            </a:r>
            <a:r>
              <a:rPr lang="uk-UA" sz="2800" dirty="0" smtClean="0"/>
              <a:t>. Вбудовані функції.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16. </a:t>
            </a:r>
            <a:r>
              <a:rPr lang="uk-UA" dirty="0" smtClean="0"/>
              <a:t>Знайти коди постачальників з найбільшим статусом.</a:t>
            </a:r>
            <a:endParaRPr lang="en-US" dirty="0" smtClean="0"/>
          </a:p>
          <a:p>
            <a:r>
              <a:rPr lang="en-US" dirty="0" smtClean="0"/>
              <a:t>GET W(</a:t>
            </a:r>
            <a:r>
              <a:rPr lang="uk-UA" dirty="0" smtClean="0"/>
              <a:t>П.КП</a:t>
            </a:r>
            <a:r>
              <a:rPr lang="en-US" dirty="0" smtClean="0"/>
              <a:t>)</a:t>
            </a:r>
            <a:r>
              <a:rPr lang="uk-UA" dirty="0" smtClean="0"/>
              <a:t>: </a:t>
            </a:r>
            <a:r>
              <a:rPr lang="en-US" dirty="0" smtClean="0"/>
              <a:t>TOP(1, </a:t>
            </a:r>
            <a:r>
              <a:rPr lang="uk-UA" dirty="0" err="1" smtClean="0"/>
              <a:t>П.статус</a:t>
            </a:r>
            <a:r>
              <a:rPr lang="en-US" dirty="0" smtClean="0"/>
              <a:t>)</a:t>
            </a:r>
          </a:p>
          <a:p>
            <a:r>
              <a:rPr lang="uk-UA" dirty="0" smtClean="0"/>
              <a:t>Функція </a:t>
            </a:r>
            <a:r>
              <a:rPr lang="en-US" dirty="0" smtClean="0"/>
              <a:t>TOP</a:t>
            </a:r>
            <a:r>
              <a:rPr lang="uk-UA" dirty="0" smtClean="0"/>
              <a:t> упорядковує вивід у відповідності зі спаданням по другому параметру, перший параметр вказує скільки кортежів вивідної послідовності потрібно взяти, а цільовий список вказує, які саме поля беруться з послідовності вивідних кортежів; аналогічним чином використовується функція </a:t>
            </a:r>
            <a:r>
              <a:rPr lang="en-US" dirty="0" smtClean="0"/>
              <a:t>BOTTOM</a:t>
            </a:r>
            <a:r>
              <a:rPr lang="uk-UA" dirty="0" smtClean="0"/>
              <a:t>, але упорядкування здійснюється за зростанням по другому параметру.</a:t>
            </a:r>
          </a:p>
          <a:p>
            <a:endParaRPr lang="uk-UA" dirty="0"/>
          </a:p>
          <a:p>
            <a:r>
              <a:rPr lang="uk-UA" dirty="0"/>
              <a:t>Розглянемо ще одну групу функцій, так звані і-функції.</a:t>
            </a:r>
            <a:endParaRPr lang="en-US" dirty="0"/>
          </a:p>
          <a:p>
            <a:pPr lvl="0"/>
            <a:r>
              <a:rPr lang="uk-UA" dirty="0" smtClean="0"/>
              <a:t>17. Для </a:t>
            </a:r>
            <a:r>
              <a:rPr lang="uk-UA" dirty="0"/>
              <a:t>кожної деталі, що постачається, знайти її номер та загальний об’єм поставки.</a:t>
            </a:r>
            <a:endParaRPr lang="en-US" dirty="0"/>
          </a:p>
          <a:p>
            <a:r>
              <a:rPr lang="en-US" dirty="0"/>
              <a:t>GET W</a:t>
            </a:r>
            <a:r>
              <a:rPr lang="uk-UA" dirty="0"/>
              <a:t>(ОПД, КД, </a:t>
            </a:r>
            <a:r>
              <a:rPr lang="en-US" dirty="0" err="1"/>
              <a:t>iTOTAL</a:t>
            </a:r>
            <a:r>
              <a:rPr lang="uk-UA" dirty="0"/>
              <a:t>(ОПД, КД, кількість))</a:t>
            </a:r>
            <a:endParaRPr lang="en-US" dirty="0"/>
          </a:p>
          <a:p>
            <a:r>
              <a:rPr lang="uk-UA" dirty="0"/>
              <a:t>Перший параметр функції  </a:t>
            </a:r>
            <a:r>
              <a:rPr lang="en-US" dirty="0" err="1"/>
              <a:t>iTOTAL</a:t>
            </a:r>
            <a:r>
              <a:rPr lang="uk-UA" dirty="0"/>
              <a:t> в даному випадку  – ‘ОПД’ – це реляція, в якій відбувається групування по атрибуту ‘КД’(який заданий як 2-ий параметр) і для кожної групи кортежів підраховується сума (тобто функція </a:t>
            </a:r>
            <a:r>
              <a:rPr lang="en-US" dirty="0"/>
              <a:t>TOTAL</a:t>
            </a:r>
            <a:r>
              <a:rPr lang="uk-UA" dirty="0"/>
              <a:t>) по атрибуту ‘кількість’, тобто по  третьому параметру; аналогічним чином використовуються функції </a:t>
            </a:r>
            <a:r>
              <a:rPr lang="en-US" dirty="0" err="1"/>
              <a:t>iCOUNT</a:t>
            </a:r>
            <a:r>
              <a:rPr lang="uk-UA" dirty="0"/>
              <a:t>, </a:t>
            </a:r>
            <a:r>
              <a:rPr lang="en-US" dirty="0" err="1"/>
              <a:t>i</a:t>
            </a:r>
            <a:r>
              <a:rPr lang="ru-RU" dirty="0"/>
              <a:t>MAX</a:t>
            </a:r>
            <a:r>
              <a:rPr lang="uk-UA" dirty="0"/>
              <a:t>, </a:t>
            </a:r>
            <a:r>
              <a:rPr lang="en-US" dirty="0" err="1"/>
              <a:t>i</a:t>
            </a:r>
            <a:r>
              <a:rPr lang="ru-RU" dirty="0"/>
              <a:t>MIN</a:t>
            </a:r>
            <a:r>
              <a:rPr lang="uk-UA" dirty="0"/>
              <a:t>, </a:t>
            </a:r>
            <a:r>
              <a:rPr lang="en-US" dirty="0" err="1"/>
              <a:t>i</a:t>
            </a:r>
            <a:r>
              <a:rPr lang="ru-RU" dirty="0"/>
              <a:t>AVERAGE</a:t>
            </a:r>
            <a:r>
              <a:rPr lang="uk-UA" dirty="0"/>
              <a:t>.</a:t>
            </a:r>
            <a:endParaRPr lang="en-US" dirty="0"/>
          </a:p>
          <a:p>
            <a:pPr lvl="0"/>
            <a:endParaRPr lang="uk-UA" dirty="0" smtClean="0"/>
          </a:p>
          <a:p>
            <a:pPr lvl="0"/>
            <a:r>
              <a:rPr lang="uk-UA" dirty="0" smtClean="0"/>
              <a:t>18. Знайти </a:t>
            </a:r>
            <a:r>
              <a:rPr lang="uk-UA" dirty="0"/>
              <a:t>коди деталей, що постачаються більш ніж одним постачальником.</a:t>
            </a:r>
            <a:endParaRPr lang="en-US" dirty="0"/>
          </a:p>
          <a:p>
            <a:r>
              <a:rPr lang="en-US" dirty="0"/>
              <a:t>GET W</a:t>
            </a:r>
            <a:r>
              <a:rPr lang="ru-RU" dirty="0"/>
              <a:t>(</a:t>
            </a:r>
            <a:r>
              <a:rPr lang="uk-UA" dirty="0"/>
              <a:t>ОПД.КД</a:t>
            </a:r>
            <a:r>
              <a:rPr lang="ru-RU" dirty="0"/>
              <a:t>)</a:t>
            </a:r>
            <a:r>
              <a:rPr lang="uk-UA" dirty="0"/>
              <a:t>:</a:t>
            </a:r>
            <a:r>
              <a:rPr lang="en-US" dirty="0" err="1"/>
              <a:t>iCOUNT</a:t>
            </a:r>
            <a:r>
              <a:rPr lang="ru-RU" dirty="0"/>
              <a:t>(</a:t>
            </a:r>
            <a:r>
              <a:rPr lang="uk-UA" dirty="0"/>
              <a:t>ОПД, КД, КП</a:t>
            </a:r>
            <a:r>
              <a:rPr lang="ru-RU" dirty="0"/>
              <a:t>) &gt; 1</a:t>
            </a:r>
            <a:endParaRPr lang="en-US" dirty="0"/>
          </a:p>
          <a:p>
            <a:r>
              <a:rPr lang="uk-UA" dirty="0"/>
              <a:t>Тут функція </a:t>
            </a:r>
            <a:r>
              <a:rPr lang="en-US" dirty="0" err="1"/>
              <a:t>iCOUNT</a:t>
            </a:r>
            <a:r>
              <a:rPr lang="uk-UA" dirty="0"/>
              <a:t> задіяна не в цільовому списку, а в умові відбору.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9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2800" dirty="0"/>
              <a:t>Алгоритм редукції Кодда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90600"/>
            <a:ext cx="906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Алгоритм редукції Кодда (АРК) має як теоретичне, так і практичне значення. З теоретичної точки зору АРК обґрунтовує реляційну повноту реляційної алгебри, а з практичної – показує як можна виразити будь-яку формулу РЧ через послідовність операцій реляційної алгебри</a:t>
            </a:r>
            <a:r>
              <a:rPr lang="uk-UA" dirty="0" smtClean="0"/>
              <a:t>.    </a:t>
            </a:r>
            <a:r>
              <a:rPr lang="uk-UA" dirty="0"/>
              <a:t>Розглянемо 2 варіанти.  </a:t>
            </a:r>
            <a:endParaRPr lang="en-US" dirty="0"/>
          </a:p>
          <a:p>
            <a:r>
              <a:rPr lang="uk-UA" dirty="0"/>
              <a:t>І. Нехай формула РЧ має вигляд</a:t>
            </a:r>
            <a:r>
              <a:rPr lang="ru-RU" dirty="0"/>
              <a:t>: (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,…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ru-RU" dirty="0"/>
              <a:t>): </a:t>
            </a:r>
            <a:r>
              <a:rPr lang="en-US" dirty="0"/>
              <a:t>U</a:t>
            </a:r>
            <a:r>
              <a:rPr lang="ru-RU" baseline="-25000" dirty="0"/>
              <a:t>1</a:t>
            </a:r>
            <a:r>
              <a:rPr lang="ru-RU" dirty="0"/>
              <a:t> &amp; …&amp; </a:t>
            </a:r>
            <a:r>
              <a:rPr lang="en-US" dirty="0"/>
              <a:t>U</a:t>
            </a:r>
            <a:r>
              <a:rPr lang="en-US" baseline="-25000" dirty="0"/>
              <a:t>n</a:t>
            </a:r>
            <a:r>
              <a:rPr lang="ru-RU" dirty="0"/>
              <a:t>; </a:t>
            </a:r>
            <a:r>
              <a:rPr lang="uk-UA" dirty="0"/>
              <a:t>де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ru-RU" dirty="0"/>
              <a:t> – </a:t>
            </a:r>
            <a:r>
              <a:rPr lang="uk-UA" dirty="0"/>
              <a:t>ППФ над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ru-RU" dirty="0"/>
              <a:t>;</a:t>
            </a:r>
            <a:endParaRPr lang="en-US" dirty="0"/>
          </a:p>
          <a:p>
            <a:r>
              <a:rPr lang="uk-UA" dirty="0"/>
              <a:t>Для всіх 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ru-RU" dirty="0"/>
              <a:t>)  →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ru-RU" dirty="0"/>
              <a:t>   </a:t>
            </a:r>
            <a:r>
              <a:rPr lang="uk-UA" dirty="0"/>
              <a:t>Þ</a:t>
            </a:r>
            <a:r>
              <a:rPr lang="en-US" dirty="0"/>
              <a:t> ( </a:t>
            </a:r>
            <a:r>
              <a:rPr lang="uk-UA" dirty="0"/>
              <a:t>формуємо</a:t>
            </a:r>
            <a:r>
              <a:rPr lang="en-US" dirty="0"/>
              <a:t> )    </a:t>
            </a:r>
            <a:r>
              <a:rPr lang="uk-UA" dirty="0"/>
              <a:t>R</a:t>
            </a:r>
            <a:r>
              <a:rPr lang="uk-UA" baseline="-25000" dirty="0"/>
              <a:t>1</a:t>
            </a:r>
            <a:r>
              <a:rPr lang="uk-UA" dirty="0"/>
              <a:t>Ä</a:t>
            </a:r>
            <a:r>
              <a:rPr lang="en-US" dirty="0"/>
              <a:t> ... </a:t>
            </a:r>
            <a:r>
              <a:rPr lang="uk-UA" dirty="0"/>
              <a:t>ÄR</a:t>
            </a:r>
            <a:r>
              <a:rPr lang="en-US" baseline="-25000" dirty="0"/>
              <a:t>n</a:t>
            </a:r>
            <a:r>
              <a:rPr lang="uk-UA" baseline="-25000" dirty="0"/>
              <a:t>  </a:t>
            </a:r>
            <a:r>
              <a:rPr lang="uk-UA" dirty="0"/>
              <a:t>далі проекція по 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,…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ru-RU" dirty="0"/>
              <a:t>)</a:t>
            </a:r>
            <a:endParaRPr lang="en-US" dirty="0"/>
          </a:p>
          <a:p>
            <a:r>
              <a:rPr lang="uk-UA" dirty="0"/>
              <a:t>ІІ. Нехай формула РЧ має вигляд: (</a:t>
            </a:r>
            <a:r>
              <a:rPr lang="en-US" dirty="0"/>
              <a:t>t</a:t>
            </a:r>
            <a:r>
              <a:rPr lang="uk-UA" baseline="-25000" dirty="0"/>
              <a:t>1</a:t>
            </a:r>
            <a:r>
              <a:rPr lang="uk-UA" dirty="0"/>
              <a:t>,…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uk-UA" dirty="0"/>
              <a:t>): </a:t>
            </a:r>
            <a:r>
              <a:rPr lang="en-US" dirty="0"/>
              <a:t>U</a:t>
            </a:r>
            <a:r>
              <a:rPr lang="uk-UA" baseline="-25000" dirty="0"/>
              <a:t>1</a:t>
            </a:r>
            <a:r>
              <a:rPr lang="uk-UA" dirty="0"/>
              <a:t> &amp; …&amp; </a:t>
            </a:r>
            <a:r>
              <a:rPr lang="en-US" dirty="0"/>
              <a:t>U</a:t>
            </a:r>
            <a:r>
              <a:rPr lang="en-US" baseline="-25000" dirty="0"/>
              <a:t>p </a:t>
            </a:r>
            <a:r>
              <a:rPr lang="uk-UA" dirty="0"/>
              <a:t>&amp; </a:t>
            </a:r>
            <a:r>
              <a:rPr lang="en-US" dirty="0"/>
              <a:t>V</a:t>
            </a:r>
            <a:r>
              <a:rPr lang="uk-UA" dirty="0"/>
              <a:t>, де </a:t>
            </a:r>
            <a:r>
              <a:rPr lang="en-US" dirty="0"/>
              <a:t>p</a:t>
            </a:r>
            <a:r>
              <a:rPr lang="uk-UA" dirty="0"/>
              <a:t> – це кількість вільних змінних, а </a:t>
            </a:r>
            <a:r>
              <a:rPr lang="en-US" dirty="0"/>
              <a:t>q</a:t>
            </a:r>
            <a:r>
              <a:rPr lang="uk-UA" dirty="0"/>
              <a:t> – кількість зв’язаних змінних.</a:t>
            </a:r>
            <a:endParaRPr lang="en-US" dirty="0"/>
          </a:p>
          <a:p>
            <a:r>
              <a:rPr lang="uk-UA" dirty="0"/>
              <a:t>Позначимо відповідність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smtClean="0">
                <a:latin typeface="Cambria Math"/>
                <a:ea typeface="Cambria Math"/>
                <a:sym typeface="Wingdings"/>
              </a:rPr>
              <a:t>↔</a:t>
            </a:r>
            <a:r>
              <a:rPr lang="uk-UA" dirty="0" smtClean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uk-UA" dirty="0"/>
              <a:t>, де </a:t>
            </a:r>
            <a:r>
              <a:rPr lang="en-US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uk-UA" dirty="0"/>
              <a:t>– це арність реляції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uk-UA" dirty="0"/>
              <a:t> .</a:t>
            </a:r>
            <a:endParaRPr lang="en-US" dirty="0"/>
          </a:p>
          <a:p>
            <a:r>
              <a:rPr lang="uk-UA" dirty="0"/>
              <a:t>Нехай μ</a:t>
            </a:r>
            <a:r>
              <a:rPr lang="en-US" baseline="-25000" dirty="0"/>
              <a:t>j</a:t>
            </a:r>
            <a:r>
              <a:rPr lang="en-US" dirty="0"/>
              <a:t> </a:t>
            </a:r>
            <a:r>
              <a:rPr lang="uk-UA" dirty="0"/>
              <a:t>= {</a:t>
            </a:r>
            <a:r>
              <a:rPr lang="en-US" dirty="0"/>
              <a:t>if j</a:t>
            </a:r>
            <a:r>
              <a:rPr lang="uk-UA" dirty="0"/>
              <a:t>&gt;1 </a:t>
            </a:r>
            <a:r>
              <a:rPr lang="en-US" dirty="0"/>
              <a:t>then</a:t>
            </a:r>
            <a:r>
              <a:rPr lang="uk-UA" dirty="0"/>
              <a:t> ∑(</a:t>
            </a:r>
            <a:r>
              <a:rPr lang="en-US" dirty="0" err="1"/>
              <a:t>i</a:t>
            </a:r>
            <a:r>
              <a:rPr lang="uk-UA" dirty="0"/>
              <a:t>=1;</a:t>
            </a:r>
            <a:r>
              <a:rPr lang="en-US" dirty="0"/>
              <a:t>j</a:t>
            </a:r>
            <a:r>
              <a:rPr lang="uk-UA" dirty="0"/>
              <a:t>-1)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else 0</a:t>
            </a:r>
            <a:r>
              <a:rPr lang="uk-UA" dirty="0"/>
              <a:t>}</a:t>
            </a:r>
            <a:r>
              <a:rPr lang="en-US" dirty="0"/>
              <a:t>.  </a:t>
            </a:r>
            <a:r>
              <a:rPr lang="uk-UA" dirty="0"/>
              <a:t>μ</a:t>
            </a:r>
            <a:r>
              <a:rPr lang="en-US" baseline="-25000" dirty="0"/>
              <a:t>j</a:t>
            </a:r>
            <a:r>
              <a:rPr lang="ru-RU" dirty="0"/>
              <a:t> –</a:t>
            </a:r>
            <a:r>
              <a:rPr lang="uk-UA" dirty="0"/>
              <a:t> це номери стовпчиків у загальному декартовому добутку задіяних реляцій.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Будуємо </a:t>
            </a:r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uk-UA" dirty="0"/>
              <a:t> з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uk-UA" dirty="0"/>
              <a:t>  → </a:t>
            </a:r>
            <a:r>
              <a:rPr lang="en-US" dirty="0"/>
              <a:t>S</a:t>
            </a:r>
            <a:r>
              <a:rPr lang="en-US" baseline="-25000" dirty="0"/>
              <a:t>i </a:t>
            </a:r>
            <a:r>
              <a:rPr lang="uk-UA" dirty="0"/>
              <a:t>шляхом таких замін (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uk-UA" dirty="0"/>
              <a:t> →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uk-UA" dirty="0"/>
              <a:t>; </a:t>
            </a:r>
            <a:r>
              <a:rPr lang="uk-UA" b="1" dirty="0"/>
              <a:t>˅, </a:t>
            </a:r>
            <a:r>
              <a:rPr lang="uk-UA" dirty="0"/>
              <a:t>&amp;</a:t>
            </a:r>
            <a:r>
              <a:rPr lang="uk-UA" b="1" dirty="0"/>
              <a:t>, ¬</a:t>
            </a:r>
            <a:r>
              <a:rPr lang="uk-UA" dirty="0"/>
              <a:t>&amp; → </a:t>
            </a:r>
            <a:r>
              <a:rPr lang="en-US" dirty="0" smtClean="0"/>
              <a:t>U</a:t>
            </a:r>
            <a:r>
              <a:rPr lang="uk-UA" dirty="0" smtClean="0"/>
              <a:t>,</a:t>
            </a:r>
            <a:r>
              <a:rPr lang="ii-CN" altLang="en-US" dirty="0" smtClean="0"/>
              <a:t>ꓵ</a:t>
            </a:r>
            <a:r>
              <a:rPr lang="uk-UA" dirty="0" smtClean="0"/>
              <a:t>,\ </a:t>
            </a:r>
            <a:r>
              <a:rPr lang="uk-UA" dirty="0"/>
              <a:t>)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Нехай Ω(</a:t>
            </a:r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uk-UA" dirty="0"/>
              <a:t>) → об’єднання всіх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uk-UA" dirty="0"/>
              <a:t>, сумісних з </a:t>
            </a:r>
            <a:r>
              <a:rPr lang="en-US" dirty="0"/>
              <a:t>S</a:t>
            </a:r>
            <a:r>
              <a:rPr lang="en-US" baseline="-25000" dirty="0"/>
              <a:t>i </a:t>
            </a:r>
            <a:r>
              <a:rPr lang="uk-UA" dirty="0"/>
              <a:t> далі 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uk-UA" dirty="0"/>
              <a:t> = {</a:t>
            </a:r>
            <a:r>
              <a:rPr lang="en-US" dirty="0"/>
              <a:t>if</a:t>
            </a:r>
            <a:r>
              <a:rPr lang="uk-UA" dirty="0"/>
              <a:t> (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uk-UA" dirty="0"/>
              <a:t>– вільна змінна, або зв’язана </a:t>
            </a:r>
            <a:r>
              <a:rPr lang="uk-UA" dirty="0" smtClean="0">
                <a:latin typeface="Cambria Math"/>
                <a:ea typeface="Cambria Math"/>
              </a:rPr>
              <a:t>∃</a:t>
            </a:r>
            <a:r>
              <a:rPr lang="uk-UA" dirty="0" smtClean="0"/>
              <a:t>) </a:t>
            </a:r>
            <a:r>
              <a:rPr lang="en-US" dirty="0"/>
              <a:t>then S</a:t>
            </a:r>
            <a:r>
              <a:rPr lang="en-US" baseline="-25000" dirty="0"/>
              <a:t>i</a:t>
            </a:r>
            <a:r>
              <a:rPr lang="en-US" dirty="0"/>
              <a:t> else</a:t>
            </a:r>
            <a:r>
              <a:rPr lang="uk-UA" dirty="0"/>
              <a:t> </a:t>
            </a:r>
            <a:r>
              <a:rPr lang="uk-UA" dirty="0" smtClean="0"/>
              <a:t>/*</a:t>
            </a:r>
            <a:r>
              <a:rPr lang="uk-UA" dirty="0" smtClean="0">
                <a:latin typeface="Cambria Math"/>
                <a:ea typeface="Cambria Math"/>
              </a:rPr>
              <a:t>∀</a:t>
            </a:r>
            <a:r>
              <a:rPr lang="uk-UA" dirty="0" smtClean="0"/>
              <a:t>*/ </a:t>
            </a:r>
            <a:r>
              <a:rPr lang="uk-UA" dirty="0"/>
              <a:t>Ω(</a:t>
            </a:r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uk-UA" dirty="0"/>
              <a:t>)}, тоді </a:t>
            </a:r>
            <a:r>
              <a:rPr lang="en-US" dirty="0"/>
              <a:t>S</a:t>
            </a:r>
            <a:r>
              <a:rPr lang="uk-UA" dirty="0"/>
              <a:t> = </a:t>
            </a:r>
            <a:r>
              <a:rPr lang="en-US" dirty="0"/>
              <a:t>X</a:t>
            </a:r>
            <a:r>
              <a:rPr lang="uk-UA" baseline="-25000" dirty="0" smtClean="0"/>
              <a:t>1</a:t>
            </a:r>
            <a:r>
              <a:rPr lang="uk-UA" dirty="0" smtClean="0">
                <a:latin typeface="Cambria Math"/>
                <a:ea typeface="Cambria Math"/>
              </a:rPr>
              <a:t>⊗</a:t>
            </a:r>
            <a:r>
              <a:rPr lang="uk-UA" baseline="-25000" dirty="0" smtClean="0"/>
              <a:t> </a:t>
            </a:r>
            <a:r>
              <a:rPr lang="uk-UA" dirty="0"/>
              <a:t>… </a:t>
            </a:r>
            <a:r>
              <a:rPr lang="uk-UA" dirty="0" smtClean="0">
                <a:latin typeface="Cambria Math"/>
                <a:ea typeface="Cambria Math"/>
              </a:rPr>
              <a:t>⊗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uk-UA" dirty="0"/>
              <a:t>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Перетворення </a:t>
            </a:r>
            <a:r>
              <a:rPr lang="en-US" dirty="0"/>
              <a:t>V</a:t>
            </a:r>
            <a:r>
              <a:rPr lang="uk-UA" dirty="0"/>
              <a:t> → </a:t>
            </a:r>
            <a:r>
              <a:rPr lang="en-US" dirty="0"/>
              <a:t>V</a:t>
            </a:r>
            <a:r>
              <a:rPr lang="uk-UA" baseline="30000" dirty="0"/>
              <a:t>1</a:t>
            </a:r>
            <a:r>
              <a:rPr lang="uk-UA" dirty="0"/>
              <a:t>  шляхом вилучення кванторів; якщо </a:t>
            </a:r>
            <a:r>
              <a:rPr lang="en-US" dirty="0"/>
              <a:t>V</a:t>
            </a:r>
            <a:r>
              <a:rPr lang="uk-UA" baseline="30000" dirty="0"/>
              <a:t>1</a:t>
            </a:r>
            <a:r>
              <a:rPr lang="uk-UA" dirty="0"/>
              <a:t> = </a:t>
            </a:r>
            <a:r>
              <a:rPr lang="en-US" dirty="0">
                <a:sym typeface="Symbol"/>
              </a:rPr>
              <a:t></a:t>
            </a:r>
            <a:r>
              <a:rPr lang="uk-UA" dirty="0"/>
              <a:t>  , то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uk-UA" baseline="-25000" dirty="0"/>
              <a:t>+</a:t>
            </a:r>
            <a:r>
              <a:rPr lang="en-US" baseline="-25000" dirty="0"/>
              <a:t>q</a:t>
            </a:r>
            <a:r>
              <a:rPr lang="en-US" dirty="0"/>
              <a:t> </a:t>
            </a:r>
            <a:r>
              <a:rPr lang="uk-UA" dirty="0"/>
              <a:t>= </a:t>
            </a:r>
            <a:r>
              <a:rPr lang="en-US" dirty="0"/>
              <a:t>S</a:t>
            </a:r>
            <a:r>
              <a:rPr lang="uk-UA" dirty="0"/>
              <a:t> інакше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uk-UA" baseline="-25000" dirty="0"/>
              <a:t>+</a:t>
            </a:r>
            <a:r>
              <a:rPr lang="en-US" baseline="-25000" dirty="0"/>
              <a:t>q</a:t>
            </a:r>
            <a:r>
              <a:rPr lang="en-US" dirty="0"/>
              <a:t> </a:t>
            </a:r>
            <a:r>
              <a:rPr lang="uk-UA" dirty="0"/>
              <a:t>= перетворення </a:t>
            </a:r>
            <a:r>
              <a:rPr lang="en-US" dirty="0"/>
              <a:t>V</a:t>
            </a:r>
            <a:r>
              <a:rPr lang="uk-UA" baseline="30000" dirty="0"/>
              <a:t>1</a:t>
            </a:r>
            <a:r>
              <a:rPr lang="uk-UA" dirty="0"/>
              <a:t> {</a:t>
            </a:r>
            <a:r>
              <a:rPr lang="uk-UA" b="1" dirty="0"/>
              <a:t> ˅</a:t>
            </a:r>
            <a:r>
              <a:rPr lang="uk-UA" dirty="0"/>
              <a:t>→È</a:t>
            </a:r>
            <a:r>
              <a:rPr lang="en-US" dirty="0"/>
              <a:t>;  &amp;</a:t>
            </a:r>
            <a:r>
              <a:rPr lang="uk-UA" dirty="0"/>
              <a:t>→Ç</a:t>
            </a:r>
            <a:r>
              <a:rPr lang="en-US" dirty="0"/>
              <a:t>;  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uk-UA" dirty="0"/>
              <a:t>[</a:t>
            </a:r>
            <a:r>
              <a:rPr lang="en-US" dirty="0"/>
              <a:t>m</a:t>
            </a:r>
            <a:r>
              <a:rPr lang="uk-UA" dirty="0"/>
              <a:t>] Θ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uk-UA" dirty="0"/>
              <a:t>[</a:t>
            </a:r>
            <a:r>
              <a:rPr lang="en-US" dirty="0"/>
              <a:t>l</a:t>
            </a:r>
            <a:r>
              <a:rPr lang="uk-UA" dirty="0"/>
              <a:t>] → </a:t>
            </a:r>
            <a:r>
              <a:rPr lang="en-US" dirty="0"/>
              <a:t>S </a:t>
            </a:r>
            <a:r>
              <a:rPr lang="uk-UA" dirty="0"/>
              <a:t>[(</a:t>
            </a:r>
            <a:r>
              <a:rPr lang="en-US" dirty="0"/>
              <a:t>m</a:t>
            </a:r>
            <a:r>
              <a:rPr lang="uk-UA" dirty="0"/>
              <a:t>+ μ</a:t>
            </a:r>
            <a:r>
              <a:rPr lang="en-US" baseline="-25000" dirty="0"/>
              <a:t>j</a:t>
            </a:r>
            <a:r>
              <a:rPr lang="en-US" dirty="0"/>
              <a:t> </a:t>
            </a:r>
            <a:r>
              <a:rPr lang="uk-UA" dirty="0"/>
              <a:t>)Θ (</a:t>
            </a:r>
            <a:r>
              <a:rPr lang="en-US" dirty="0"/>
              <a:t>l</a:t>
            </a:r>
            <a:r>
              <a:rPr lang="uk-UA" dirty="0"/>
              <a:t>+ μ</a:t>
            </a:r>
            <a:r>
              <a:rPr lang="en-US" baseline="-25000" dirty="0"/>
              <a:t>k</a:t>
            </a:r>
            <a:r>
              <a:rPr lang="en-US" dirty="0"/>
              <a:t> </a:t>
            </a:r>
            <a:r>
              <a:rPr lang="uk-UA" dirty="0"/>
              <a:t>)]; 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(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uk-UA" dirty="0"/>
              <a:t>[</a:t>
            </a:r>
            <a:r>
              <a:rPr lang="en-US" dirty="0"/>
              <a:t>m</a:t>
            </a:r>
            <a:r>
              <a:rPr lang="uk-UA" dirty="0"/>
              <a:t>] Θ </a:t>
            </a:r>
            <a:r>
              <a:rPr lang="en-US" dirty="0"/>
              <a:t>a) </a:t>
            </a:r>
            <a:r>
              <a:rPr lang="uk-UA" dirty="0"/>
              <a:t>→</a:t>
            </a:r>
            <a:r>
              <a:rPr lang="en-US" dirty="0"/>
              <a:t> (S </a:t>
            </a:r>
            <a:r>
              <a:rPr lang="uk-UA" dirty="0"/>
              <a:t>[(</a:t>
            </a:r>
            <a:r>
              <a:rPr lang="en-US" dirty="0"/>
              <a:t>m</a:t>
            </a:r>
            <a:r>
              <a:rPr lang="uk-UA" dirty="0"/>
              <a:t>+ μ</a:t>
            </a:r>
            <a:r>
              <a:rPr lang="en-US" baseline="-25000" dirty="0"/>
              <a:t>j</a:t>
            </a:r>
            <a:r>
              <a:rPr lang="en-US" dirty="0"/>
              <a:t> </a:t>
            </a:r>
            <a:r>
              <a:rPr lang="uk-UA" dirty="0"/>
              <a:t>) Θ </a:t>
            </a:r>
            <a:r>
              <a:rPr lang="en-US" dirty="0"/>
              <a:t>a])</a:t>
            </a:r>
            <a:r>
              <a:rPr lang="uk-UA" dirty="0"/>
              <a:t>}</a:t>
            </a:r>
            <a:endParaRPr lang="en-US" dirty="0"/>
          </a:p>
          <a:p>
            <a:pPr lvl="0"/>
            <a:r>
              <a:rPr lang="uk-UA" dirty="0" smtClean="0"/>
              <a:t>4)  </a:t>
            </a:r>
            <a:r>
              <a:rPr lang="en-US" dirty="0" smtClean="0"/>
              <a:t>for </a:t>
            </a:r>
            <a:r>
              <a:rPr lang="en-US" dirty="0"/>
              <a:t>j:=p+q to p+1 do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uk-UA" baseline="-25000" dirty="0"/>
              <a:t>+</a:t>
            </a:r>
            <a:r>
              <a:rPr lang="en-US" baseline="-25000" dirty="0"/>
              <a:t>q</a:t>
            </a:r>
            <a:r>
              <a:rPr lang="en-US" dirty="0"/>
              <a:t> </a:t>
            </a:r>
            <a:r>
              <a:rPr lang="uk-UA" dirty="0"/>
              <a:t>→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:(T</a:t>
            </a:r>
            <a:r>
              <a:rPr lang="en-US" baseline="-25000" dirty="0"/>
              <a:t>j-1</a:t>
            </a:r>
            <a:r>
              <a:rPr lang="en-US" dirty="0"/>
              <a:t>={if (</a:t>
            </a:r>
            <a:r>
              <a:rPr lang="uk-UA" dirty="0"/>
              <a:t>$</a:t>
            </a:r>
            <a:r>
              <a:rPr lang="en-US" dirty="0"/>
              <a:t>) then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[1,2,…, </a:t>
            </a:r>
            <a:r>
              <a:rPr lang="uk-UA" dirty="0"/>
              <a:t>μ</a:t>
            </a:r>
            <a:r>
              <a:rPr lang="en-US" baseline="-25000" dirty="0"/>
              <a:t>j</a:t>
            </a:r>
            <a:r>
              <a:rPr lang="en-US" dirty="0"/>
              <a:t>] else</a:t>
            </a:r>
            <a:r>
              <a:rPr lang="uk-UA" dirty="0"/>
              <a:t>/*"*/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[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uk-UA" dirty="0"/>
              <a:t>¸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]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}</a:t>
            </a:r>
            <a:r>
              <a:rPr lang="uk-UA" dirty="0"/>
              <a:t>,   де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=(</a:t>
            </a:r>
            <a:r>
              <a:rPr lang="uk-UA" dirty="0"/>
              <a:t>μ</a:t>
            </a:r>
            <a:r>
              <a:rPr lang="en-US" baseline="-25000" dirty="0"/>
              <a:t>j</a:t>
            </a:r>
            <a:r>
              <a:rPr lang="en-US" dirty="0"/>
              <a:t>+1, </a:t>
            </a:r>
            <a:r>
              <a:rPr lang="uk-UA" dirty="0" smtClean="0"/>
              <a:t>	μ</a:t>
            </a:r>
            <a:r>
              <a:rPr lang="en-US" baseline="-25000" dirty="0"/>
              <a:t>j</a:t>
            </a:r>
            <a:r>
              <a:rPr lang="en-US" dirty="0"/>
              <a:t>+2, …, </a:t>
            </a:r>
            <a:r>
              <a:rPr lang="uk-UA" dirty="0"/>
              <a:t>μ</a:t>
            </a:r>
            <a:r>
              <a:rPr lang="en-US" baseline="-25000" dirty="0" err="1"/>
              <a:t>j</a:t>
            </a:r>
            <a:r>
              <a:rPr lang="en-US" dirty="0" err="1"/>
              <a:t>+n</a:t>
            </a:r>
            <a:r>
              <a:rPr lang="en-US" baseline="-25000" dirty="0" err="1"/>
              <a:t>j</a:t>
            </a:r>
            <a:r>
              <a:rPr lang="en-US" dirty="0"/>
              <a:t>), a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= (1, 2, …, </a:t>
            </a:r>
            <a:r>
              <a:rPr lang="en-US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  <a:r>
              <a:rPr lang="uk-UA" dirty="0"/>
              <a:t>;</a:t>
            </a:r>
            <a:endParaRPr lang="en-US" dirty="0"/>
          </a:p>
          <a:p>
            <a:pPr lvl="0"/>
            <a:r>
              <a:rPr lang="uk-UA" dirty="0" smtClean="0"/>
              <a:t>5)  </a:t>
            </a:r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[C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], </a:t>
            </a:r>
            <a:r>
              <a:rPr lang="uk-UA" dirty="0"/>
              <a:t>де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-25000" dirty="0" err="1"/>
              <a:t>h</a:t>
            </a:r>
            <a:r>
              <a:rPr lang="en-US" dirty="0"/>
              <a:t> = {if (</a:t>
            </a:r>
            <a:r>
              <a:rPr lang="en-US" dirty="0" err="1"/>
              <a:t>t</a:t>
            </a:r>
            <a:r>
              <a:rPr lang="en-US" baseline="-25000" dirty="0" err="1"/>
              <a:t>h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) then (</a:t>
            </a:r>
            <a:r>
              <a:rPr lang="uk-UA" dirty="0"/>
              <a:t>μ</a:t>
            </a:r>
            <a:r>
              <a:rPr lang="en-US" baseline="-25000" dirty="0"/>
              <a:t>j</a:t>
            </a:r>
            <a:r>
              <a:rPr lang="en-US" dirty="0"/>
              <a:t>+1, </a:t>
            </a:r>
            <a:r>
              <a:rPr lang="uk-UA" dirty="0"/>
              <a:t>μ</a:t>
            </a:r>
            <a:r>
              <a:rPr lang="en-US" baseline="-25000" dirty="0"/>
              <a:t>j</a:t>
            </a:r>
            <a:r>
              <a:rPr lang="en-US" dirty="0"/>
              <a:t>+2, …, </a:t>
            </a:r>
            <a:r>
              <a:rPr lang="uk-UA" dirty="0"/>
              <a:t>μ</a:t>
            </a:r>
            <a:r>
              <a:rPr lang="en-US" baseline="-25000" dirty="0" err="1"/>
              <a:t>j</a:t>
            </a:r>
            <a:r>
              <a:rPr lang="en-US" dirty="0" err="1"/>
              <a:t>+n</a:t>
            </a:r>
            <a:r>
              <a:rPr lang="en-US" baseline="-25000" dirty="0" err="1"/>
              <a:t>j</a:t>
            </a:r>
            <a:r>
              <a:rPr lang="en-US" dirty="0"/>
              <a:t>) else /* </a:t>
            </a:r>
            <a:r>
              <a:rPr lang="en-US" dirty="0" err="1"/>
              <a:t>t</a:t>
            </a:r>
            <a:r>
              <a:rPr lang="en-US" baseline="-25000" dirty="0" err="1"/>
              <a:t>h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[m] */ (</a:t>
            </a:r>
            <a:r>
              <a:rPr lang="uk-UA" dirty="0"/>
              <a:t>μ</a:t>
            </a:r>
            <a:r>
              <a:rPr lang="en-US" baseline="-25000" dirty="0" err="1"/>
              <a:t>j</a:t>
            </a:r>
            <a:r>
              <a:rPr lang="en-US" dirty="0" err="1"/>
              <a:t>+m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4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Алгоритм редукції Кодда, приклад.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90600"/>
            <a:ext cx="906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Розглянемо приклад. </a:t>
            </a:r>
            <a:endParaRPr lang="uk-UA" dirty="0" smtClean="0"/>
          </a:p>
          <a:p>
            <a:r>
              <a:rPr lang="uk-UA" dirty="0" smtClean="0"/>
              <a:t>Нехай </a:t>
            </a:r>
            <a:r>
              <a:rPr lang="en-US" dirty="0"/>
              <a:t>R</a:t>
            </a:r>
            <a:r>
              <a:rPr lang="uk-UA" dirty="0"/>
              <a:t>1(</a:t>
            </a:r>
            <a:r>
              <a:rPr lang="en-US" dirty="0"/>
              <a:t>A</a:t>
            </a:r>
            <a:r>
              <a:rPr lang="uk-UA" dirty="0"/>
              <a:t>1,</a:t>
            </a:r>
            <a:r>
              <a:rPr lang="en-US" dirty="0"/>
              <a:t>A</a:t>
            </a:r>
            <a:r>
              <a:rPr lang="uk-UA" dirty="0"/>
              <a:t>2,</a:t>
            </a:r>
            <a:r>
              <a:rPr lang="en-US" dirty="0"/>
              <a:t>A</a:t>
            </a:r>
            <a:r>
              <a:rPr lang="uk-UA" dirty="0"/>
              <a:t>3); </a:t>
            </a:r>
            <a:r>
              <a:rPr lang="en-US" dirty="0"/>
              <a:t>R</a:t>
            </a:r>
            <a:r>
              <a:rPr lang="uk-UA" dirty="0"/>
              <a:t>2(</a:t>
            </a:r>
            <a:r>
              <a:rPr lang="en-US" dirty="0"/>
              <a:t>B</a:t>
            </a:r>
            <a:r>
              <a:rPr lang="uk-UA" dirty="0"/>
              <a:t>1,</a:t>
            </a:r>
            <a:r>
              <a:rPr lang="en-US" dirty="0"/>
              <a:t>B</a:t>
            </a:r>
            <a:r>
              <a:rPr lang="uk-UA" dirty="0"/>
              <a:t>2); </a:t>
            </a:r>
            <a:r>
              <a:rPr lang="en-US" dirty="0"/>
              <a:t>R</a:t>
            </a:r>
            <a:r>
              <a:rPr lang="uk-UA" dirty="0"/>
              <a:t>3(</a:t>
            </a:r>
            <a:r>
              <a:rPr lang="en-US" dirty="0"/>
              <a:t>C</a:t>
            </a:r>
            <a:r>
              <a:rPr lang="uk-UA" dirty="0"/>
              <a:t>1,</a:t>
            </a:r>
            <a:r>
              <a:rPr lang="en-US" dirty="0"/>
              <a:t>C</a:t>
            </a:r>
            <a:r>
              <a:rPr lang="uk-UA" dirty="0"/>
              <a:t>2,</a:t>
            </a:r>
            <a:r>
              <a:rPr lang="en-US" dirty="0"/>
              <a:t>C</a:t>
            </a:r>
            <a:r>
              <a:rPr lang="uk-UA" dirty="0"/>
              <a:t>3); і всі реляції несумісні, а також задана формула </a:t>
            </a:r>
            <a:r>
              <a:rPr lang="uk-UA" dirty="0" smtClean="0"/>
              <a:t>РЧ</a:t>
            </a:r>
          </a:p>
          <a:p>
            <a:endParaRPr lang="en-US" dirty="0"/>
          </a:p>
          <a:p>
            <a:pPr algn="ctr"/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/>
              <a:t>[2],r</a:t>
            </a:r>
            <a:r>
              <a:rPr lang="en-US" baseline="-25000" dirty="0"/>
              <a:t>1</a:t>
            </a:r>
            <a:r>
              <a:rPr lang="en-US" dirty="0"/>
              <a:t>[3]): P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&amp; </a:t>
            </a:r>
            <a:r>
              <a:rPr lang="uk-UA" dirty="0" smtClean="0">
                <a:latin typeface="Cambria Math"/>
                <a:ea typeface="Cambria Math"/>
              </a:rPr>
              <a:t>∀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uk-UA" dirty="0" smtClean="0">
                <a:latin typeface="Cambria Math"/>
                <a:ea typeface="Cambria Math"/>
              </a:rPr>
              <a:t>∃</a:t>
            </a: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(r</a:t>
            </a:r>
            <a:r>
              <a:rPr lang="en-US" baseline="-25000" dirty="0" smtClean="0"/>
              <a:t>1</a:t>
            </a:r>
            <a:r>
              <a:rPr lang="en-US" dirty="0" smtClean="0"/>
              <a:t>[1</a:t>
            </a:r>
            <a:r>
              <a:rPr lang="en-US" dirty="0"/>
              <a:t>]=r</a:t>
            </a:r>
            <a:r>
              <a:rPr lang="en-US" baseline="-25000" dirty="0"/>
              <a:t>3</a:t>
            </a:r>
            <a:r>
              <a:rPr lang="en-US" dirty="0"/>
              <a:t>[1] &amp; r</a:t>
            </a:r>
            <a:r>
              <a:rPr lang="en-US" baseline="-25000" dirty="0"/>
              <a:t>3</a:t>
            </a:r>
            <a:r>
              <a:rPr lang="en-US" dirty="0"/>
              <a:t>[3] = r</a:t>
            </a:r>
            <a:r>
              <a:rPr lang="en-US" baseline="-25000" dirty="0"/>
              <a:t>2</a:t>
            </a:r>
            <a:r>
              <a:rPr lang="en-US" dirty="0"/>
              <a:t>[1</a:t>
            </a:r>
            <a:r>
              <a:rPr lang="en-US" dirty="0" smtClean="0"/>
              <a:t>])</a:t>
            </a:r>
            <a:endParaRPr lang="uk-UA" dirty="0" smtClean="0"/>
          </a:p>
          <a:p>
            <a:pPr algn="ctr"/>
            <a:endParaRPr lang="en-US" dirty="0"/>
          </a:p>
          <a:p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uk-UA" dirty="0"/>
              <a:t>Ω(</a:t>
            </a:r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=1,2,3;  </a:t>
            </a:r>
            <a:r>
              <a:rPr lang="uk-UA" dirty="0"/>
              <a:t>μ</a:t>
            </a:r>
            <a:r>
              <a:rPr lang="en-US" baseline="-25000" dirty="0"/>
              <a:t>1</a:t>
            </a:r>
            <a:r>
              <a:rPr lang="en-US" dirty="0"/>
              <a:t> = 0; </a:t>
            </a:r>
            <a:r>
              <a:rPr lang="uk-UA" dirty="0"/>
              <a:t>μ</a:t>
            </a:r>
            <a:r>
              <a:rPr lang="en-US" baseline="-25000" dirty="0"/>
              <a:t>2</a:t>
            </a:r>
            <a:r>
              <a:rPr lang="en-US" dirty="0"/>
              <a:t> = 3; </a:t>
            </a:r>
            <a:r>
              <a:rPr lang="uk-UA" dirty="0"/>
              <a:t>μ</a:t>
            </a:r>
            <a:r>
              <a:rPr lang="en-US" baseline="-25000" dirty="0"/>
              <a:t>3 </a:t>
            </a:r>
            <a:r>
              <a:rPr lang="en-US" dirty="0"/>
              <a:t> = 5</a:t>
            </a:r>
            <a:r>
              <a:rPr lang="en-US" dirty="0" smtClean="0"/>
              <a:t>;</a:t>
            </a:r>
            <a:endParaRPr lang="uk-UA" dirty="0" smtClean="0"/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smtClean="0"/>
              <a:t>R1</a:t>
            </a:r>
            <a:r>
              <a:rPr lang="uk-UA" dirty="0" smtClean="0">
                <a:latin typeface="Cambria Math"/>
                <a:ea typeface="Cambria Math"/>
              </a:rPr>
              <a:t>⊗</a:t>
            </a:r>
            <a:r>
              <a:rPr lang="en-US" dirty="0" smtClean="0"/>
              <a:t> R2</a:t>
            </a:r>
            <a:r>
              <a:rPr lang="uk-UA" dirty="0" smtClean="0">
                <a:latin typeface="Cambria Math"/>
                <a:ea typeface="Cambria Math"/>
              </a:rPr>
              <a:t>⊗</a:t>
            </a:r>
            <a:r>
              <a:rPr lang="en-US" dirty="0" smtClean="0"/>
              <a:t> </a:t>
            </a:r>
            <a:r>
              <a:rPr lang="en-US" dirty="0"/>
              <a:t>R3; (r</a:t>
            </a:r>
            <a:r>
              <a:rPr lang="en-US" baseline="-25000" dirty="0"/>
              <a:t>1</a:t>
            </a:r>
            <a:r>
              <a:rPr lang="en-US" dirty="0"/>
              <a:t>[1]=r</a:t>
            </a:r>
            <a:r>
              <a:rPr lang="en-US" baseline="-25000" dirty="0"/>
              <a:t>3</a:t>
            </a:r>
            <a:r>
              <a:rPr lang="en-US" dirty="0"/>
              <a:t>[1] &amp; r</a:t>
            </a:r>
            <a:r>
              <a:rPr lang="en-US" baseline="-25000" dirty="0"/>
              <a:t>3</a:t>
            </a:r>
            <a:r>
              <a:rPr lang="en-US" dirty="0"/>
              <a:t>[3] = r</a:t>
            </a:r>
            <a:r>
              <a:rPr lang="en-US" baseline="-25000" dirty="0"/>
              <a:t>2</a:t>
            </a:r>
            <a:r>
              <a:rPr lang="en-US" dirty="0"/>
              <a:t>[1]) </a:t>
            </a:r>
            <a:r>
              <a:rPr lang="uk-UA" dirty="0"/>
              <a:t>→</a:t>
            </a:r>
            <a:r>
              <a:rPr lang="en-US" dirty="0"/>
              <a:t> S[1=6] </a:t>
            </a:r>
            <a:r>
              <a:rPr lang="ii-CN" altLang="en-US" dirty="0" smtClean="0"/>
              <a:t>ꓵ</a:t>
            </a:r>
            <a:r>
              <a:rPr lang="en-US" dirty="0" smtClean="0"/>
              <a:t> </a:t>
            </a:r>
            <a:r>
              <a:rPr lang="en-US" dirty="0"/>
              <a:t>S[4=8] = T</a:t>
            </a:r>
            <a:r>
              <a:rPr lang="en-US" baseline="-25000" dirty="0"/>
              <a:t>3</a:t>
            </a:r>
            <a:r>
              <a:rPr lang="en-US" dirty="0" smtClean="0"/>
              <a:t>;</a:t>
            </a:r>
            <a:endParaRPr lang="uk-UA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2 </a:t>
            </a:r>
            <a:r>
              <a:rPr lang="en-US" dirty="0"/>
              <a:t>=</a:t>
            </a:r>
            <a:r>
              <a:rPr lang="en-US" baseline="-25000" dirty="0"/>
              <a:t>  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[1,2,3,4,5];  T</a:t>
            </a:r>
            <a:r>
              <a:rPr lang="en-US" baseline="-25000" dirty="0"/>
              <a:t>1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[(4,5)</a:t>
            </a:r>
            <a:r>
              <a:rPr lang="uk-UA" dirty="0"/>
              <a:t> </a:t>
            </a:r>
            <a:r>
              <a:rPr lang="uk-UA" dirty="0" smtClean="0">
                <a:latin typeface="Cambria Math"/>
                <a:ea typeface="Cambria Math"/>
              </a:rPr>
              <a:t>≑</a:t>
            </a:r>
            <a:r>
              <a:rPr lang="en-US" dirty="0" smtClean="0"/>
              <a:t> </a:t>
            </a:r>
            <a:r>
              <a:rPr lang="en-US" dirty="0"/>
              <a:t>(1,2)] R2; </a:t>
            </a:r>
            <a:r>
              <a:rPr lang="uk-UA" dirty="0" smtClean="0"/>
              <a:t>    </a:t>
            </a:r>
            <a:r>
              <a:rPr lang="en-US" dirty="0" smtClean="0"/>
              <a:t>T </a:t>
            </a:r>
            <a:r>
              <a:rPr lang="en-US" dirty="0"/>
              <a:t>= T</a:t>
            </a:r>
            <a:r>
              <a:rPr lang="en-US" baseline="-25000" dirty="0"/>
              <a:t>1</a:t>
            </a:r>
            <a:r>
              <a:rPr lang="en-US" dirty="0"/>
              <a:t>[2,3];</a:t>
            </a:r>
          </a:p>
        </p:txBody>
      </p:sp>
    </p:spTree>
    <p:extLst>
      <p:ext uri="{BB962C8B-B14F-4D97-AF65-F5344CB8AC3E}">
        <p14:creationId xmlns:p14="http://schemas.microsoft.com/office/powerpoint/2010/main" val="390826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Реляційне числення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9060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Змінні</a:t>
            </a:r>
            <a:r>
              <a:rPr lang="uk-UA" dirty="0"/>
              <a:t> - – це слова виду </a:t>
            </a:r>
            <a:r>
              <a:rPr lang="en-US" dirty="0"/>
              <a:t>r</a:t>
            </a:r>
            <a:r>
              <a:rPr lang="uk-UA" b="1" dirty="0"/>
              <a:t>∆…∆</a:t>
            </a:r>
            <a:r>
              <a:rPr lang="ru-RU" b="1" dirty="0"/>
              <a:t>, </a:t>
            </a:r>
            <a:r>
              <a:rPr lang="uk-UA" dirty="0"/>
              <a:t>з аналогічними скороченими позначеннями.</a:t>
            </a:r>
            <a:endParaRPr lang="en-US" dirty="0"/>
          </a:p>
          <a:p>
            <a:r>
              <a:rPr lang="uk-UA" b="1" dirty="0"/>
              <a:t>Предикати</a:t>
            </a:r>
            <a:r>
              <a:rPr lang="uk-UA" dirty="0"/>
              <a:t> – це слова виду </a:t>
            </a:r>
            <a:r>
              <a:rPr lang="en-US" dirty="0"/>
              <a:t>P</a:t>
            </a:r>
            <a:r>
              <a:rPr lang="uk-UA" b="1" dirty="0"/>
              <a:t>∆…∆</a:t>
            </a:r>
            <a:r>
              <a:rPr lang="ru-RU" b="1" dirty="0"/>
              <a:t>, </a:t>
            </a:r>
            <a:r>
              <a:rPr lang="uk-UA" dirty="0"/>
              <a:t>з аналогічними скороченими позначеннями.      Забігаючи наперед, зауважимо, що кожному предикату ставиться у відповідність певна реляція.</a:t>
            </a:r>
            <a:endParaRPr lang="en-US" dirty="0"/>
          </a:p>
          <a:p>
            <a:r>
              <a:rPr lang="uk-UA" b="1" dirty="0"/>
              <a:t>Зрізи</a:t>
            </a:r>
            <a:r>
              <a:rPr lang="uk-UA" dirty="0"/>
              <a:t> – це слова виду </a:t>
            </a:r>
            <a:r>
              <a:rPr lang="en-US" dirty="0"/>
              <a:t>r</a:t>
            </a:r>
            <a:r>
              <a:rPr lang="uk-UA" b="1" dirty="0"/>
              <a:t>∆…∆</a:t>
            </a:r>
            <a:r>
              <a:rPr lang="ru-RU" dirty="0"/>
              <a:t>[</a:t>
            </a:r>
            <a:r>
              <a:rPr lang="uk-UA" b="1" dirty="0"/>
              <a:t>∆…∆</a:t>
            </a:r>
            <a:r>
              <a:rPr lang="ru-RU" b="1" dirty="0"/>
              <a:t>]</a:t>
            </a:r>
            <a:r>
              <a:rPr lang="ru-RU" dirty="0"/>
              <a:t> </a:t>
            </a:r>
            <a:r>
              <a:rPr lang="uk-UA" dirty="0"/>
              <a:t> з скороченим позначенням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ru-RU" dirty="0"/>
              <a:t>[</a:t>
            </a:r>
            <a:r>
              <a:rPr lang="en-US" dirty="0"/>
              <a:t>m</a:t>
            </a:r>
            <a:r>
              <a:rPr lang="ru-RU" dirty="0"/>
              <a:t>]</a:t>
            </a:r>
            <a:r>
              <a:rPr lang="uk-UA" dirty="0"/>
              <a:t>.</a:t>
            </a:r>
            <a:endParaRPr lang="en-US" dirty="0"/>
          </a:p>
          <a:p>
            <a:r>
              <a:rPr lang="uk-UA" b="1" dirty="0"/>
              <a:t>Терми значень</a:t>
            </a:r>
            <a:r>
              <a:rPr lang="uk-UA" dirty="0"/>
              <a:t> – це слова виду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ru-RU" dirty="0"/>
              <a:t>.</a:t>
            </a:r>
            <a:r>
              <a:rPr lang="uk-UA" dirty="0"/>
              <a:t> Поєднання предиката із змінною означає, що ця змінна буде пробігати значення (кортежі) реляції, відповідної предикату,  це дуже схоже на оголошення змінної певного типу, де типом є реляція.</a:t>
            </a:r>
            <a:endParaRPr lang="en-US" dirty="0"/>
          </a:p>
          <a:p>
            <a:r>
              <a:rPr lang="uk-UA" b="1" dirty="0"/>
              <a:t>Терми з’єднань</a:t>
            </a:r>
            <a:r>
              <a:rPr lang="uk-UA" dirty="0"/>
              <a:t> – це слова виду </a:t>
            </a:r>
            <a:r>
              <a:rPr lang="ru-RU" dirty="0" err="1"/>
              <a:t>λΘμ</a:t>
            </a:r>
            <a:r>
              <a:rPr lang="ru-RU" dirty="0"/>
              <a:t> </a:t>
            </a:r>
            <a:r>
              <a:rPr lang="uk-UA" dirty="0"/>
              <a:t>або </a:t>
            </a:r>
            <a:r>
              <a:rPr lang="ru-RU" dirty="0" err="1"/>
              <a:t>λΘ</a:t>
            </a:r>
            <a:r>
              <a:rPr lang="ru-RU" dirty="0"/>
              <a:t>α,</a:t>
            </a:r>
            <a:r>
              <a:rPr lang="uk-UA" dirty="0"/>
              <a:t> де </a:t>
            </a:r>
            <a:r>
              <a:rPr lang="ru-RU" dirty="0"/>
              <a:t>λ</a:t>
            </a:r>
            <a:r>
              <a:rPr lang="uk-UA" dirty="0"/>
              <a:t>, </a:t>
            </a:r>
            <a:r>
              <a:rPr lang="ru-RU" dirty="0"/>
              <a:t>μ</a:t>
            </a:r>
            <a:r>
              <a:rPr lang="uk-UA" dirty="0"/>
              <a:t> – зрізи,  </a:t>
            </a:r>
            <a:r>
              <a:rPr lang="ru-RU" dirty="0"/>
              <a:t>α</a:t>
            </a:r>
            <a:r>
              <a:rPr lang="uk-UA" dirty="0"/>
              <a:t> – константа, </a:t>
            </a:r>
            <a:r>
              <a:rPr lang="ru-RU" dirty="0"/>
              <a:t>Θ</a:t>
            </a:r>
            <a:r>
              <a:rPr lang="uk-UA" dirty="0"/>
              <a:t> – бінарне відношення порівняння.</a:t>
            </a:r>
            <a:endParaRPr lang="en-US" dirty="0"/>
          </a:p>
          <a:p>
            <a:r>
              <a:rPr lang="uk-UA" dirty="0"/>
              <a:t>       Наведемо приклади термів з’єднань.</a:t>
            </a:r>
            <a:endParaRPr lang="en-US" dirty="0"/>
          </a:p>
          <a:p>
            <a:r>
              <a:rPr lang="en-US" dirty="0"/>
              <a:t>r</a:t>
            </a:r>
            <a:r>
              <a:rPr lang="ru-RU" baseline="-25000" dirty="0"/>
              <a:t>1</a:t>
            </a:r>
            <a:r>
              <a:rPr lang="ru-RU" dirty="0"/>
              <a:t>[1]</a:t>
            </a:r>
            <a:r>
              <a:rPr lang="ru-RU" b="1" dirty="0"/>
              <a:t> </a:t>
            </a:r>
            <a:r>
              <a:rPr lang="uk-UA" b="1" dirty="0"/>
              <a:t>≤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[3];  r</a:t>
            </a:r>
            <a:r>
              <a:rPr lang="en-US" baseline="-25000" dirty="0"/>
              <a:t>1</a:t>
            </a:r>
            <a:r>
              <a:rPr lang="en-US" dirty="0"/>
              <a:t>[3] = a</a:t>
            </a:r>
            <a:r>
              <a:rPr lang="en-US" baseline="-25000" dirty="0"/>
              <a:t>5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b="1" i="1" dirty="0"/>
              <a:t>Правильно побудовані формули (ППФ)</a:t>
            </a:r>
            <a:r>
              <a:rPr lang="uk-UA" dirty="0"/>
              <a:t> означимо аксіоматично.</a:t>
            </a:r>
            <a:endParaRPr lang="en-US" dirty="0"/>
          </a:p>
          <a:p>
            <a:pPr lvl="0"/>
            <a:r>
              <a:rPr lang="uk-UA" dirty="0" smtClean="0"/>
              <a:t>1) Всі </a:t>
            </a:r>
            <a:r>
              <a:rPr lang="uk-UA" dirty="0"/>
              <a:t>терми значень і терми з’єднань є ППФ. Всі їх змінні вільні.</a:t>
            </a:r>
            <a:endParaRPr lang="en-US" dirty="0"/>
          </a:p>
          <a:p>
            <a:pPr lvl="0"/>
            <a:r>
              <a:rPr lang="uk-UA" dirty="0" smtClean="0"/>
              <a:t>2) Якщо </a:t>
            </a:r>
            <a:r>
              <a:rPr lang="en-US" dirty="0"/>
              <a:t>F </a:t>
            </a:r>
            <a:r>
              <a:rPr lang="uk-UA" dirty="0"/>
              <a:t>– ППФ, то </a:t>
            </a:r>
            <a:r>
              <a:rPr lang="uk-UA" b="1" dirty="0"/>
              <a:t>¬</a:t>
            </a:r>
            <a:r>
              <a:rPr lang="en-US" dirty="0"/>
              <a:t>F</a:t>
            </a:r>
            <a:r>
              <a:rPr lang="uk-UA" dirty="0"/>
              <a:t> – ППФ; змінні залишаються вільними.</a:t>
            </a:r>
            <a:endParaRPr lang="en-US" dirty="0"/>
          </a:p>
          <a:p>
            <a:pPr lvl="0"/>
            <a:r>
              <a:rPr lang="uk-UA" dirty="0" smtClean="0"/>
              <a:t>3) Якщо </a:t>
            </a:r>
            <a:r>
              <a:rPr lang="en-US" dirty="0"/>
              <a:t>F</a:t>
            </a:r>
            <a:r>
              <a:rPr lang="uk-UA" baseline="-25000" dirty="0"/>
              <a:t>1</a:t>
            </a:r>
            <a:r>
              <a:rPr lang="uk-UA" dirty="0"/>
              <a:t> і </a:t>
            </a:r>
            <a:r>
              <a:rPr lang="en-US" dirty="0"/>
              <a:t>F</a:t>
            </a:r>
            <a:r>
              <a:rPr lang="uk-UA" baseline="-25000" dirty="0"/>
              <a:t>2 </a:t>
            </a:r>
            <a:r>
              <a:rPr lang="uk-UA" dirty="0"/>
              <a:t>– ППФ і їх спільні змінні вільні у кожній з формул, то </a:t>
            </a:r>
            <a:r>
              <a:rPr lang="en-US" dirty="0"/>
              <a:t>F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uk-UA" b="1" dirty="0"/>
              <a:t>˅</a:t>
            </a:r>
            <a:r>
              <a:rPr lang="uk-UA" dirty="0"/>
              <a:t> </a:t>
            </a:r>
            <a:r>
              <a:rPr lang="en-US" dirty="0"/>
              <a:t>F</a:t>
            </a:r>
            <a:r>
              <a:rPr lang="uk-UA" baseline="-25000" dirty="0"/>
              <a:t>2 </a:t>
            </a:r>
            <a:r>
              <a:rPr lang="uk-UA" dirty="0"/>
              <a:t>і</a:t>
            </a:r>
            <a:r>
              <a:rPr lang="uk-UA" baseline="-25000" dirty="0"/>
              <a:t> </a:t>
            </a:r>
            <a:r>
              <a:rPr lang="en-US" dirty="0"/>
              <a:t>F</a:t>
            </a:r>
            <a:r>
              <a:rPr lang="uk-UA" baseline="-25000" dirty="0"/>
              <a:t>1</a:t>
            </a:r>
            <a:r>
              <a:rPr lang="uk-UA" dirty="0"/>
              <a:t> &amp; </a:t>
            </a:r>
            <a:r>
              <a:rPr lang="en-US" dirty="0"/>
              <a:t>F</a:t>
            </a:r>
            <a:r>
              <a:rPr lang="uk-UA" baseline="-25000" dirty="0"/>
              <a:t>2 </a:t>
            </a:r>
            <a:r>
              <a:rPr lang="uk-UA" dirty="0"/>
              <a:t>– ППФ, а їх змінні вільні у </a:t>
            </a:r>
            <a:r>
              <a:rPr lang="en-US" dirty="0"/>
              <a:t>F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uk-UA" b="1" dirty="0"/>
              <a:t>˅</a:t>
            </a:r>
            <a:r>
              <a:rPr lang="uk-UA" dirty="0"/>
              <a:t> </a:t>
            </a:r>
            <a:r>
              <a:rPr lang="en-US" dirty="0"/>
              <a:t>F</a:t>
            </a:r>
            <a:r>
              <a:rPr lang="uk-UA" baseline="-25000" dirty="0"/>
              <a:t>2 </a:t>
            </a:r>
            <a:r>
              <a:rPr lang="uk-UA" dirty="0"/>
              <a:t>і</a:t>
            </a:r>
            <a:r>
              <a:rPr lang="uk-UA" baseline="-25000" dirty="0"/>
              <a:t> </a:t>
            </a:r>
            <a:r>
              <a:rPr lang="en-US" dirty="0"/>
              <a:t>F</a:t>
            </a:r>
            <a:r>
              <a:rPr lang="uk-UA" baseline="-25000" dirty="0"/>
              <a:t>1</a:t>
            </a:r>
            <a:r>
              <a:rPr lang="uk-UA" dirty="0"/>
              <a:t> &amp; </a:t>
            </a:r>
            <a:r>
              <a:rPr lang="en-US" dirty="0"/>
              <a:t>F</a:t>
            </a:r>
            <a:r>
              <a:rPr lang="uk-UA" baseline="-25000" dirty="0"/>
              <a:t>2</a:t>
            </a:r>
            <a:r>
              <a:rPr lang="uk-UA" dirty="0"/>
              <a:t>, якщо вони вільні принаймні у одній формулі.</a:t>
            </a:r>
            <a:endParaRPr lang="en-US" dirty="0"/>
          </a:p>
          <a:p>
            <a:pPr lvl="0"/>
            <a:r>
              <a:rPr lang="uk-UA" dirty="0" smtClean="0"/>
              <a:t>4) Якщо </a:t>
            </a:r>
            <a:r>
              <a:rPr lang="en-US" dirty="0"/>
              <a:t>F</a:t>
            </a:r>
            <a:r>
              <a:rPr lang="uk-UA" dirty="0"/>
              <a:t> – ППФ і </a:t>
            </a:r>
            <a:r>
              <a:rPr lang="en-US" dirty="0"/>
              <a:t>r</a:t>
            </a:r>
            <a:r>
              <a:rPr lang="uk-UA" dirty="0"/>
              <a:t> – вільна у ній змінна, то </a:t>
            </a:r>
            <a:r>
              <a:rPr lang="uk-UA" b="1" dirty="0"/>
              <a:t>$</a:t>
            </a:r>
            <a:r>
              <a:rPr lang="uk-UA" dirty="0"/>
              <a:t> </a:t>
            </a:r>
            <a:r>
              <a:rPr lang="en-US" dirty="0"/>
              <a:t>r</a:t>
            </a:r>
            <a:r>
              <a:rPr lang="uk-UA" dirty="0"/>
              <a:t>(</a:t>
            </a:r>
            <a:r>
              <a:rPr lang="en-US" dirty="0"/>
              <a:t>F</a:t>
            </a:r>
            <a:r>
              <a:rPr lang="uk-UA" dirty="0"/>
              <a:t>) і </a:t>
            </a:r>
            <a:r>
              <a:rPr lang="uk-UA" b="1" dirty="0"/>
              <a:t>"</a:t>
            </a:r>
            <a:r>
              <a:rPr lang="uk-UA" dirty="0"/>
              <a:t> </a:t>
            </a:r>
            <a:r>
              <a:rPr lang="en-US" dirty="0"/>
              <a:t>r</a:t>
            </a:r>
            <a:r>
              <a:rPr lang="uk-UA" dirty="0"/>
              <a:t>(</a:t>
            </a:r>
            <a:r>
              <a:rPr lang="en-US" dirty="0"/>
              <a:t>F</a:t>
            </a:r>
            <a:r>
              <a:rPr lang="uk-UA" dirty="0"/>
              <a:t>) – ППФ, а </a:t>
            </a:r>
            <a:r>
              <a:rPr lang="en-US" dirty="0"/>
              <a:t>r</a:t>
            </a:r>
            <a:r>
              <a:rPr lang="uk-UA" dirty="0"/>
              <a:t> – зв’язана змінна.</a:t>
            </a:r>
            <a:endParaRPr lang="en-US" dirty="0"/>
          </a:p>
          <a:p>
            <a:pPr lvl="0"/>
            <a:r>
              <a:rPr lang="uk-UA" dirty="0" smtClean="0"/>
              <a:t>5) Інших </a:t>
            </a:r>
            <a:r>
              <a:rPr lang="uk-UA" dirty="0"/>
              <a:t>ППФ немає.</a:t>
            </a:r>
            <a:endParaRPr lang="en-US" dirty="0"/>
          </a:p>
          <a:p>
            <a:r>
              <a:rPr lang="uk-UA" dirty="0"/>
              <a:t>Розглянемо кілька прикладів ППФ.</a:t>
            </a:r>
            <a:endParaRPr lang="en-US" dirty="0"/>
          </a:p>
          <a:p>
            <a:r>
              <a:rPr lang="en-US" dirty="0"/>
              <a:t>P</a:t>
            </a:r>
            <a:r>
              <a:rPr lang="uk-UA" baseline="-25000" dirty="0"/>
              <a:t>1</a:t>
            </a:r>
            <a:r>
              <a:rPr lang="en-US" dirty="0"/>
              <a:t>r</a:t>
            </a:r>
            <a:r>
              <a:rPr lang="uk-UA" baseline="-25000" dirty="0"/>
              <a:t>2 </a:t>
            </a:r>
            <a:r>
              <a:rPr lang="uk-UA" b="1" dirty="0"/>
              <a:t>˅ </a:t>
            </a:r>
            <a:r>
              <a:rPr lang="uk-UA" dirty="0"/>
              <a:t>(</a:t>
            </a:r>
            <a:r>
              <a:rPr lang="en-US" dirty="0"/>
              <a:t>r</a:t>
            </a:r>
            <a:r>
              <a:rPr lang="uk-UA" baseline="-25000" dirty="0"/>
              <a:t>2</a:t>
            </a:r>
            <a:r>
              <a:rPr lang="uk-UA" dirty="0"/>
              <a:t>[1] &lt; </a:t>
            </a:r>
            <a:r>
              <a:rPr lang="en-US" dirty="0"/>
              <a:t>r</a:t>
            </a:r>
            <a:r>
              <a:rPr lang="uk-UA" baseline="-25000" dirty="0"/>
              <a:t>3</a:t>
            </a:r>
            <a:r>
              <a:rPr lang="uk-UA" dirty="0"/>
              <a:t>[2]); </a:t>
            </a:r>
            <a:r>
              <a:rPr lang="uk-UA" b="1" dirty="0" smtClean="0">
                <a:latin typeface="Cambria Math"/>
                <a:ea typeface="Cambria Math"/>
              </a:rPr>
              <a:t>∀</a:t>
            </a:r>
            <a:r>
              <a:rPr lang="uk-UA" dirty="0" smtClean="0"/>
              <a:t> </a:t>
            </a:r>
            <a:r>
              <a:rPr lang="en-US" dirty="0"/>
              <a:t>r</a:t>
            </a:r>
            <a:r>
              <a:rPr lang="uk-UA" baseline="-25000" dirty="0"/>
              <a:t>2</a:t>
            </a:r>
            <a:r>
              <a:rPr lang="uk-UA" dirty="0"/>
              <a:t>((</a:t>
            </a:r>
            <a:r>
              <a:rPr lang="en-US" dirty="0"/>
              <a:t>P</a:t>
            </a:r>
            <a:r>
              <a:rPr lang="uk-UA" baseline="-25000" dirty="0"/>
              <a:t>1</a:t>
            </a:r>
            <a:r>
              <a:rPr lang="en-US" dirty="0"/>
              <a:t>r</a:t>
            </a:r>
            <a:r>
              <a:rPr lang="uk-UA" baseline="-25000" dirty="0"/>
              <a:t>1 </a:t>
            </a:r>
            <a:r>
              <a:rPr lang="uk-UA" dirty="0"/>
              <a:t>&amp;</a:t>
            </a:r>
            <a:r>
              <a:rPr lang="uk-UA" baseline="-25000" dirty="0"/>
              <a:t> </a:t>
            </a:r>
            <a:r>
              <a:rPr lang="en-US" dirty="0"/>
              <a:t>P</a:t>
            </a:r>
            <a:r>
              <a:rPr lang="uk-UA" baseline="-25000" dirty="0"/>
              <a:t>2</a:t>
            </a:r>
            <a:r>
              <a:rPr lang="en-US" dirty="0"/>
              <a:t>r</a:t>
            </a:r>
            <a:r>
              <a:rPr lang="uk-UA" baseline="-25000" dirty="0"/>
              <a:t>2</a:t>
            </a:r>
            <a:r>
              <a:rPr lang="uk-UA" dirty="0"/>
              <a:t>)  </a:t>
            </a:r>
            <a:r>
              <a:rPr lang="uk-UA" b="1" dirty="0"/>
              <a:t>˅ (</a:t>
            </a:r>
            <a:r>
              <a:rPr lang="en-US" dirty="0"/>
              <a:t>r</a:t>
            </a:r>
            <a:r>
              <a:rPr lang="uk-UA" baseline="-25000" dirty="0"/>
              <a:t>2</a:t>
            </a:r>
            <a:r>
              <a:rPr lang="uk-UA" dirty="0"/>
              <a:t>[1] </a:t>
            </a:r>
            <a:r>
              <a:rPr lang="uk-UA" b="1" dirty="0"/>
              <a:t>≠ </a:t>
            </a:r>
            <a:r>
              <a:rPr lang="en-US" dirty="0"/>
              <a:t>r</a:t>
            </a:r>
            <a:r>
              <a:rPr lang="uk-UA" baseline="-25000" dirty="0"/>
              <a:t>2</a:t>
            </a:r>
            <a:r>
              <a:rPr lang="uk-UA" dirty="0"/>
              <a:t>[2</a:t>
            </a:r>
            <a:r>
              <a:rPr lang="uk-UA" dirty="0" smtClean="0"/>
              <a:t>]));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6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Реляційне числення 3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Безкванторна ППФ  </a:t>
            </a:r>
            <a:r>
              <a:rPr lang="en-US" dirty="0"/>
              <a:t>F</a:t>
            </a:r>
            <a:r>
              <a:rPr lang="uk-UA" dirty="0"/>
              <a:t> називається </a:t>
            </a:r>
            <a:r>
              <a:rPr lang="uk-UA" b="1" i="1" dirty="0"/>
              <a:t>правильно визначеною (пв)</a:t>
            </a:r>
            <a:r>
              <a:rPr lang="uk-UA" dirty="0"/>
              <a:t> </a:t>
            </a:r>
            <a:r>
              <a:rPr lang="uk-UA" b="1" i="1" dirty="0"/>
              <a:t>над</a:t>
            </a:r>
            <a:r>
              <a:rPr lang="uk-UA" dirty="0"/>
              <a:t> змінною </a:t>
            </a:r>
            <a:r>
              <a:rPr lang="en-US" dirty="0"/>
              <a:t>r</a:t>
            </a:r>
            <a:r>
              <a:rPr lang="uk-UA" dirty="0"/>
              <a:t>, якщо виконані такі умови: </a:t>
            </a:r>
            <a:endParaRPr lang="en-US" dirty="0"/>
          </a:p>
          <a:p>
            <a:pPr lvl="0"/>
            <a:r>
              <a:rPr lang="uk-UA" dirty="0" smtClean="0"/>
              <a:t>1) </a:t>
            </a:r>
            <a:r>
              <a:rPr lang="en-US" dirty="0" smtClean="0"/>
              <a:t>r</a:t>
            </a:r>
            <a:r>
              <a:rPr lang="uk-UA" dirty="0" smtClean="0"/>
              <a:t> </a:t>
            </a:r>
            <a:r>
              <a:rPr lang="uk-UA" dirty="0"/>
              <a:t>єдина вільна змінна в </a:t>
            </a:r>
            <a:r>
              <a:rPr lang="en-US" dirty="0"/>
              <a:t>F</a:t>
            </a:r>
            <a:r>
              <a:rPr lang="uk-UA" dirty="0"/>
              <a:t>;</a:t>
            </a:r>
            <a:endParaRPr lang="en-US" dirty="0"/>
          </a:p>
          <a:p>
            <a:pPr lvl="0"/>
            <a:r>
              <a:rPr lang="uk-UA" dirty="0" smtClean="0"/>
              <a:t>2) всі </a:t>
            </a:r>
            <a:r>
              <a:rPr lang="uk-UA" dirty="0"/>
              <a:t>терми в </a:t>
            </a:r>
            <a:r>
              <a:rPr lang="en-US" dirty="0"/>
              <a:t>F</a:t>
            </a:r>
            <a:r>
              <a:rPr lang="uk-UA" dirty="0"/>
              <a:t> є термами значень;</a:t>
            </a:r>
            <a:endParaRPr lang="en-US" dirty="0"/>
          </a:p>
          <a:p>
            <a:pPr lvl="0"/>
            <a:r>
              <a:rPr lang="uk-UA" b="1" dirty="0" smtClean="0"/>
              <a:t>3) ¬ </a:t>
            </a:r>
            <a:r>
              <a:rPr lang="uk-UA" dirty="0"/>
              <a:t>входить в </a:t>
            </a:r>
            <a:r>
              <a:rPr lang="en-US" dirty="0"/>
              <a:t>F</a:t>
            </a:r>
            <a:r>
              <a:rPr lang="uk-UA" dirty="0"/>
              <a:t> тільки після &amp;, або взагалі відсутнє.</a:t>
            </a:r>
            <a:endParaRPr lang="en-US" dirty="0"/>
          </a:p>
          <a:p>
            <a:r>
              <a:rPr lang="uk-UA" dirty="0" smtClean="0"/>
              <a:t>          Остання </a:t>
            </a:r>
            <a:r>
              <a:rPr lang="uk-UA" dirty="0"/>
              <a:t>умова пов’язана з тим, що у реляційному підході замість доповнення використовують різницю.</a:t>
            </a:r>
            <a:endParaRPr lang="en-US" dirty="0"/>
          </a:p>
          <a:p>
            <a:r>
              <a:rPr lang="uk-UA" dirty="0"/>
              <a:t>Нехай </a:t>
            </a:r>
            <a:r>
              <a:rPr lang="en-US" dirty="0"/>
              <a:t>F</a:t>
            </a:r>
            <a:r>
              <a:rPr lang="uk-UA" dirty="0"/>
              <a:t> – ППФ </a:t>
            </a:r>
            <a:r>
              <a:rPr lang="uk-UA" b="1" dirty="0"/>
              <a:t>пв</a:t>
            </a:r>
            <a:r>
              <a:rPr lang="uk-UA" dirty="0"/>
              <a:t> над </a:t>
            </a:r>
            <a:r>
              <a:rPr lang="en-US" dirty="0"/>
              <a:t>r</a:t>
            </a:r>
            <a:r>
              <a:rPr lang="uk-UA" dirty="0"/>
              <a:t>, а </a:t>
            </a:r>
            <a:r>
              <a:rPr lang="en-US" dirty="0"/>
              <a:t>G</a:t>
            </a:r>
            <a:r>
              <a:rPr lang="uk-UA" dirty="0"/>
              <a:t> - ППФ і має </a:t>
            </a:r>
            <a:r>
              <a:rPr lang="en-US" dirty="0"/>
              <a:t>r</a:t>
            </a:r>
            <a:r>
              <a:rPr lang="uk-UA" dirty="0"/>
              <a:t> як вільну змінну, але не має термів значень виду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r</a:t>
            </a:r>
            <a:r>
              <a:rPr lang="uk-UA" dirty="0"/>
              <a:t>, тоді будемо використовувати наступні скорочення:</a:t>
            </a:r>
            <a:endParaRPr lang="en-US" dirty="0"/>
          </a:p>
          <a:p>
            <a:pPr algn="ctr"/>
            <a:r>
              <a:rPr lang="uk-UA" b="1" dirty="0" smtClean="0">
                <a:latin typeface="Cambria Math"/>
                <a:ea typeface="Cambria Math"/>
              </a:rPr>
              <a:t>∃</a:t>
            </a:r>
            <a:r>
              <a:rPr lang="uk-UA" dirty="0" smtClean="0"/>
              <a:t> </a:t>
            </a:r>
            <a:r>
              <a:rPr lang="en-US" dirty="0"/>
              <a:t>r</a:t>
            </a:r>
            <a:r>
              <a:rPr lang="uk-UA" dirty="0"/>
              <a:t>(</a:t>
            </a:r>
            <a:r>
              <a:rPr lang="en-US" dirty="0"/>
              <a:t>F</a:t>
            </a:r>
            <a:r>
              <a:rPr lang="uk-UA" dirty="0"/>
              <a:t>&amp;</a:t>
            </a:r>
            <a:r>
              <a:rPr lang="en-US" dirty="0"/>
              <a:t>G</a:t>
            </a:r>
            <a:r>
              <a:rPr lang="uk-UA" dirty="0"/>
              <a:t>) -&gt;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en-US" dirty="0" smtClean="0"/>
              <a:t>F</a:t>
            </a:r>
            <a:r>
              <a:rPr lang="uk-UA" dirty="0"/>
              <a:t>(</a:t>
            </a:r>
            <a:r>
              <a:rPr lang="en-US" dirty="0"/>
              <a:t>G</a:t>
            </a:r>
            <a:r>
              <a:rPr lang="uk-UA" dirty="0"/>
              <a:t>)</a:t>
            </a:r>
            <a:endParaRPr lang="en-US" dirty="0"/>
          </a:p>
          <a:p>
            <a:pPr algn="ctr"/>
            <a:r>
              <a:rPr lang="uk-UA" b="1" dirty="0" smtClean="0">
                <a:latin typeface="Cambria Math"/>
                <a:ea typeface="Cambria Math"/>
              </a:rPr>
              <a:t>∀</a:t>
            </a:r>
            <a:r>
              <a:rPr lang="uk-UA" dirty="0" smtClean="0"/>
              <a:t> </a:t>
            </a:r>
            <a:r>
              <a:rPr lang="en-US" dirty="0"/>
              <a:t>r</a:t>
            </a:r>
            <a:r>
              <a:rPr lang="uk-UA" dirty="0"/>
              <a:t>(</a:t>
            </a:r>
            <a:r>
              <a:rPr lang="uk-UA" b="1" dirty="0"/>
              <a:t>¬</a:t>
            </a:r>
            <a:r>
              <a:rPr lang="en-US" dirty="0"/>
              <a:t>F</a:t>
            </a:r>
            <a:r>
              <a:rPr lang="en-US" b="1" dirty="0"/>
              <a:t> </a:t>
            </a:r>
            <a:r>
              <a:rPr lang="uk-UA" b="1" dirty="0"/>
              <a:t>˅</a:t>
            </a:r>
            <a:r>
              <a:rPr lang="uk-UA" dirty="0"/>
              <a:t> </a:t>
            </a:r>
            <a:r>
              <a:rPr lang="en-US" dirty="0"/>
              <a:t>G</a:t>
            </a:r>
            <a:r>
              <a:rPr lang="uk-UA" dirty="0"/>
              <a:t>) -&gt;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en-US" dirty="0" smtClean="0"/>
              <a:t>F</a:t>
            </a:r>
            <a:r>
              <a:rPr lang="uk-UA" dirty="0"/>
              <a:t>(</a:t>
            </a:r>
            <a:r>
              <a:rPr lang="en-US" dirty="0"/>
              <a:t>G</a:t>
            </a:r>
            <a:r>
              <a:rPr lang="uk-UA" dirty="0" smtClean="0"/>
              <a:t>)</a:t>
            </a:r>
          </a:p>
          <a:p>
            <a:r>
              <a:rPr lang="uk-UA" dirty="0"/>
              <a:t>ППФ </a:t>
            </a:r>
            <a:r>
              <a:rPr lang="en-US" dirty="0"/>
              <a:t>W</a:t>
            </a:r>
            <a:r>
              <a:rPr lang="uk-UA" dirty="0"/>
              <a:t> називається </a:t>
            </a:r>
            <a:r>
              <a:rPr lang="uk-UA" b="1" i="1" dirty="0"/>
              <a:t>формулою з областю визначення (ФОВ)</a:t>
            </a:r>
            <a:r>
              <a:rPr lang="uk-UA" dirty="0"/>
              <a:t>, якщо виконуються наступні вимоги: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W</a:t>
            </a:r>
            <a:r>
              <a:rPr lang="uk-UA" dirty="0"/>
              <a:t> = </a:t>
            </a:r>
            <a:r>
              <a:rPr lang="en-US" dirty="0"/>
              <a:t>U</a:t>
            </a:r>
            <a:r>
              <a:rPr lang="uk-UA" baseline="-25000" dirty="0"/>
              <a:t>1</a:t>
            </a:r>
            <a:r>
              <a:rPr lang="uk-UA" dirty="0"/>
              <a:t> &amp; </a:t>
            </a:r>
            <a:r>
              <a:rPr lang="en-US" dirty="0"/>
              <a:t>U</a:t>
            </a:r>
            <a:r>
              <a:rPr lang="en-US" baseline="-25000" dirty="0"/>
              <a:t>2</a:t>
            </a:r>
            <a:r>
              <a:rPr lang="uk-UA" dirty="0"/>
              <a:t> &amp; …</a:t>
            </a:r>
            <a:r>
              <a:rPr lang="en-US" dirty="0"/>
              <a:t>&amp; U</a:t>
            </a:r>
            <a:r>
              <a:rPr lang="en-US" baseline="-25000" dirty="0"/>
              <a:t>n</a:t>
            </a:r>
            <a:r>
              <a:rPr lang="en-US" dirty="0"/>
              <a:t> &amp; V, n </a:t>
            </a:r>
            <a:r>
              <a:rPr lang="uk-UA" sz="2000" b="1" dirty="0"/>
              <a:t>≥</a:t>
            </a:r>
            <a:r>
              <a:rPr lang="en-US" sz="2000" b="1" dirty="0"/>
              <a:t> 1.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 </a:t>
            </a:r>
            <a:r>
              <a:rPr lang="uk-UA" dirty="0"/>
              <a:t>для всіх </a:t>
            </a:r>
            <a:r>
              <a:rPr lang="en-US" dirty="0" err="1"/>
              <a:t>i</a:t>
            </a:r>
            <a:r>
              <a:rPr lang="uk-UA" dirty="0"/>
              <a:t> є пв над </a:t>
            </a:r>
            <a:r>
              <a:rPr lang="en-US" dirty="0"/>
              <a:t>r</a:t>
            </a:r>
            <a:r>
              <a:rPr lang="uk-UA" dirty="0"/>
              <a:t>  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uk-UA" sz="2000" b="1" dirty="0"/>
              <a:t>≠</a:t>
            </a:r>
            <a:r>
              <a:rPr lang="en-US" dirty="0"/>
              <a:t> j </a:t>
            </a:r>
            <a:r>
              <a:rPr lang="uk-UA" dirty="0" smtClean="0">
                <a:latin typeface="Cambria Math"/>
                <a:ea typeface="Cambria Math"/>
              </a:rPr>
              <a:t>⇨</a:t>
            </a:r>
            <a:r>
              <a:rPr lang="en-US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uk-UA" sz="2000" b="1" dirty="0"/>
              <a:t>≠</a:t>
            </a:r>
            <a:r>
              <a:rPr lang="uk-UA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j</a:t>
            </a:r>
            <a:r>
              <a:rPr lang="uk-UA" dirty="0"/>
              <a:t>)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V</a:t>
            </a:r>
            <a:r>
              <a:rPr lang="ru-RU" dirty="0"/>
              <a:t> –</a:t>
            </a:r>
            <a:r>
              <a:rPr lang="uk-UA" dirty="0"/>
              <a:t> або пуста, або ППФ, яка задовольняє умовам: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uk-UA" dirty="0"/>
              <a:t>квантори входять у </a:t>
            </a:r>
            <a:r>
              <a:rPr lang="en-US" dirty="0"/>
              <a:t>V</a:t>
            </a:r>
            <a:r>
              <a:rPr lang="uk-UA" dirty="0"/>
              <a:t> тільки у вигляді </a:t>
            </a:r>
            <a:r>
              <a:rPr lang="uk-UA" sz="2000" b="1" dirty="0" smtClean="0">
                <a:latin typeface="Cambria Math"/>
                <a:ea typeface="Cambria Math"/>
              </a:rPr>
              <a:t>∃ </a:t>
            </a:r>
            <a:r>
              <a:rPr lang="en-US" sz="2000" dirty="0" smtClean="0"/>
              <a:t>F</a:t>
            </a:r>
            <a:r>
              <a:rPr lang="uk-UA" sz="2000" dirty="0"/>
              <a:t>(</a:t>
            </a:r>
            <a:r>
              <a:rPr lang="en-US" sz="2000" dirty="0"/>
              <a:t>G</a:t>
            </a:r>
            <a:r>
              <a:rPr lang="uk-UA" sz="2000" dirty="0"/>
              <a:t>)</a:t>
            </a:r>
            <a:r>
              <a:rPr lang="uk-UA" dirty="0"/>
              <a:t>  або </a:t>
            </a:r>
            <a:r>
              <a:rPr lang="uk-UA" sz="2000" b="1" dirty="0" smtClean="0">
                <a:latin typeface="Cambria Math"/>
                <a:ea typeface="Cambria Math"/>
              </a:rPr>
              <a:t>∀ </a:t>
            </a:r>
            <a:r>
              <a:rPr lang="en-US" sz="2000" dirty="0" smtClean="0"/>
              <a:t>F</a:t>
            </a:r>
            <a:r>
              <a:rPr lang="uk-UA" sz="2000" dirty="0"/>
              <a:t>(</a:t>
            </a:r>
            <a:r>
              <a:rPr lang="en-US" sz="2000" dirty="0"/>
              <a:t>G</a:t>
            </a:r>
            <a:r>
              <a:rPr lang="uk-UA" sz="2000" dirty="0"/>
              <a:t>)</a:t>
            </a:r>
            <a:r>
              <a:rPr lang="uk-UA" dirty="0"/>
              <a:t>;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uk-UA" dirty="0"/>
              <a:t>кожна вільна змінна з </a:t>
            </a:r>
            <a:r>
              <a:rPr lang="en-US" dirty="0"/>
              <a:t>V</a:t>
            </a:r>
            <a:r>
              <a:rPr lang="uk-UA" dirty="0"/>
              <a:t>  є вільною змінною в одній з 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uk-UA" dirty="0"/>
              <a:t> ;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uk-UA" dirty="0"/>
              <a:t>у </a:t>
            </a:r>
            <a:r>
              <a:rPr lang="en-US" dirty="0"/>
              <a:t>V</a:t>
            </a:r>
            <a:r>
              <a:rPr lang="uk-UA" dirty="0"/>
              <a:t> немає термів значень з вільними змінними.</a:t>
            </a:r>
            <a:endParaRPr lang="en-US" dirty="0"/>
          </a:p>
          <a:p>
            <a:r>
              <a:rPr lang="uk-UA" dirty="0"/>
              <a:t>Приклад: </a:t>
            </a:r>
            <a:r>
              <a:rPr lang="en-US" dirty="0"/>
              <a:t>P</a:t>
            </a:r>
            <a:r>
              <a:rPr lang="uk-UA" baseline="-25000" dirty="0"/>
              <a:t>1</a:t>
            </a:r>
            <a:r>
              <a:rPr lang="en-US" dirty="0"/>
              <a:t>r</a:t>
            </a:r>
            <a:r>
              <a:rPr lang="uk-UA" baseline="-25000" dirty="0"/>
              <a:t>1</a:t>
            </a:r>
            <a:r>
              <a:rPr lang="uk-UA" dirty="0"/>
              <a:t> &amp; </a:t>
            </a:r>
            <a:r>
              <a:rPr lang="en-US" dirty="0"/>
              <a:t>P</a:t>
            </a:r>
            <a:r>
              <a:rPr lang="uk-UA" baseline="-25000" dirty="0"/>
              <a:t>2</a:t>
            </a:r>
            <a:r>
              <a:rPr lang="en-US" dirty="0"/>
              <a:t>r</a:t>
            </a:r>
            <a:r>
              <a:rPr lang="uk-UA" baseline="-25000" dirty="0"/>
              <a:t>2</a:t>
            </a:r>
            <a:r>
              <a:rPr lang="uk-UA" dirty="0"/>
              <a:t> &amp; </a:t>
            </a:r>
            <a:r>
              <a:rPr lang="uk-UA" sz="2000" b="1" dirty="0" smtClean="0">
                <a:latin typeface="Cambria Math"/>
                <a:ea typeface="Cambria Math"/>
              </a:rPr>
              <a:t>∃ </a:t>
            </a:r>
            <a:r>
              <a:rPr lang="en-US" dirty="0" smtClean="0"/>
              <a:t>P</a:t>
            </a:r>
            <a:r>
              <a:rPr lang="uk-UA" baseline="-25000" dirty="0"/>
              <a:t>3</a:t>
            </a:r>
            <a:r>
              <a:rPr lang="en-US" dirty="0"/>
              <a:t>r</a:t>
            </a:r>
            <a:r>
              <a:rPr lang="uk-UA" baseline="-25000" dirty="0"/>
              <a:t>3</a:t>
            </a:r>
            <a:r>
              <a:rPr lang="uk-UA" dirty="0"/>
              <a:t>(</a:t>
            </a:r>
            <a:r>
              <a:rPr lang="en-US" dirty="0"/>
              <a:t>r</a:t>
            </a:r>
            <a:r>
              <a:rPr lang="uk-UA" baseline="-25000" dirty="0"/>
              <a:t>3</a:t>
            </a:r>
            <a:r>
              <a:rPr lang="uk-UA" dirty="0"/>
              <a:t>[2] =</a:t>
            </a:r>
            <a:r>
              <a:rPr lang="uk-UA" baseline="-25000" dirty="0"/>
              <a:t>  </a:t>
            </a:r>
            <a:r>
              <a:rPr lang="en-US" dirty="0"/>
              <a:t>r</a:t>
            </a:r>
            <a:r>
              <a:rPr lang="uk-UA" baseline="-25000" dirty="0"/>
              <a:t>1</a:t>
            </a:r>
            <a:r>
              <a:rPr lang="uk-UA" dirty="0"/>
              <a:t>[1])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0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Реляційне числення </a:t>
            </a:r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Слово 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uk-UA" baseline="-25000" dirty="0"/>
              <a:t>1</a:t>
            </a:r>
            <a:r>
              <a:rPr lang="uk-UA" dirty="0"/>
              <a:t>,…,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uk-UA" dirty="0"/>
              <a:t>)</a:t>
            </a:r>
            <a:r>
              <a:rPr lang="ru-RU" dirty="0"/>
              <a:t>:</a:t>
            </a:r>
            <a:r>
              <a:rPr lang="en-US" dirty="0"/>
              <a:t>W</a:t>
            </a:r>
            <a:r>
              <a:rPr lang="uk-UA" dirty="0"/>
              <a:t>  називається </a:t>
            </a:r>
            <a:r>
              <a:rPr lang="uk-UA" i="1" dirty="0"/>
              <a:t>простим α-виразом</a:t>
            </a:r>
            <a:r>
              <a:rPr lang="uk-UA" dirty="0"/>
              <a:t>, якщо виконуються умови: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W - </a:t>
            </a:r>
            <a:r>
              <a:rPr lang="uk-UA" dirty="0"/>
              <a:t>ФОВ;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t</a:t>
            </a:r>
            <a:r>
              <a:rPr lang="uk-UA" baseline="-25000" dirty="0"/>
              <a:t>1</a:t>
            </a:r>
            <a:r>
              <a:rPr lang="uk-UA" dirty="0"/>
              <a:t>,…,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uk-UA" dirty="0"/>
              <a:t>- послідовність змінних чи зрізів;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{</a:t>
            </a:r>
            <a:r>
              <a:rPr lang="en-US" dirty="0"/>
              <a:t>t</a:t>
            </a:r>
            <a:r>
              <a:rPr lang="uk-UA" baseline="-25000" dirty="0"/>
              <a:t>1</a:t>
            </a:r>
            <a:r>
              <a:rPr lang="uk-UA" dirty="0"/>
              <a:t>,…,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uk-UA" dirty="0"/>
              <a:t>} = {множина вільних змінних з </a:t>
            </a:r>
            <a:r>
              <a:rPr lang="en-US" dirty="0"/>
              <a:t>W</a:t>
            </a:r>
            <a:r>
              <a:rPr lang="uk-UA" dirty="0"/>
              <a:t>}</a:t>
            </a:r>
            <a:endParaRPr lang="en-US" dirty="0"/>
          </a:p>
          <a:p>
            <a:r>
              <a:rPr lang="uk-UA" dirty="0"/>
              <a:t>Частину α-виразу 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uk-UA" baseline="-25000" dirty="0"/>
              <a:t>1</a:t>
            </a:r>
            <a:r>
              <a:rPr lang="uk-UA" dirty="0"/>
              <a:t>,…,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uk-UA" dirty="0"/>
              <a:t>) будемо називати </a:t>
            </a:r>
            <a:r>
              <a:rPr lang="uk-UA" i="1" dirty="0"/>
              <a:t>цільовим списком</a:t>
            </a:r>
            <a:r>
              <a:rPr lang="uk-UA" dirty="0"/>
              <a:t>.</a:t>
            </a:r>
            <a:endParaRPr lang="en-US" dirty="0"/>
          </a:p>
          <a:p>
            <a:r>
              <a:rPr lang="uk-UA" i="1" dirty="0"/>
              <a:t>α-вираз </a:t>
            </a:r>
            <a:r>
              <a:rPr lang="uk-UA" dirty="0"/>
              <a:t>визначимо аксіоматично.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Простий α-вираз є α-вираз;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Якщо </a:t>
            </a:r>
            <a:r>
              <a:rPr lang="en-US" dirty="0"/>
              <a:t>t</a:t>
            </a:r>
            <a:r>
              <a:rPr lang="uk-UA" dirty="0"/>
              <a:t> = (</a:t>
            </a:r>
            <a:r>
              <a:rPr lang="en-US" dirty="0"/>
              <a:t>t</a:t>
            </a:r>
            <a:r>
              <a:rPr lang="uk-UA" baseline="-25000" dirty="0"/>
              <a:t>1</a:t>
            </a:r>
            <a:r>
              <a:rPr lang="uk-UA" dirty="0"/>
              <a:t>,…,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uk-UA" dirty="0"/>
              <a:t>) </a:t>
            </a:r>
            <a:r>
              <a:rPr lang="en-US" dirty="0" err="1"/>
              <a:t>i</a:t>
            </a:r>
            <a:r>
              <a:rPr lang="en-US" dirty="0"/>
              <a:t> t</a:t>
            </a:r>
            <a:r>
              <a:rPr lang="uk-UA" dirty="0"/>
              <a:t>:</a:t>
            </a:r>
            <a:r>
              <a:rPr lang="en-US" dirty="0"/>
              <a:t>W</a:t>
            </a:r>
            <a:r>
              <a:rPr lang="uk-UA" baseline="-25000" dirty="0"/>
              <a:t>1</a:t>
            </a:r>
            <a:r>
              <a:rPr lang="uk-UA" dirty="0"/>
              <a:t>, </a:t>
            </a:r>
            <a:r>
              <a:rPr lang="en-US" dirty="0"/>
              <a:t>t</a:t>
            </a:r>
            <a:r>
              <a:rPr lang="uk-UA" dirty="0"/>
              <a:t>:</a:t>
            </a:r>
            <a:r>
              <a:rPr lang="en-US" dirty="0"/>
              <a:t>W</a:t>
            </a:r>
            <a:r>
              <a:rPr lang="uk-UA" baseline="-25000" dirty="0"/>
              <a:t>2</a:t>
            </a:r>
            <a:r>
              <a:rPr lang="uk-UA" dirty="0"/>
              <a:t> - α-вирази, тоді   </a:t>
            </a:r>
            <a:r>
              <a:rPr lang="en-US" dirty="0"/>
              <a:t>t</a:t>
            </a:r>
            <a:r>
              <a:rPr lang="uk-UA" dirty="0"/>
              <a:t>:(</a:t>
            </a:r>
            <a:r>
              <a:rPr lang="en-US" dirty="0"/>
              <a:t>W</a:t>
            </a:r>
            <a:r>
              <a:rPr lang="uk-UA" baseline="-25000" dirty="0"/>
              <a:t>1</a:t>
            </a:r>
            <a:r>
              <a:rPr lang="uk-UA" b="1" dirty="0"/>
              <a:t> ˅ </a:t>
            </a:r>
            <a:r>
              <a:rPr lang="en-US" dirty="0"/>
              <a:t>W</a:t>
            </a:r>
            <a:r>
              <a:rPr lang="uk-UA" baseline="-25000" dirty="0"/>
              <a:t>2</a:t>
            </a:r>
            <a:r>
              <a:rPr lang="uk-UA" dirty="0"/>
              <a:t>), </a:t>
            </a:r>
            <a:r>
              <a:rPr lang="en-US" dirty="0"/>
              <a:t>t</a:t>
            </a:r>
            <a:r>
              <a:rPr lang="uk-UA" dirty="0"/>
              <a:t>:(</a:t>
            </a:r>
            <a:r>
              <a:rPr lang="en-US" dirty="0"/>
              <a:t>W</a:t>
            </a:r>
            <a:r>
              <a:rPr lang="uk-UA" baseline="-25000" dirty="0"/>
              <a:t>1</a:t>
            </a:r>
            <a:r>
              <a:rPr lang="uk-UA" b="1" dirty="0"/>
              <a:t> </a:t>
            </a:r>
            <a:r>
              <a:rPr lang="uk-UA" dirty="0"/>
              <a:t>&amp;</a:t>
            </a:r>
            <a:r>
              <a:rPr lang="uk-UA" b="1" dirty="0"/>
              <a:t> </a:t>
            </a:r>
            <a:r>
              <a:rPr lang="en-US" dirty="0"/>
              <a:t>W</a:t>
            </a:r>
            <a:r>
              <a:rPr lang="uk-UA" baseline="-25000" dirty="0"/>
              <a:t>2</a:t>
            </a:r>
            <a:r>
              <a:rPr lang="uk-UA" dirty="0"/>
              <a:t>), </a:t>
            </a:r>
            <a:r>
              <a:rPr lang="en-US" dirty="0"/>
              <a:t>t</a:t>
            </a:r>
            <a:r>
              <a:rPr lang="uk-UA" dirty="0"/>
              <a:t>:(</a:t>
            </a:r>
            <a:r>
              <a:rPr lang="en-US" dirty="0"/>
              <a:t>W</a:t>
            </a:r>
            <a:r>
              <a:rPr lang="uk-UA" baseline="-25000" dirty="0"/>
              <a:t>1</a:t>
            </a:r>
            <a:r>
              <a:rPr lang="uk-UA" b="1" dirty="0"/>
              <a:t> </a:t>
            </a:r>
            <a:r>
              <a:rPr lang="uk-UA" dirty="0"/>
              <a:t>&amp;</a:t>
            </a:r>
            <a:r>
              <a:rPr lang="uk-UA" b="1" dirty="0"/>
              <a:t>¬ </a:t>
            </a:r>
            <a:r>
              <a:rPr lang="en-US" dirty="0"/>
              <a:t>W</a:t>
            </a:r>
            <a:r>
              <a:rPr lang="uk-UA" baseline="-25000" dirty="0"/>
              <a:t>2</a:t>
            </a:r>
            <a:r>
              <a:rPr lang="uk-UA" dirty="0"/>
              <a:t>) є α-виразами;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Будь-який α-вираз є наслідком пунктів 1, 2.</a:t>
            </a:r>
            <a:endParaRPr lang="en-US" dirty="0"/>
          </a:p>
          <a:p>
            <a:r>
              <a:rPr lang="uk-UA" dirty="0"/>
              <a:t>В основі багатьох операторів мови </a:t>
            </a:r>
            <a:r>
              <a:rPr lang="en-US" dirty="0"/>
              <a:t>ALPHA</a:t>
            </a:r>
            <a:r>
              <a:rPr lang="uk-UA" dirty="0"/>
              <a:t> лежать α-вирази.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2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Мова </a:t>
            </a:r>
            <a:r>
              <a:rPr lang="en-US" sz="2800" dirty="0"/>
              <a:t>ALPHA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 відміну від родини мов на основі реляційної алгебри, де задається процедура знаходження потрібної реляції, у мові </a:t>
            </a:r>
            <a:r>
              <a:rPr lang="en-US" dirty="0"/>
              <a:t>ALPHA</a:t>
            </a:r>
            <a:r>
              <a:rPr lang="uk-UA" dirty="0"/>
              <a:t> описуються властивості даних, які треба знайти, тобто це непроцедурна мова, її рівень суттєво вищий</a:t>
            </a:r>
            <a:r>
              <a:rPr lang="uk-UA" dirty="0" smtClean="0"/>
              <a:t>.</a:t>
            </a:r>
            <a:endParaRPr lang="en-US" dirty="0" smtClean="0"/>
          </a:p>
          <a:p>
            <a:pPr algn="ctr"/>
            <a:r>
              <a:rPr lang="uk-UA" dirty="0"/>
              <a:t>Розглянемо низку прикладів.</a:t>
            </a:r>
            <a:endParaRPr lang="en-US" dirty="0"/>
          </a:p>
          <a:p>
            <a:pPr lvl="0"/>
            <a:r>
              <a:rPr lang="en-US" dirty="0" smtClean="0"/>
              <a:t>1.  </a:t>
            </a:r>
            <a:r>
              <a:rPr lang="uk-UA" dirty="0" smtClean="0"/>
              <a:t>Знайти </a:t>
            </a:r>
            <a:r>
              <a:rPr lang="uk-UA" dirty="0"/>
              <a:t>всі відомості про всіх постачальників.</a:t>
            </a:r>
            <a:endParaRPr lang="en-US" dirty="0"/>
          </a:p>
          <a:p>
            <a:r>
              <a:rPr lang="uk-UA" dirty="0"/>
              <a:t>GET W(П.КП, </a:t>
            </a:r>
            <a:r>
              <a:rPr lang="uk-UA" dirty="0" err="1"/>
              <a:t>П.прізвище</a:t>
            </a:r>
            <a:r>
              <a:rPr lang="uk-UA" dirty="0"/>
              <a:t>, </a:t>
            </a:r>
            <a:r>
              <a:rPr lang="uk-UA" dirty="0" err="1"/>
              <a:t>П.статус</a:t>
            </a:r>
            <a:r>
              <a:rPr lang="uk-UA" dirty="0"/>
              <a:t>, </a:t>
            </a:r>
            <a:r>
              <a:rPr lang="uk-UA" dirty="0" err="1"/>
              <a:t>П.місто</a:t>
            </a:r>
            <a:r>
              <a:rPr lang="uk-UA" dirty="0" smtClean="0"/>
              <a:t>):</a:t>
            </a:r>
            <a:r>
              <a:rPr lang="en-US" dirty="0" smtClean="0"/>
              <a:t> </a:t>
            </a:r>
            <a:r>
              <a:rPr lang="uk-UA" dirty="0" smtClean="0"/>
              <a:t>або    </a:t>
            </a:r>
            <a:r>
              <a:rPr lang="uk-UA" dirty="0"/>
              <a:t>GET W(П</a:t>
            </a:r>
            <a:r>
              <a:rPr lang="uk-UA" dirty="0" smtClean="0"/>
              <a:t>):</a:t>
            </a:r>
          </a:p>
          <a:p>
            <a:pPr lvl="0"/>
            <a:r>
              <a:rPr lang="uk-UA" dirty="0" smtClean="0"/>
              <a:t>2. Знайти </a:t>
            </a:r>
            <a:r>
              <a:rPr lang="uk-UA" dirty="0"/>
              <a:t>коди постачальників з статусом більше 20, що живуть в місті N</a:t>
            </a:r>
            <a:endParaRPr lang="en-US" dirty="0"/>
          </a:p>
          <a:p>
            <a:r>
              <a:rPr lang="uk-UA" dirty="0"/>
              <a:t>GET W(П.КП): </a:t>
            </a:r>
            <a:r>
              <a:rPr lang="uk-UA" dirty="0" err="1"/>
              <a:t>П.статус</a:t>
            </a:r>
            <a:r>
              <a:rPr lang="uk-UA" dirty="0"/>
              <a:t> &gt; 20 &amp; </a:t>
            </a:r>
            <a:r>
              <a:rPr lang="uk-UA" dirty="0" err="1"/>
              <a:t>П.місто</a:t>
            </a:r>
            <a:r>
              <a:rPr lang="uk-UA" dirty="0"/>
              <a:t> = ‘N</a:t>
            </a:r>
            <a:r>
              <a:rPr lang="uk-UA" dirty="0" smtClean="0"/>
              <a:t>’ </a:t>
            </a:r>
          </a:p>
          <a:p>
            <a:r>
              <a:rPr lang="uk-UA" dirty="0"/>
              <a:t>	</a:t>
            </a:r>
            <a:r>
              <a:rPr lang="uk-UA" dirty="0" smtClean="0"/>
              <a:t>	GET </a:t>
            </a:r>
            <a:r>
              <a:rPr lang="uk-UA" dirty="0"/>
              <a:t>W(П.КП, </a:t>
            </a:r>
            <a:r>
              <a:rPr lang="uk-UA" dirty="0" err="1"/>
              <a:t>П.статус</a:t>
            </a:r>
            <a:r>
              <a:rPr lang="uk-UA" dirty="0"/>
              <a:t>): </a:t>
            </a:r>
            <a:r>
              <a:rPr lang="uk-UA" dirty="0" err="1"/>
              <a:t>П.місто</a:t>
            </a:r>
            <a:r>
              <a:rPr lang="uk-UA" dirty="0"/>
              <a:t> = ‘N’ DOWN </a:t>
            </a:r>
            <a:r>
              <a:rPr lang="uk-UA" dirty="0" err="1" smtClean="0"/>
              <a:t>П.статус</a:t>
            </a:r>
            <a:r>
              <a:rPr lang="uk-UA" dirty="0" smtClean="0"/>
              <a:t>   альтернатива  (</a:t>
            </a:r>
            <a:r>
              <a:rPr lang="en-US" dirty="0"/>
              <a:t>UP</a:t>
            </a:r>
            <a:r>
              <a:rPr lang="uk-UA" dirty="0" smtClean="0"/>
              <a:t>)</a:t>
            </a:r>
            <a:endParaRPr lang="en-US" dirty="0"/>
          </a:p>
          <a:p>
            <a:pPr lvl="0"/>
            <a:r>
              <a:rPr lang="uk-UA" dirty="0" smtClean="0"/>
              <a:t>3. Знайти </a:t>
            </a:r>
            <a:r>
              <a:rPr lang="uk-UA" dirty="0"/>
              <a:t>прізвища постачальників, що постачають деталь Д3.</a:t>
            </a:r>
            <a:endParaRPr lang="en-US" dirty="0"/>
          </a:p>
          <a:p>
            <a:r>
              <a:rPr lang="uk-UA" dirty="0"/>
              <a:t>RANGE ОПД X</a:t>
            </a:r>
            <a:endParaRPr lang="en-US" dirty="0"/>
          </a:p>
          <a:p>
            <a:r>
              <a:rPr lang="uk-UA" dirty="0"/>
              <a:t>GET W(</a:t>
            </a:r>
            <a:r>
              <a:rPr lang="uk-UA" dirty="0" err="1"/>
              <a:t>П.прізвище</a:t>
            </a:r>
            <a:r>
              <a:rPr lang="uk-UA" dirty="0"/>
              <a:t>):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 </a:t>
            </a:r>
            <a:r>
              <a:rPr lang="uk-UA" dirty="0"/>
              <a:t>(X.КП = П.КП &amp; X.КД = Д3)</a:t>
            </a:r>
            <a:endParaRPr lang="en-US" dirty="0"/>
          </a:p>
          <a:p>
            <a:r>
              <a:rPr lang="uk-UA" dirty="0"/>
              <a:t> </a:t>
            </a:r>
            <a:r>
              <a:rPr lang="uk-UA" dirty="0" smtClean="0"/>
              <a:t>         </a:t>
            </a:r>
            <a:r>
              <a:rPr lang="uk-UA" dirty="0"/>
              <a:t>«Знайти прізвища таких постачальників, для яких </a:t>
            </a:r>
            <a:r>
              <a:rPr lang="uk-UA" b="1" dirty="0"/>
              <a:t>існує</a:t>
            </a:r>
            <a:r>
              <a:rPr lang="uk-UA" dirty="0"/>
              <a:t> поставка деталі з кодом Д3</a:t>
            </a:r>
            <a:r>
              <a:rPr lang="uk-UA" dirty="0" smtClean="0"/>
              <a:t>.»</a:t>
            </a:r>
          </a:p>
          <a:p>
            <a:pPr lvl="0"/>
            <a:r>
              <a:rPr lang="uk-UA" dirty="0" smtClean="0"/>
              <a:t>4. Знайти </a:t>
            </a:r>
            <a:r>
              <a:rPr lang="uk-UA" dirty="0"/>
              <a:t>прізвища постачальників, які постачають принаймні одну червону деталь.</a:t>
            </a:r>
            <a:endParaRPr lang="en-US" dirty="0"/>
          </a:p>
          <a:p>
            <a:r>
              <a:rPr lang="uk-UA" dirty="0"/>
              <a:t>Перший варіант:</a:t>
            </a:r>
            <a:endParaRPr lang="en-US" dirty="0"/>
          </a:p>
          <a:p>
            <a:r>
              <a:rPr lang="uk-UA" dirty="0"/>
              <a:t>Згідно з 1-им варіантом запит реалізується двома операторами:</a:t>
            </a:r>
            <a:endParaRPr lang="en-US" dirty="0"/>
          </a:p>
          <a:p>
            <a:pPr lvl="0"/>
            <a:r>
              <a:rPr lang="uk-UA" dirty="0" smtClean="0"/>
              <a:t>1) Знайти </a:t>
            </a:r>
            <a:r>
              <a:rPr lang="uk-UA" dirty="0"/>
              <a:t>код КП такий, що для нього </a:t>
            </a:r>
            <a:r>
              <a:rPr lang="uk-UA" b="1" dirty="0"/>
              <a:t>існує</a:t>
            </a:r>
            <a:r>
              <a:rPr lang="uk-UA" dirty="0"/>
              <a:t> деталь червоного кольору</a:t>
            </a:r>
            <a:r>
              <a:rPr lang="uk-UA" dirty="0" smtClean="0"/>
              <a:t>. 2) Знайти </a:t>
            </a:r>
            <a:r>
              <a:rPr lang="uk-UA" dirty="0"/>
              <a:t>прізвища постачальників таких, що для них </a:t>
            </a:r>
            <a:r>
              <a:rPr lang="uk-UA" b="1" dirty="0"/>
              <a:t>існують</a:t>
            </a:r>
            <a:r>
              <a:rPr lang="uk-UA" dirty="0"/>
              <a:t> поставки заданих (W) деталей.</a:t>
            </a:r>
            <a:endParaRPr lang="en-US" dirty="0"/>
          </a:p>
          <a:p>
            <a:r>
              <a:rPr lang="uk-UA" dirty="0"/>
              <a:t>RANGE Д </a:t>
            </a:r>
            <a:r>
              <a:rPr lang="uk-UA" dirty="0" smtClean="0"/>
              <a:t>X      GET </a:t>
            </a:r>
            <a:r>
              <a:rPr lang="uk-UA" dirty="0"/>
              <a:t>W(ОПД.КП):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 </a:t>
            </a:r>
            <a:r>
              <a:rPr lang="uk-UA" dirty="0"/>
              <a:t>(X.КД = ОПД.КД &amp; </a:t>
            </a:r>
            <a:r>
              <a:rPr lang="uk-UA" dirty="0" err="1"/>
              <a:t>X.колір</a:t>
            </a:r>
            <a:r>
              <a:rPr lang="uk-UA" dirty="0"/>
              <a:t> = червоний)</a:t>
            </a:r>
            <a:endParaRPr lang="en-US" dirty="0"/>
          </a:p>
          <a:p>
            <a:r>
              <a:rPr lang="uk-UA" dirty="0"/>
              <a:t>RANGE W </a:t>
            </a:r>
            <a:r>
              <a:rPr lang="uk-UA" dirty="0" smtClean="0"/>
              <a:t>Y     GET </a:t>
            </a:r>
            <a:r>
              <a:rPr lang="uk-UA" dirty="0"/>
              <a:t>W2(</a:t>
            </a:r>
            <a:r>
              <a:rPr lang="uk-UA" dirty="0" err="1"/>
              <a:t>П.прізвище</a:t>
            </a:r>
            <a:r>
              <a:rPr lang="uk-UA" dirty="0"/>
              <a:t>):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Y </a:t>
            </a:r>
            <a:r>
              <a:rPr lang="uk-UA" dirty="0"/>
              <a:t>(Y.КП = П.КП</a:t>
            </a:r>
            <a:r>
              <a:rPr lang="uk-UA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Мова </a:t>
            </a:r>
            <a:r>
              <a:rPr lang="en-US" sz="2800" dirty="0" smtClean="0"/>
              <a:t>ALPHA</a:t>
            </a:r>
            <a:r>
              <a:rPr lang="uk-UA" sz="2800" dirty="0" smtClean="0"/>
              <a:t>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06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Другий варіант:</a:t>
            </a:r>
            <a:endParaRPr lang="en-US" dirty="0"/>
          </a:p>
          <a:p>
            <a:r>
              <a:rPr lang="uk-UA" dirty="0"/>
              <a:t>Знайти прізвища постачальників таких, що для них </a:t>
            </a:r>
            <a:r>
              <a:rPr lang="uk-UA" b="1" dirty="0"/>
              <a:t>існують</a:t>
            </a:r>
            <a:r>
              <a:rPr lang="uk-UA" dirty="0"/>
              <a:t> поставки з кодом КП такі, що для них </a:t>
            </a:r>
            <a:r>
              <a:rPr lang="uk-UA" b="1" dirty="0"/>
              <a:t>існують</a:t>
            </a:r>
            <a:r>
              <a:rPr lang="uk-UA" dirty="0"/>
              <a:t> деталі червоного кольору. </a:t>
            </a:r>
            <a:endParaRPr lang="en-US" dirty="0"/>
          </a:p>
          <a:p>
            <a:r>
              <a:rPr lang="uk-UA" dirty="0"/>
              <a:t>RANGE Д X</a:t>
            </a:r>
            <a:endParaRPr lang="en-US" dirty="0"/>
          </a:p>
          <a:p>
            <a:r>
              <a:rPr lang="uk-UA" dirty="0"/>
              <a:t>RANGE ОПД Y</a:t>
            </a:r>
            <a:endParaRPr lang="en-US" dirty="0"/>
          </a:p>
          <a:p>
            <a:r>
              <a:rPr lang="uk-UA" dirty="0"/>
              <a:t>GET W(</a:t>
            </a:r>
            <a:r>
              <a:rPr lang="uk-UA" dirty="0" err="1"/>
              <a:t>П.прізвище</a:t>
            </a:r>
            <a:r>
              <a:rPr lang="uk-UA" dirty="0"/>
              <a:t>):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Y </a:t>
            </a:r>
            <a:r>
              <a:rPr lang="uk-UA" dirty="0"/>
              <a:t>(Y.КП = П.КП &amp; X.КД = Y.КД &amp; </a:t>
            </a:r>
            <a:r>
              <a:rPr lang="uk-UA" dirty="0" err="1"/>
              <a:t>X.колір</a:t>
            </a:r>
            <a:r>
              <a:rPr lang="uk-UA" dirty="0"/>
              <a:t> = червоний)</a:t>
            </a:r>
            <a:endParaRPr lang="en-US" dirty="0"/>
          </a:p>
          <a:p>
            <a:pPr lvl="0"/>
            <a:r>
              <a:rPr lang="uk-UA" dirty="0" smtClean="0"/>
              <a:t>5. Знайти </a:t>
            </a:r>
            <a:r>
              <a:rPr lang="uk-UA" dirty="0"/>
              <a:t>прізвища тих постачальників, які постачають принаймні одну деталь, яку постачає постачальник П5.</a:t>
            </a:r>
            <a:endParaRPr lang="en-US" dirty="0"/>
          </a:p>
          <a:p>
            <a:r>
              <a:rPr lang="uk-UA" dirty="0"/>
              <a:t>RANGE ОПД X, Y</a:t>
            </a:r>
            <a:endParaRPr lang="en-US" dirty="0"/>
          </a:p>
          <a:p>
            <a:r>
              <a:rPr lang="uk-UA" dirty="0"/>
              <a:t>GET W(</a:t>
            </a:r>
            <a:r>
              <a:rPr lang="uk-UA" dirty="0" err="1"/>
              <a:t>П.прізвище</a:t>
            </a:r>
            <a:r>
              <a:rPr lang="uk-UA" dirty="0"/>
              <a:t>):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Y </a:t>
            </a:r>
            <a:r>
              <a:rPr lang="uk-UA" dirty="0"/>
              <a:t>(X.КП = П.КП &amp; X.КД = Y.КД &amp; Y.КП = П5)</a:t>
            </a:r>
            <a:endParaRPr lang="en-US" dirty="0"/>
          </a:p>
          <a:p>
            <a:pPr lvl="0"/>
            <a:r>
              <a:rPr lang="uk-UA" dirty="0" smtClean="0"/>
              <a:t>6. Знайти </a:t>
            </a:r>
            <a:r>
              <a:rPr lang="uk-UA" dirty="0"/>
              <a:t>прізвища тих постачальників, які </a:t>
            </a:r>
            <a:r>
              <a:rPr lang="uk-UA" b="1" dirty="0"/>
              <a:t>не</a:t>
            </a:r>
            <a:r>
              <a:rPr lang="uk-UA" dirty="0"/>
              <a:t> постачають деталь Д1.</a:t>
            </a:r>
            <a:endParaRPr lang="en-US" dirty="0"/>
          </a:p>
          <a:p>
            <a:r>
              <a:rPr lang="uk-UA" dirty="0"/>
              <a:t>Такі запити зручніше всього реалізовувати методом від супротивного, тобто спочатку виписується запит з точністю до навпаки, а потім до нього попереду дописується заперечення </a:t>
            </a:r>
            <a:r>
              <a:rPr lang="uk-UA" dirty="0" smtClean="0"/>
              <a:t>(</a:t>
            </a:r>
            <a:r>
              <a:rPr lang="en-US" b="1" dirty="0" smtClean="0"/>
              <a:t>¬</a:t>
            </a:r>
            <a:r>
              <a:rPr lang="uk-UA" dirty="0" smtClean="0"/>
              <a:t>).</a:t>
            </a:r>
            <a:endParaRPr lang="en-US" dirty="0"/>
          </a:p>
          <a:p>
            <a:r>
              <a:rPr lang="uk-UA" dirty="0"/>
              <a:t>RANGE ОПД X</a:t>
            </a:r>
            <a:endParaRPr lang="en-US" dirty="0"/>
          </a:p>
          <a:p>
            <a:r>
              <a:rPr lang="uk-UA" dirty="0"/>
              <a:t>GET W(</a:t>
            </a:r>
            <a:r>
              <a:rPr lang="uk-UA" dirty="0" err="1"/>
              <a:t>П.прізвище</a:t>
            </a:r>
            <a:r>
              <a:rPr lang="uk-UA" dirty="0"/>
              <a:t>): </a:t>
            </a:r>
            <a:r>
              <a:rPr lang="en-US" b="1" dirty="0" smtClean="0"/>
              <a:t>¬ </a:t>
            </a:r>
            <a:r>
              <a:rPr lang="uk-UA" dirty="0" smtClean="0"/>
              <a:t>(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X(X.КП </a:t>
            </a:r>
            <a:r>
              <a:rPr lang="uk-UA" dirty="0"/>
              <a:t>= П.КП &amp; X.КД = Д1))</a:t>
            </a:r>
            <a:endParaRPr lang="en-US" dirty="0"/>
          </a:p>
          <a:p>
            <a:r>
              <a:rPr lang="uk-UA" dirty="0"/>
              <a:t>Або</a:t>
            </a:r>
            <a:r>
              <a:rPr lang="uk-UA" dirty="0" smtClean="0"/>
              <a:t>:     GET </a:t>
            </a:r>
            <a:r>
              <a:rPr lang="uk-UA" dirty="0"/>
              <a:t>W(</a:t>
            </a:r>
            <a:r>
              <a:rPr lang="uk-UA" dirty="0" err="1"/>
              <a:t>П.прізвище</a:t>
            </a:r>
            <a:r>
              <a:rPr lang="uk-UA" dirty="0"/>
              <a:t>):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uk-UA" dirty="0" smtClean="0"/>
              <a:t>X(X.КП </a:t>
            </a:r>
            <a:r>
              <a:rPr lang="uk-UA" b="1" dirty="0" smtClean="0"/>
              <a:t>≠</a:t>
            </a:r>
            <a:r>
              <a:rPr lang="uk-UA" dirty="0" smtClean="0"/>
              <a:t> </a:t>
            </a:r>
            <a:r>
              <a:rPr lang="uk-UA" dirty="0"/>
              <a:t>П.КП </a:t>
            </a:r>
            <a:r>
              <a:rPr lang="en-US" b="1" dirty="0" smtClean="0"/>
              <a:t>˅</a:t>
            </a:r>
            <a:r>
              <a:rPr lang="uk-UA" dirty="0" smtClean="0"/>
              <a:t> </a:t>
            </a:r>
            <a:r>
              <a:rPr lang="uk-UA" dirty="0"/>
              <a:t>X.КД </a:t>
            </a:r>
            <a:r>
              <a:rPr lang="uk-UA" b="1" dirty="0" smtClean="0"/>
              <a:t>≠</a:t>
            </a:r>
            <a:r>
              <a:rPr lang="uk-UA" dirty="0" smtClean="0"/>
              <a:t> </a:t>
            </a:r>
            <a:r>
              <a:rPr lang="uk-UA" dirty="0"/>
              <a:t>Д1)</a:t>
            </a:r>
            <a:endParaRPr lang="en-US" dirty="0"/>
          </a:p>
          <a:p>
            <a:r>
              <a:rPr lang="uk-UA" dirty="0"/>
              <a:t>Другий варіант запиту отримали в результаті переходу до пренексної форми, опустити символ заперечення в глибину з використанням правил де Моргана. Легко бачити, що проговорити такий запит (навіть уже записаний) українською (чи якоюсь іншою природною) мовою набагато складніше.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Мова </a:t>
            </a:r>
            <a:r>
              <a:rPr lang="en-US" sz="2800" dirty="0" smtClean="0"/>
              <a:t>ALPHA</a:t>
            </a:r>
            <a:r>
              <a:rPr lang="uk-UA" sz="2800" dirty="0" smtClean="0"/>
              <a:t> 3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067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7. Знайти </a:t>
            </a:r>
            <a:r>
              <a:rPr lang="uk-UA" dirty="0"/>
              <a:t>прізвища постачальників, які постачають всі деталі.</a:t>
            </a:r>
            <a:endParaRPr lang="en-US" dirty="0"/>
          </a:p>
          <a:p>
            <a:r>
              <a:rPr lang="uk-UA" dirty="0"/>
              <a:t>Переформулюємо запит так, щоб зазвучали квантори: знайти прізвища постачальників таких, що для </a:t>
            </a:r>
            <a:r>
              <a:rPr lang="uk-UA" b="1" dirty="0"/>
              <a:t>всіх</a:t>
            </a:r>
            <a:r>
              <a:rPr lang="uk-UA" dirty="0"/>
              <a:t> деталей </a:t>
            </a:r>
            <a:r>
              <a:rPr lang="uk-UA" b="1" dirty="0"/>
              <a:t>існують</a:t>
            </a:r>
            <a:r>
              <a:rPr lang="uk-UA" dirty="0"/>
              <a:t> поставки.</a:t>
            </a:r>
            <a:endParaRPr lang="en-US" dirty="0"/>
          </a:p>
          <a:p>
            <a:r>
              <a:rPr lang="uk-UA" dirty="0"/>
              <a:t>RANGE Д X</a:t>
            </a:r>
            <a:endParaRPr lang="en-US" dirty="0"/>
          </a:p>
          <a:p>
            <a:r>
              <a:rPr lang="uk-UA" dirty="0"/>
              <a:t>RANGE ОПД Y</a:t>
            </a:r>
            <a:endParaRPr lang="en-US" dirty="0"/>
          </a:p>
          <a:p>
            <a:r>
              <a:rPr lang="uk-UA" dirty="0"/>
              <a:t>GET W(</a:t>
            </a:r>
            <a:r>
              <a:rPr lang="uk-UA" dirty="0" err="1"/>
              <a:t>П.прізвище</a:t>
            </a:r>
            <a:r>
              <a:rPr lang="uk-UA" dirty="0"/>
              <a:t>):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uk-UA" dirty="0" smtClean="0"/>
              <a:t>X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Y(Y.КП </a:t>
            </a:r>
            <a:r>
              <a:rPr lang="uk-UA" dirty="0"/>
              <a:t>= П.КП &amp; Y.КД = X.КД)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pPr lvl="0"/>
            <a:r>
              <a:rPr lang="uk-UA" dirty="0"/>
              <a:t>8</a:t>
            </a:r>
            <a:r>
              <a:rPr lang="uk-UA" dirty="0" smtClean="0"/>
              <a:t>. Знайти </a:t>
            </a:r>
            <a:r>
              <a:rPr lang="uk-UA" dirty="0"/>
              <a:t>прізвища тих постачальників, що постачають принаймні всі ті деталі, що і Петренко.</a:t>
            </a:r>
            <a:endParaRPr lang="en-US" dirty="0"/>
          </a:p>
          <a:p>
            <a:r>
              <a:rPr lang="uk-UA" dirty="0"/>
              <a:t>Запити такого виду при реалізації зручно декомпонувати на 2 підзапити: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Знайти коди деталей, для яких існують поставки такі, що для них існує постачальник Петренко -&gt;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Z </a:t>
            </a:r>
            <a:r>
              <a:rPr lang="uk-UA" dirty="0"/>
              <a:t>(X.КП = Z.КП &amp; X.КД = Y.КД &amp; </a:t>
            </a:r>
            <a:r>
              <a:rPr lang="uk-UA" dirty="0" err="1"/>
              <a:t>Z.прізвище</a:t>
            </a:r>
            <a:r>
              <a:rPr lang="uk-UA" dirty="0"/>
              <a:t> = Петренко); відзначимо, що  Y.КД виступає для цього підзапиту як вільна змінна.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Знайти прізвища постачальників (а в підзапиті П.КП), для яких існує поставка деталі Y.КД (в підзапиті виступає як константа)</a:t>
            </a:r>
            <a:endParaRPr lang="en-US" dirty="0"/>
          </a:p>
          <a:p>
            <a:pPr lvl="0"/>
            <a:r>
              <a:rPr lang="uk-UA" dirty="0" smtClean="0"/>
              <a:t>3) Потім </a:t>
            </a:r>
            <a:r>
              <a:rPr lang="uk-UA" dirty="0"/>
              <a:t>порівнюємо множини деталей – множина деталей Петренка є підмножиною деталей шуканих постачальників, а підмножина у численні представляється імплікацією </a:t>
            </a:r>
            <a:r>
              <a:rPr lang="uk-UA" dirty="0" smtClean="0"/>
              <a:t>(</a:t>
            </a:r>
            <a:r>
              <a:rPr lang="uk-UA" dirty="0" smtClean="0">
                <a:latin typeface="Cambria Math"/>
                <a:ea typeface="Cambria Math"/>
              </a:rPr>
              <a:t>⇨</a:t>
            </a:r>
            <a:r>
              <a:rPr lang="uk-UA" dirty="0" smtClean="0"/>
              <a:t>); </a:t>
            </a:r>
            <a:r>
              <a:rPr lang="uk-UA" dirty="0"/>
              <a:t>оскільки йдеться про множинне порівняння, то попереду ставимо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uk-UA" dirty="0" smtClean="0"/>
              <a:t>Y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RANGE ОПД X, </a:t>
            </a:r>
            <a:r>
              <a:rPr lang="uk-UA" dirty="0" smtClean="0"/>
              <a:t>X1;  RANGE </a:t>
            </a:r>
            <a:r>
              <a:rPr lang="uk-UA" dirty="0"/>
              <a:t>Д </a:t>
            </a:r>
            <a:r>
              <a:rPr lang="uk-UA" dirty="0" smtClean="0"/>
              <a:t>Y; RANGE </a:t>
            </a:r>
            <a:r>
              <a:rPr lang="uk-UA" dirty="0"/>
              <a:t>П </a:t>
            </a:r>
            <a:r>
              <a:rPr lang="uk-UA" dirty="0" smtClean="0"/>
              <a:t>Z;</a:t>
            </a:r>
          </a:p>
          <a:p>
            <a:r>
              <a:rPr lang="uk-UA" dirty="0" smtClean="0"/>
              <a:t>GET W(</a:t>
            </a:r>
            <a:r>
              <a:rPr lang="uk-UA" dirty="0" err="1" smtClean="0"/>
              <a:t>П.прізвище</a:t>
            </a:r>
            <a:r>
              <a:rPr lang="uk-UA" dirty="0" smtClean="0"/>
              <a:t>):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uk-UA" dirty="0" smtClean="0"/>
              <a:t>Y (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Z (X.КП = Z.КП &amp; X.КД = Y.КД &amp; </a:t>
            </a:r>
            <a:r>
              <a:rPr lang="uk-UA" dirty="0" err="1" smtClean="0"/>
              <a:t>Z.прізвище</a:t>
            </a:r>
            <a:r>
              <a:rPr lang="uk-UA" dirty="0" smtClean="0"/>
              <a:t> = Петренко) </a:t>
            </a:r>
            <a:r>
              <a:rPr lang="uk-UA" dirty="0" smtClean="0">
                <a:latin typeface="Cambria Math"/>
                <a:ea typeface="Cambria Math"/>
              </a:rPr>
              <a:t>⇨</a:t>
            </a:r>
            <a:r>
              <a:rPr lang="uk-UA" dirty="0" smtClean="0"/>
              <a:t>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X1 (X1.КП = П.КП &amp; X1.КД = Y.КД))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Мова </a:t>
            </a:r>
            <a:r>
              <a:rPr lang="en-US" sz="2800" dirty="0" smtClean="0"/>
              <a:t>ALPHA</a:t>
            </a:r>
            <a:r>
              <a:rPr lang="uk-UA" sz="2800" dirty="0" smtClean="0"/>
              <a:t> 4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06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9. Знайти </a:t>
            </a:r>
            <a:r>
              <a:rPr lang="uk-UA" dirty="0"/>
              <a:t>прізвища тих постачальників, що постачають деталі принаймні всіх тих кольорів, що і Петренко.</a:t>
            </a:r>
            <a:endParaRPr lang="en-US" dirty="0"/>
          </a:p>
          <a:p>
            <a:r>
              <a:rPr lang="uk-UA" dirty="0"/>
              <a:t>Загалом цей запит реалізується по тій же схемі, що і попередній, але зв’язок здійснюється не по кодам деталей, а по їх кольорам, тобто по неключовим атрибутам. </a:t>
            </a:r>
            <a:endParaRPr lang="en-US" dirty="0"/>
          </a:p>
          <a:p>
            <a:r>
              <a:rPr lang="uk-UA" dirty="0"/>
              <a:t>RANGE ОПД X, X1</a:t>
            </a:r>
            <a:endParaRPr lang="en-US" dirty="0"/>
          </a:p>
          <a:p>
            <a:r>
              <a:rPr lang="uk-UA" dirty="0"/>
              <a:t>RANGE Д Y</a:t>
            </a:r>
            <a:r>
              <a:rPr lang="en-US" dirty="0"/>
              <a:t>,Y1</a:t>
            </a:r>
          </a:p>
          <a:p>
            <a:r>
              <a:rPr lang="uk-UA" dirty="0"/>
              <a:t>RANGE П Z</a:t>
            </a:r>
            <a:endParaRPr lang="en-US" dirty="0"/>
          </a:p>
          <a:p>
            <a:r>
              <a:rPr lang="uk-UA" dirty="0"/>
              <a:t>GET W(</a:t>
            </a:r>
            <a:r>
              <a:rPr lang="uk-UA" dirty="0" err="1"/>
              <a:t>П.прізвище</a:t>
            </a:r>
            <a:r>
              <a:rPr lang="uk-UA" dirty="0"/>
              <a:t>):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uk-UA" dirty="0" smtClean="0"/>
              <a:t>Y (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Z</a:t>
            </a:r>
            <a:r>
              <a:rPr lang="uk-UA" b="1" dirty="0" smtClean="0">
                <a:latin typeface="Cambria Math"/>
                <a:ea typeface="Cambria Math"/>
              </a:rPr>
              <a:t> ∃</a:t>
            </a:r>
            <a:r>
              <a:rPr lang="uk-UA" dirty="0" smtClean="0"/>
              <a:t> </a:t>
            </a:r>
            <a:r>
              <a:rPr lang="uk-UA" dirty="0"/>
              <a:t>Y</a:t>
            </a:r>
            <a:r>
              <a:rPr lang="en-US" dirty="0"/>
              <a:t> 1</a:t>
            </a:r>
            <a:r>
              <a:rPr lang="uk-UA" dirty="0"/>
              <a:t> (X.КП = Z.КП &amp; X.КД = Y1.КД &amp;</a:t>
            </a:r>
            <a:endParaRPr lang="en-US" dirty="0"/>
          </a:p>
          <a:p>
            <a:r>
              <a:rPr lang="en-US" dirty="0"/>
              <a:t>Y</a:t>
            </a:r>
            <a:r>
              <a:rPr lang="uk-UA" dirty="0"/>
              <a:t>.колір = </a:t>
            </a:r>
            <a:r>
              <a:rPr lang="en-US" dirty="0"/>
              <a:t>Y</a:t>
            </a:r>
            <a:r>
              <a:rPr lang="uk-UA" dirty="0"/>
              <a:t>1. колір &amp; </a:t>
            </a:r>
            <a:r>
              <a:rPr lang="uk-UA" dirty="0" err="1"/>
              <a:t>Z.прізвище</a:t>
            </a:r>
            <a:r>
              <a:rPr lang="uk-UA" dirty="0"/>
              <a:t> = Петренко) </a:t>
            </a:r>
            <a:r>
              <a:rPr lang="uk-UA" dirty="0" smtClean="0">
                <a:latin typeface="Cambria Math"/>
                <a:ea typeface="Cambria Math"/>
              </a:rPr>
              <a:t>⇨</a:t>
            </a:r>
            <a:r>
              <a:rPr lang="uk-UA" dirty="0" smtClean="0"/>
              <a:t> </a:t>
            </a:r>
            <a:endParaRPr lang="en-US" dirty="0"/>
          </a:p>
          <a:p>
            <a:r>
              <a:rPr lang="uk-UA" dirty="0"/>
              <a:t>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X1</a:t>
            </a:r>
            <a:r>
              <a:rPr lang="uk-UA" b="1" dirty="0" smtClean="0">
                <a:latin typeface="Cambria Math"/>
                <a:ea typeface="Cambria Math"/>
              </a:rPr>
              <a:t> ∃</a:t>
            </a:r>
            <a:r>
              <a:rPr lang="uk-UA" dirty="0" smtClean="0"/>
              <a:t> </a:t>
            </a:r>
            <a:r>
              <a:rPr lang="en-US" dirty="0"/>
              <a:t>Y</a:t>
            </a:r>
            <a:r>
              <a:rPr lang="uk-UA" dirty="0"/>
              <a:t>2 (X1.КП = П.КП &amp; </a:t>
            </a:r>
            <a:r>
              <a:rPr lang="en-US" dirty="0"/>
              <a:t>Y</a:t>
            </a:r>
            <a:r>
              <a:rPr lang="uk-UA" dirty="0"/>
              <a:t>.колір= </a:t>
            </a:r>
            <a:r>
              <a:rPr lang="en-US" dirty="0"/>
              <a:t>Y</a:t>
            </a:r>
            <a:r>
              <a:rPr lang="uk-UA" dirty="0"/>
              <a:t>2.колір &amp; X1.КД = Y2.КД))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pPr lvl="0"/>
            <a:r>
              <a:rPr lang="uk-UA" dirty="0" smtClean="0"/>
              <a:t>10. Знайти </a:t>
            </a:r>
            <a:r>
              <a:rPr lang="uk-UA" dirty="0"/>
              <a:t>прізвища постачальників, які постачають одну і ту ж саму деталь всім одержувачам</a:t>
            </a:r>
            <a:endParaRPr lang="en-US" dirty="0"/>
          </a:p>
          <a:p>
            <a:r>
              <a:rPr lang="uk-UA" dirty="0"/>
              <a:t>Переформулюємо запит так, щоб зазвучали квантори: знайти прізвища постачальників таких, що для них існує деталь така, що для всіх одержувачів існують її поставки.</a:t>
            </a:r>
            <a:endParaRPr lang="en-US" dirty="0"/>
          </a:p>
          <a:p>
            <a:r>
              <a:rPr lang="uk-UA" dirty="0"/>
              <a:t>RANGE О X</a:t>
            </a:r>
            <a:endParaRPr lang="en-US" dirty="0"/>
          </a:p>
          <a:p>
            <a:r>
              <a:rPr lang="uk-UA" dirty="0"/>
              <a:t>RANGE Д Y</a:t>
            </a:r>
            <a:endParaRPr lang="en-US" dirty="0"/>
          </a:p>
          <a:p>
            <a:r>
              <a:rPr lang="uk-UA" dirty="0"/>
              <a:t>RANGE ОПД Z</a:t>
            </a:r>
            <a:endParaRPr lang="en-US" dirty="0"/>
          </a:p>
          <a:p>
            <a:r>
              <a:rPr lang="uk-UA" dirty="0"/>
              <a:t>GET W(О.КО):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Y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uk-UA" dirty="0" smtClean="0"/>
              <a:t>X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Z </a:t>
            </a:r>
            <a:r>
              <a:rPr lang="uk-UA" dirty="0"/>
              <a:t>(Z.КП = П.КП &amp; Z.КД = Y.КД &amp; Z.КО = X.КО)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5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Мова </a:t>
            </a:r>
            <a:r>
              <a:rPr lang="en-US" sz="2800" dirty="0" smtClean="0"/>
              <a:t>ALPHA</a:t>
            </a:r>
            <a:r>
              <a:rPr lang="uk-UA" sz="2800" dirty="0" smtClean="0"/>
              <a:t> 5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11. Знайти </a:t>
            </a:r>
            <a:r>
              <a:rPr lang="uk-UA" dirty="0"/>
              <a:t>коди одержувачів, потреби яких повністю задовольняє постачальник з кодом П7.</a:t>
            </a:r>
            <a:endParaRPr lang="en-US" dirty="0"/>
          </a:p>
          <a:p>
            <a:r>
              <a:rPr lang="uk-UA" dirty="0"/>
              <a:t>RANGE ОПД X</a:t>
            </a:r>
            <a:endParaRPr lang="en-US" dirty="0"/>
          </a:p>
          <a:p>
            <a:r>
              <a:rPr lang="uk-UA" dirty="0"/>
              <a:t>GET W(О.КО):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uk-UA" dirty="0" smtClean="0"/>
              <a:t>X </a:t>
            </a:r>
            <a:r>
              <a:rPr lang="uk-UA" dirty="0"/>
              <a:t>(X.КО = О.КО </a:t>
            </a:r>
            <a:r>
              <a:rPr lang="uk-UA" dirty="0" smtClean="0">
                <a:latin typeface="Cambria Math"/>
                <a:ea typeface="Cambria Math"/>
              </a:rPr>
              <a:t>⇨</a:t>
            </a:r>
            <a:r>
              <a:rPr lang="uk-UA" dirty="0" smtClean="0"/>
              <a:t> </a:t>
            </a:r>
            <a:r>
              <a:rPr lang="uk-UA" dirty="0"/>
              <a:t>X.КП = П7)</a:t>
            </a:r>
            <a:endParaRPr lang="en-US" dirty="0"/>
          </a:p>
          <a:p>
            <a:r>
              <a:rPr lang="uk-UA" dirty="0"/>
              <a:t>Щодо цього запиту потрібно зауважити, що потрібні одержувачі це ті, яким ідуть поставки саме від П7</a:t>
            </a:r>
            <a:r>
              <a:rPr lang="uk-UA" dirty="0" smtClean="0"/>
              <a:t>.</a:t>
            </a:r>
          </a:p>
          <a:p>
            <a:pPr lvl="0"/>
            <a:r>
              <a:rPr lang="uk-UA" dirty="0" smtClean="0"/>
              <a:t>12. Знайти </a:t>
            </a:r>
            <a:r>
              <a:rPr lang="uk-UA" dirty="0"/>
              <a:t>номери одержувачів, які використовують тільки ті деталі, що постачаються від поставника П7.</a:t>
            </a:r>
            <a:endParaRPr lang="en-US" dirty="0"/>
          </a:p>
          <a:p>
            <a:r>
              <a:rPr lang="uk-UA" dirty="0"/>
              <a:t>RANGE ОПД X</a:t>
            </a:r>
            <a:endParaRPr lang="en-US" dirty="0"/>
          </a:p>
          <a:p>
            <a:r>
              <a:rPr lang="uk-UA" dirty="0"/>
              <a:t>RANGE Д Y</a:t>
            </a:r>
            <a:endParaRPr lang="en-US" dirty="0"/>
          </a:p>
          <a:p>
            <a:r>
              <a:rPr lang="uk-UA" dirty="0"/>
              <a:t>RANGE ОПД Z</a:t>
            </a:r>
            <a:endParaRPr lang="en-US" dirty="0"/>
          </a:p>
          <a:p>
            <a:r>
              <a:rPr lang="uk-UA" dirty="0"/>
              <a:t>GET W(О.КО):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uk-UA" dirty="0" smtClean="0"/>
              <a:t>Y (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Z </a:t>
            </a:r>
            <a:r>
              <a:rPr lang="uk-UA" dirty="0"/>
              <a:t>(Z.КД = Y.КД &amp; Z.КО = О.КО) </a:t>
            </a:r>
            <a:r>
              <a:rPr lang="uk-UA" dirty="0" smtClean="0">
                <a:latin typeface="Cambria Math"/>
                <a:ea typeface="Cambria Math"/>
              </a:rPr>
              <a:t>⇨</a:t>
            </a:r>
            <a:r>
              <a:rPr lang="uk-UA" dirty="0" smtClean="0"/>
              <a:t> </a:t>
            </a:r>
            <a:endParaRPr lang="en-US" dirty="0"/>
          </a:p>
          <a:p>
            <a:r>
              <a:rPr lang="uk-UA" b="1" dirty="0" smtClean="0">
                <a:latin typeface="Cambria Math"/>
                <a:ea typeface="Cambria Math"/>
              </a:rPr>
              <a:t>	∃ </a:t>
            </a:r>
            <a:r>
              <a:rPr lang="uk-UA" dirty="0" smtClean="0"/>
              <a:t>X(X.КД </a:t>
            </a:r>
            <a:r>
              <a:rPr lang="uk-UA" dirty="0"/>
              <a:t>= Y.КД &amp; X.КП = П7))</a:t>
            </a:r>
            <a:endParaRPr lang="en-US" dirty="0"/>
          </a:p>
          <a:p>
            <a:r>
              <a:rPr lang="uk-UA" dirty="0"/>
              <a:t>В цьому запиті на відміну від попереднього несуттєво від кого саме здійснюються поставки, а зв’язок виконується по деталям</a:t>
            </a:r>
            <a:r>
              <a:rPr lang="uk-UA" dirty="0" smtClean="0"/>
              <a:t>.</a:t>
            </a:r>
          </a:p>
          <a:p>
            <a:pPr lvl="0"/>
            <a:r>
              <a:rPr lang="uk-UA" dirty="0" smtClean="0"/>
              <a:t>13. Знайти </a:t>
            </a:r>
            <a:r>
              <a:rPr lang="uk-UA" dirty="0"/>
              <a:t>коди деталей, які постачаються всім одержувачам з міста ‘N’.</a:t>
            </a:r>
            <a:endParaRPr lang="en-US" dirty="0"/>
          </a:p>
          <a:p>
            <a:r>
              <a:rPr lang="uk-UA" dirty="0"/>
              <a:t>RANGE ОПД X</a:t>
            </a:r>
            <a:endParaRPr lang="en-US" dirty="0"/>
          </a:p>
          <a:p>
            <a:r>
              <a:rPr lang="uk-UA" dirty="0"/>
              <a:t>RANGE О Y</a:t>
            </a:r>
            <a:endParaRPr lang="en-US" dirty="0"/>
          </a:p>
          <a:p>
            <a:r>
              <a:rPr lang="uk-UA" dirty="0"/>
              <a:t>GET W(Д.КД): </a:t>
            </a:r>
            <a:r>
              <a:rPr lang="uk-UA" b="1" dirty="0" smtClean="0">
                <a:latin typeface="Cambria Math"/>
                <a:ea typeface="Cambria Math"/>
              </a:rPr>
              <a:t>∀ </a:t>
            </a:r>
            <a:r>
              <a:rPr lang="uk-UA" dirty="0" smtClean="0"/>
              <a:t>Y </a:t>
            </a:r>
            <a:r>
              <a:rPr lang="uk-UA" dirty="0"/>
              <a:t>(</a:t>
            </a:r>
            <a:r>
              <a:rPr lang="uk-UA" dirty="0" err="1"/>
              <a:t>Y.місто</a:t>
            </a:r>
            <a:r>
              <a:rPr lang="uk-UA" dirty="0"/>
              <a:t> = ‘N’ </a:t>
            </a:r>
            <a:r>
              <a:rPr lang="uk-UA" dirty="0" smtClean="0">
                <a:latin typeface="Cambria Math"/>
                <a:ea typeface="Cambria Math"/>
              </a:rPr>
              <a:t>⇨</a:t>
            </a:r>
            <a:r>
              <a:rPr lang="uk-UA" dirty="0" smtClean="0"/>
              <a:t> </a:t>
            </a:r>
            <a:r>
              <a:rPr lang="uk-UA" b="1" dirty="0" smtClean="0">
                <a:latin typeface="Cambria Math"/>
                <a:ea typeface="Cambria Math"/>
              </a:rPr>
              <a:t>∃ </a:t>
            </a:r>
            <a:r>
              <a:rPr lang="uk-UA" dirty="0" smtClean="0"/>
              <a:t>X </a:t>
            </a:r>
            <a:r>
              <a:rPr lang="uk-UA" dirty="0"/>
              <a:t>(X.КД = Д.КД &amp; X.КО = Y.КО))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34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2446</Words>
  <Application>Microsoft Office PowerPoint</Application>
  <PresentationFormat>Экран (4:3)</PresentationFormat>
  <Paragraphs>190</Paragraphs>
  <Slides>13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Реляційне числення. Реляційна повнота.</vt:lpstr>
      <vt:lpstr>Реляційне числення 2</vt:lpstr>
      <vt:lpstr>Реляційне числення 3</vt:lpstr>
      <vt:lpstr>Реляційне числення 4</vt:lpstr>
      <vt:lpstr>Мова ALPHA</vt:lpstr>
      <vt:lpstr>Мова ALPHA 2</vt:lpstr>
      <vt:lpstr>Мова ALPHA 3</vt:lpstr>
      <vt:lpstr>Мова ALPHA 4</vt:lpstr>
      <vt:lpstr>Мова ALPHA 5</vt:lpstr>
      <vt:lpstr>Мова ALPHA 6. Запити дії. Вбудовані функції.</vt:lpstr>
      <vt:lpstr>Мова ALPHA 7. Вбудовані функції.</vt:lpstr>
      <vt:lpstr>Алгоритм редукції Кодда</vt:lpstr>
      <vt:lpstr>Алгоритм редукції Кодда, приклад.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Реляційне числення. Реляційна повнота.</dc:title>
  <dc:creator>kpp</dc:creator>
  <cp:lastModifiedBy>kpp</cp:lastModifiedBy>
  <cp:revision>16</cp:revision>
  <dcterms:created xsi:type="dcterms:W3CDTF">2020-08-16T18:31:24Z</dcterms:created>
  <dcterms:modified xsi:type="dcterms:W3CDTF">2020-08-18T15:18:22Z</dcterms:modified>
</cp:coreProperties>
</file>