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F0D3-8043-4667-A992-58D633B872B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7D91-3AFF-470A-B1D1-D99D62DA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0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F0D3-8043-4667-A992-58D633B872B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7D91-3AFF-470A-B1D1-D99D62DA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4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F0D3-8043-4667-A992-58D633B872B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7D91-3AFF-470A-B1D1-D99D62DA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6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F0D3-8043-4667-A992-58D633B872B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7D91-3AFF-470A-B1D1-D99D62DA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4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F0D3-8043-4667-A992-58D633B872B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7D91-3AFF-470A-B1D1-D99D62DA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2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F0D3-8043-4667-A992-58D633B872B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7D91-3AFF-470A-B1D1-D99D62DA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1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F0D3-8043-4667-A992-58D633B872B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7D91-3AFF-470A-B1D1-D99D62DA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0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F0D3-8043-4667-A992-58D633B872B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7D91-3AFF-470A-B1D1-D99D62DA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1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F0D3-8043-4667-A992-58D633B872B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7D91-3AFF-470A-B1D1-D99D62DA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0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F0D3-8043-4667-A992-58D633B872B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7D91-3AFF-470A-B1D1-D99D62DA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0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F0D3-8043-4667-A992-58D633B872B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7D91-3AFF-470A-B1D1-D99D62DA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1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3F0D3-8043-4667-A992-58D633B872B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47D91-3AFF-470A-B1D1-D99D62DA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1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uk-UA" sz="3200" dirty="0" smtClean="0"/>
              <a:t>Тупики(</a:t>
            </a:r>
            <a:r>
              <a:rPr lang="en-US" sz="3200" dirty="0" smtClean="0"/>
              <a:t>deadlocks</a:t>
            </a:r>
            <a:r>
              <a:rPr lang="uk-UA" sz="3200" dirty="0" smtClean="0"/>
              <a:t>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066800"/>
            <a:ext cx="845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Основні напрямки боротьби з тупиками</a:t>
            </a:r>
            <a:endParaRPr lang="en-US" dirty="0"/>
          </a:p>
          <a:p>
            <a:pPr marL="342900" lvl="0" indent="-342900">
              <a:buFont typeface="+mj-lt"/>
              <a:buAutoNum type="arabicParenR"/>
            </a:pPr>
            <a:r>
              <a:rPr lang="uk-UA" dirty="0"/>
              <a:t>попередження тупиків (виключення можливості тупика);</a:t>
            </a:r>
            <a:endParaRPr lang="en-US" dirty="0"/>
          </a:p>
          <a:p>
            <a:pPr marL="342900" lvl="0" indent="-342900">
              <a:buFont typeface="+mj-lt"/>
              <a:buAutoNum type="arabicParenR"/>
            </a:pPr>
            <a:r>
              <a:rPr lang="uk-UA" dirty="0"/>
              <a:t>обхід тупиків;</a:t>
            </a:r>
            <a:endParaRPr lang="en-US" dirty="0"/>
          </a:p>
          <a:p>
            <a:pPr marL="342900" lvl="0" indent="-342900">
              <a:buFont typeface="+mj-lt"/>
              <a:buAutoNum type="arabicParenR"/>
            </a:pPr>
            <a:r>
              <a:rPr lang="uk-UA" dirty="0"/>
              <a:t>виявлення тупиків;</a:t>
            </a:r>
            <a:endParaRPr lang="en-US" dirty="0"/>
          </a:p>
          <a:p>
            <a:pPr marL="342900" lvl="0" indent="-342900">
              <a:buFont typeface="+mj-lt"/>
              <a:buAutoNum type="arabicParenR"/>
            </a:pPr>
            <a:r>
              <a:rPr lang="uk-UA" dirty="0"/>
              <a:t>відновлення після тупиків. </a:t>
            </a:r>
            <a:endParaRPr lang="en-US" dirty="0"/>
          </a:p>
          <a:p>
            <a:r>
              <a:rPr lang="uk-UA" dirty="0"/>
              <a:t> </a:t>
            </a:r>
            <a:endParaRPr lang="en-US" dirty="0"/>
          </a:p>
          <a:p>
            <a:r>
              <a:rPr lang="uk-UA" dirty="0"/>
              <a:t>Коментарі.</a:t>
            </a:r>
            <a:endParaRPr lang="en-US" dirty="0"/>
          </a:p>
          <a:p>
            <a:r>
              <a:rPr lang="uk-UA" dirty="0"/>
              <a:t>1 – часто супроводжується нераціональним використанням ресурсів;</a:t>
            </a:r>
            <a:endParaRPr lang="en-US" dirty="0"/>
          </a:p>
          <a:p>
            <a:r>
              <a:rPr lang="uk-UA" dirty="0"/>
              <a:t>2 – менш жорсткі обмеження порівняно з 1, передбачені певні дії при загостренні ситуації: алгоритм банкіра (</a:t>
            </a:r>
            <a:r>
              <a:rPr lang="uk-UA" dirty="0" err="1"/>
              <a:t>Дейкстра</a:t>
            </a:r>
            <a:r>
              <a:rPr lang="uk-UA" dirty="0"/>
              <a:t>);</a:t>
            </a:r>
            <a:endParaRPr lang="en-US" dirty="0"/>
          </a:p>
          <a:p>
            <a:r>
              <a:rPr lang="uk-UA" dirty="0"/>
              <a:t>3 – виявити процеси та ресурси, які попали в </a:t>
            </a:r>
            <a:r>
              <a:rPr lang="en-US" dirty="0"/>
              <a:t>deadlock</a:t>
            </a:r>
            <a:r>
              <a:rPr lang="ru-RU" dirty="0"/>
              <a:t>;</a:t>
            </a:r>
            <a:endParaRPr lang="en-US" dirty="0"/>
          </a:p>
          <a:p>
            <a:r>
              <a:rPr lang="ru-RU" dirty="0"/>
              <a:t>4 – </a:t>
            </a:r>
            <a:r>
              <a:rPr lang="uk-UA" dirty="0"/>
              <a:t>вивід з дії одного чи кількох процесів, а потім їх перезапуск.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4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uk-UA" sz="3200" dirty="0" smtClean="0"/>
              <a:t>Необхідні умови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524000"/>
            <a:ext cx="838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4 необхідні умови виникнення тупика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uk-UA" dirty="0"/>
              <a:t>умова взаємного виключення (монопольне володіння ресурсом</a:t>
            </a:r>
            <a:r>
              <a:rPr lang="uk-UA" dirty="0" smtClean="0"/>
              <a:t>).</a:t>
            </a:r>
          </a:p>
          <a:p>
            <a:pPr marL="342900" lvl="0" indent="-342900">
              <a:buFont typeface="+mj-lt"/>
              <a:buAutoNum type="arabicPeriod"/>
            </a:pP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uk-UA" dirty="0"/>
              <a:t>умова очікування ресурсів (процеси утримують за собою вже надані ресурси і очікують виділення додаткових ресурсів</a:t>
            </a:r>
            <a:r>
              <a:rPr lang="uk-UA" dirty="0" smtClean="0"/>
              <a:t>).</a:t>
            </a:r>
          </a:p>
          <a:p>
            <a:pPr marL="342900" lvl="0" indent="-342900">
              <a:buFont typeface="+mj-lt"/>
              <a:buAutoNum type="arabicPeriod"/>
            </a:pP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uk-UA" dirty="0"/>
              <a:t>умова неперехідності (ресурси не можна відібрати у процесів, що їх утримують, доки ресурси не будуть використані для завершення завдання</a:t>
            </a:r>
            <a:r>
              <a:rPr lang="uk-UA" dirty="0" smtClean="0"/>
              <a:t>).</a:t>
            </a:r>
          </a:p>
          <a:p>
            <a:pPr marL="342900" lvl="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uk-UA" dirty="0"/>
              <a:t>умова кругового очікування (існує кільцевий ланцюг процесів, у якому кожен процес утримує за собою один чи більше ресурсів, які потрібні наступному по ланцюгу процесу).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87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uk-UA" sz="3200" dirty="0" smtClean="0"/>
              <a:t>Попередження тупиків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(стратегічні принципи </a:t>
            </a:r>
            <a:r>
              <a:rPr lang="uk-UA" dirty="0" err="1"/>
              <a:t>Хавендера</a:t>
            </a:r>
            <a:r>
              <a:rPr lang="uk-UA" dirty="0"/>
              <a:t>)</a:t>
            </a:r>
            <a:endParaRPr lang="en-US" dirty="0"/>
          </a:p>
          <a:p>
            <a:pPr marL="342900" lvl="0" indent="-342900">
              <a:buFont typeface="+mj-lt"/>
              <a:buAutoNum type="arabicParenR"/>
            </a:pPr>
            <a:r>
              <a:rPr lang="uk-UA" dirty="0"/>
              <a:t>кожен процес вимагає </a:t>
            </a:r>
            <a:r>
              <a:rPr lang="uk-UA" b="1" dirty="0"/>
              <a:t>всі</a:t>
            </a:r>
            <a:r>
              <a:rPr lang="uk-UA" dirty="0"/>
              <a:t> потрібні йому </a:t>
            </a:r>
            <a:r>
              <a:rPr lang="uk-UA" b="1" dirty="0"/>
              <a:t>ресурси</a:t>
            </a:r>
            <a:r>
              <a:rPr lang="uk-UA" dirty="0"/>
              <a:t> і не починає діяти, поки вони не будуть надані, тобто «все або нічого» - заперечення умови очікування ресурсів;</a:t>
            </a:r>
            <a:endParaRPr lang="en-US" dirty="0"/>
          </a:p>
          <a:p>
            <a:pPr marL="342900" lvl="0" indent="-342900">
              <a:buFont typeface="+mj-lt"/>
              <a:buAutoNum type="arabicParenR"/>
            </a:pPr>
            <a:r>
              <a:rPr lang="uk-UA" dirty="0"/>
              <a:t>якщо процес отримує відмову на додаткові ресурси, то він повинен </a:t>
            </a:r>
            <a:r>
              <a:rPr lang="uk-UA" b="1" dirty="0"/>
              <a:t>звільнити</a:t>
            </a:r>
            <a:r>
              <a:rPr lang="uk-UA" dirty="0"/>
              <a:t> раніше захоплені ресурси, а потім знову претендувати на всі разом – заперечення умови неперехідності;</a:t>
            </a:r>
            <a:endParaRPr lang="en-US" dirty="0"/>
          </a:p>
          <a:p>
            <a:pPr marL="342900" lvl="0" indent="-342900">
              <a:buFont typeface="+mj-lt"/>
              <a:buAutoNum type="arabicParenR"/>
            </a:pPr>
            <a:r>
              <a:rPr lang="uk-UA" dirty="0"/>
              <a:t>лінійний порядок по типам ресурсів для всіх процесів, тобто якщо процес отримав ресурси певного типу, то потім йому можуть бути надані </a:t>
            </a:r>
            <a:r>
              <a:rPr lang="uk-UA" b="1" dirty="0"/>
              <a:t>тільки наступні</a:t>
            </a:r>
            <a:r>
              <a:rPr lang="uk-UA" dirty="0"/>
              <a:t> по порядку типів ресурси – заперечення умови кругового очікування</a:t>
            </a:r>
            <a:r>
              <a:rPr lang="uk-UA" dirty="0" smtClean="0"/>
              <a:t>.</a:t>
            </a:r>
          </a:p>
          <a:p>
            <a:pPr marL="342900" lvl="0" indent="-342900">
              <a:buFont typeface="+mj-lt"/>
              <a:buAutoNum type="arabicParenR"/>
            </a:pPr>
            <a:endParaRPr lang="en-US" dirty="0"/>
          </a:p>
          <a:p>
            <a:r>
              <a:rPr lang="uk-UA" dirty="0"/>
              <a:t>Коментарі:</a:t>
            </a:r>
            <a:endParaRPr lang="en-US" dirty="0"/>
          </a:p>
          <a:p>
            <a:r>
              <a:rPr lang="uk-UA" dirty="0"/>
              <a:t>Кожен з цих принципів порушує якусь з 4-х необхідних умов; монопольну умову бажано не порушувати, бо вона відповідає тому, як процес використовує ресурс.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dirty="0"/>
              <a:t>можливе значне зниження ефективності (проблема нескінченного відкладання), подрібнення задач на етапи (ріст накладних витрат);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dirty="0"/>
              <a:t>можливість втрати проміжних результатів (нескінченне відкладання);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dirty="0"/>
              <a:t>порядок встановлюється один раз надовго і може не збігатися з потребами окремих програм (обмеження програмування</a:t>
            </a:r>
            <a:r>
              <a:rPr lang="uk-UA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4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uk-UA" sz="3200" dirty="0" smtClean="0"/>
              <a:t>Обхід тупиків</a:t>
            </a:r>
            <a:endParaRPr lang="en-US" sz="32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980050"/>
              </p:ext>
            </p:extLst>
          </p:nvPr>
        </p:nvGraphicFramePr>
        <p:xfrm>
          <a:off x="1676400" y="4800600"/>
          <a:ext cx="6080760" cy="16166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7230"/>
                <a:gridCol w="538353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кількість користувачів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загальна кількість ресурсів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l(i)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поточна кількість ресурсів, виділених і-ому користувачу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m(i)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максимальна кількість ресурсів для і-ого користувача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c(i)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c(i) = m(i) – l(i)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кількість нерозподілених ресурсів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 = t - ∑ l(</a:t>
                      </a: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67512" y="1329155"/>
            <a:ext cx="8247888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857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Алгоритм банкіра</a:t>
            </a:r>
            <a:r>
              <a:rPr kumimoji="0" lang="uk-UA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</a:t>
            </a:r>
            <a:r>
              <a:rPr kumimoji="0" lang="uk-UA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Дейкстра</a:t>
            </a:r>
            <a:r>
              <a:rPr kumimoji="0" lang="uk-UA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Обмеження.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ресурси тільки одного типу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</a:t>
            </a:r>
            <a:r>
              <a:rPr kumimoji="0" lang="ru-RU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uk-UA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штук (легко узагальнити для кількох типів); </a:t>
            </a:r>
          </a:p>
          <a:p>
            <a:pPr marL="0" marR="0" lvl="0" indent="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</a:t>
            </a:r>
            <a:r>
              <a:rPr kumimoji="0" lang="ru-RU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ru-RU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uk-UA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кількість користувачів</a:t>
            </a:r>
            <a:r>
              <a:rPr kumimoji="0" lang="ru-RU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кожен користувач завчасно вказує максимальну кількість потрібних йому ресурсів </a:t>
            </a:r>
            <a:r>
              <a:rPr kumimoji="0" lang="uk-UA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uk-UA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ru-RU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ru-RU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користувач захоплює і звільняє ресурси по одному;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поточна кількість ресурсів, виділених користувачу не перевищує його </a:t>
            </a:r>
            <a:r>
              <a:rPr kumimoji="0" lang="uk-UA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максимума</a:t>
            </a:r>
            <a:r>
              <a:rPr kumimoji="0" lang="uk-UA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очікування користувача скінчене;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користувач повертає системі ресурси за скінчений час.</a:t>
            </a:r>
          </a:p>
          <a:p>
            <a:pPr marL="0" marR="0" lvl="0" indent="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Поточний стан системи називається </a:t>
            </a:r>
            <a:r>
              <a:rPr kumimoji="0" lang="uk-UA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надійним</a:t>
            </a:r>
            <a:r>
              <a:rPr kumimoji="0" lang="uk-UA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якщо вона може забезпечити всім поточним користувачам завершення їх процесів за скінчений час, інакше стан </a:t>
            </a:r>
            <a:r>
              <a:rPr kumimoji="0" lang="uk-UA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ненадійний</a:t>
            </a:r>
            <a:r>
              <a:rPr kumimoji="0" lang="uk-UA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marL="0" marR="0" lvl="0" indent="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Основна ідея алгоритму банкіра: ресурси можна виділяти тільки у тому випадку, коли після виділення стан системи залишиться надійним.</a:t>
            </a:r>
            <a:endParaRPr kumimoji="0" lang="uk-U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74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uk-UA" sz="3200" dirty="0" smtClean="0"/>
              <a:t>Приклад алгоритму банкіра</a:t>
            </a:r>
            <a:endParaRPr lang="en-US" sz="32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042114"/>
              </p:ext>
            </p:extLst>
          </p:nvPr>
        </p:nvGraphicFramePr>
        <p:xfrm>
          <a:off x="838200" y="1066800"/>
          <a:ext cx="4495800" cy="1472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0095"/>
                <a:gridCol w="760095"/>
                <a:gridCol w="760095"/>
                <a:gridCol w="162560"/>
                <a:gridCol w="162560"/>
                <a:gridCol w="671195"/>
                <a:gridCol w="609600"/>
                <a:gridCol w="609600"/>
              </a:tblGrid>
              <a:tr h="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Стан 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Стан </a:t>
                      </a: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12/2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12/1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71706"/>
              </p:ext>
            </p:extLst>
          </p:nvPr>
        </p:nvGraphicFramePr>
        <p:xfrm>
          <a:off x="838200" y="2940058"/>
          <a:ext cx="4572000" cy="17175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0095"/>
                <a:gridCol w="760095"/>
                <a:gridCol w="760095"/>
                <a:gridCol w="162560"/>
                <a:gridCol w="162560"/>
                <a:gridCol w="671195"/>
                <a:gridCol w="609600"/>
                <a:gridCol w="685800"/>
              </a:tblGrid>
              <a:tr h="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Стан </a:t>
                      </a: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Стан </a:t>
                      </a: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12/</a:t>
                      </a: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14/2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1000" y="4724400"/>
            <a:ext cx="8153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uk-UA" dirty="0"/>
              <a:t>Недоліки:</a:t>
            </a: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sz="1600" dirty="0"/>
              <a:t>вимога фіксованості кількості ресурсів;</a:t>
            </a: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sz="1600" dirty="0"/>
              <a:t>постійна кількість користувачів;</a:t>
            </a: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sz="1600" dirty="0"/>
              <a:t>для систем реального часу потрібні більш чіткі орієнтири по виділенню та поверненню ресурсів;</a:t>
            </a: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m</a:t>
            </a:r>
            <a:r>
              <a:rPr lang="uk-UA" sz="1600" dirty="0"/>
              <a:t> іноді важко встановити</a:t>
            </a:r>
            <a:r>
              <a:rPr lang="uk-UA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59054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uk-UA" sz="3200" dirty="0" smtClean="0"/>
              <a:t>Виявлення тупиків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i="1" dirty="0"/>
              <a:t>Виявлення тупиків</a:t>
            </a:r>
            <a:r>
              <a:rPr lang="uk-UA" dirty="0"/>
              <a:t> – констатація факту виникнення тупикової ситуації, а також визначення процесів та ресурсів, що її утворюють</a:t>
            </a:r>
            <a:r>
              <a:rPr lang="uk-UA" dirty="0" smtClean="0"/>
              <a:t>.</a:t>
            </a:r>
            <a:endParaRPr lang="en-US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685800" y="1752600"/>
            <a:ext cx="2087880" cy="975360"/>
            <a:chOff x="0" y="0"/>
            <a:chExt cx="2087880" cy="97536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114300"/>
              <a:ext cx="586740" cy="487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Овал 5"/>
            <p:cNvSpPr/>
            <p:nvPr/>
          </p:nvSpPr>
          <p:spPr>
            <a:xfrm>
              <a:off x="1447800" y="0"/>
              <a:ext cx="640080" cy="97536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Овал 6"/>
            <p:cNvSpPr/>
            <p:nvPr/>
          </p:nvSpPr>
          <p:spPr>
            <a:xfrm>
              <a:off x="1630680" y="198120"/>
              <a:ext cx="137160" cy="144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Овал 7"/>
            <p:cNvSpPr/>
            <p:nvPr/>
          </p:nvSpPr>
          <p:spPr>
            <a:xfrm>
              <a:off x="1767840" y="640080"/>
              <a:ext cx="137160" cy="144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>
              <a:off x="586740" y="342900"/>
              <a:ext cx="8610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Поле 7"/>
            <p:cNvSpPr txBox="1"/>
            <p:nvPr/>
          </p:nvSpPr>
          <p:spPr>
            <a:xfrm>
              <a:off x="114300" y="236220"/>
              <a:ext cx="350520" cy="25146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P1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276600" y="17526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Запит ресурсу типу </a:t>
            </a:r>
            <a:r>
              <a:rPr lang="en-US" dirty="0" smtClean="0"/>
              <a:t>R1 </a:t>
            </a:r>
            <a:r>
              <a:rPr lang="uk-UA" dirty="0" smtClean="0"/>
              <a:t>від процесу </a:t>
            </a:r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95600" y="224028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3" name="Овал 12"/>
          <p:cNvSpPr/>
          <p:nvPr/>
        </p:nvSpPr>
        <p:spPr>
          <a:xfrm>
            <a:off x="800100" y="2819400"/>
            <a:ext cx="723900" cy="914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979170" y="2971800"/>
            <a:ext cx="17145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1019556" y="3429000"/>
            <a:ext cx="17145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2385060" y="2971800"/>
            <a:ext cx="586740" cy="457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22220" y="3048000"/>
            <a:ext cx="525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16992" y="2810327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R2</a:t>
            </a:r>
            <a:endParaRPr lang="en-US" sz="1400" dirty="0"/>
          </a:p>
        </p:txBody>
      </p:sp>
      <p:cxnSp>
        <p:nvCxnSpPr>
          <p:cNvPr id="20" name="Прямая со стрелкой 19"/>
          <p:cNvCxnSpPr>
            <a:stCxn id="14" idx="7"/>
          </p:cNvCxnSpPr>
          <p:nvPr/>
        </p:nvCxnSpPr>
        <p:spPr>
          <a:xfrm>
            <a:off x="1125512" y="2994118"/>
            <a:ext cx="1259548" cy="130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29000" y="2819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Ресурс виділений</a:t>
            </a:r>
            <a:endParaRPr lang="en-US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3505200" y="3505200"/>
            <a:ext cx="533400" cy="457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Овал 22"/>
          <p:cNvSpPr/>
          <p:nvPr/>
        </p:nvSpPr>
        <p:spPr>
          <a:xfrm>
            <a:off x="5029200" y="3429000"/>
            <a:ext cx="838200" cy="4572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Прямоугольник 23"/>
          <p:cNvSpPr/>
          <p:nvPr/>
        </p:nvSpPr>
        <p:spPr>
          <a:xfrm>
            <a:off x="6553200" y="3429000"/>
            <a:ext cx="609600" cy="381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Овал 24"/>
          <p:cNvSpPr/>
          <p:nvPr/>
        </p:nvSpPr>
        <p:spPr>
          <a:xfrm>
            <a:off x="5257800" y="3581400"/>
            <a:ext cx="1905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Прямая со стрелкой 26"/>
          <p:cNvCxnSpPr>
            <a:stCxn id="22" idx="3"/>
            <a:endCxn id="23" idx="2"/>
          </p:cNvCxnSpPr>
          <p:nvPr/>
        </p:nvCxnSpPr>
        <p:spPr>
          <a:xfrm flipV="1">
            <a:off x="4038600" y="3657600"/>
            <a:ext cx="990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25" idx="6"/>
            <a:endCxn id="24" idx="1"/>
          </p:cNvCxnSpPr>
          <p:nvPr/>
        </p:nvCxnSpPr>
        <p:spPr>
          <a:xfrm flipV="1">
            <a:off x="5448300" y="3619500"/>
            <a:ext cx="11049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71900" y="4038600"/>
            <a:ext cx="34671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Ситуація близька до тупика</a:t>
            </a:r>
            <a:endParaRPr lang="en-US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800100" y="4419600"/>
            <a:ext cx="472440" cy="533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Овал 31"/>
          <p:cNvSpPr/>
          <p:nvPr/>
        </p:nvSpPr>
        <p:spPr>
          <a:xfrm>
            <a:off x="1524000" y="3886200"/>
            <a:ext cx="609600" cy="3429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Овал 32"/>
          <p:cNvSpPr/>
          <p:nvPr/>
        </p:nvSpPr>
        <p:spPr>
          <a:xfrm>
            <a:off x="1755286" y="40386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Прямоугольник 33"/>
          <p:cNvSpPr/>
          <p:nvPr/>
        </p:nvSpPr>
        <p:spPr>
          <a:xfrm>
            <a:off x="2773680" y="4800600"/>
            <a:ext cx="426720" cy="381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Овал 34"/>
          <p:cNvSpPr/>
          <p:nvPr/>
        </p:nvSpPr>
        <p:spPr>
          <a:xfrm>
            <a:off x="1524000" y="5486400"/>
            <a:ext cx="609600" cy="381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Овал 35"/>
          <p:cNvSpPr/>
          <p:nvPr/>
        </p:nvSpPr>
        <p:spPr>
          <a:xfrm>
            <a:off x="1755286" y="5676900"/>
            <a:ext cx="7351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Прямая со стрелкой 37"/>
          <p:cNvCxnSpPr>
            <a:stCxn id="31" idx="3"/>
            <a:endCxn id="32" idx="3"/>
          </p:cNvCxnSpPr>
          <p:nvPr/>
        </p:nvCxnSpPr>
        <p:spPr>
          <a:xfrm flipV="1">
            <a:off x="1272540" y="4178883"/>
            <a:ext cx="340734" cy="507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3" idx="5"/>
          </p:cNvCxnSpPr>
          <p:nvPr/>
        </p:nvCxnSpPr>
        <p:spPr>
          <a:xfrm>
            <a:off x="1794310" y="4077624"/>
            <a:ext cx="979370" cy="722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34" idx="2"/>
            <a:endCxn id="35" idx="7"/>
          </p:cNvCxnSpPr>
          <p:nvPr/>
        </p:nvCxnSpPr>
        <p:spPr>
          <a:xfrm flipH="1">
            <a:off x="2044326" y="5181600"/>
            <a:ext cx="942714" cy="360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36" idx="1"/>
          </p:cNvCxnSpPr>
          <p:nvPr/>
        </p:nvCxnSpPr>
        <p:spPr>
          <a:xfrm flipH="1" flipV="1">
            <a:off x="1191006" y="4953000"/>
            <a:ext cx="575046" cy="730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505200" y="536189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Тупик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21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uk-UA" sz="3200" dirty="0" smtClean="0"/>
              <a:t>Редукція графа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838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Редукція графа на певний процес (це те, що буде коли процес закінчить роботу) – в результаті будемо мати граф, який би був одержаний після завершення вказаного процесу і повернення всіх ресурсів системі, тобто вилучаються всі стрілки від ресурсів до цього процесу і всі стрілки від процесу до ресурсів.</a:t>
            </a:r>
          </a:p>
          <a:p>
            <a:r>
              <a:rPr lang="uk-UA" dirty="0" smtClean="0"/>
              <a:t>Якщо редукцію графа можна виконати на всі процеси, то тупикової ситуації немає, а якщо ні, то всі не редуковані процеси утворюють тупик. 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3048000"/>
            <a:ext cx="838200" cy="533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3048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 smtClean="0"/>
              <a:t>Р7</a:t>
            </a:r>
            <a:endParaRPr lang="en-US" sz="1600" dirty="0"/>
          </a:p>
        </p:txBody>
      </p:sp>
      <p:sp>
        <p:nvSpPr>
          <p:cNvPr id="6" name="Овал 5"/>
          <p:cNvSpPr/>
          <p:nvPr/>
        </p:nvSpPr>
        <p:spPr>
          <a:xfrm>
            <a:off x="1752600" y="3048000"/>
            <a:ext cx="3048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1828800" y="3124200"/>
            <a:ext cx="76200" cy="93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1863852" y="3386554"/>
            <a:ext cx="76200" cy="93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438400" y="3048000"/>
            <a:ext cx="685800" cy="4316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90800" y="31242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 smtClean="0"/>
              <a:t>Р8</a:t>
            </a:r>
            <a:endParaRPr lang="en-US" sz="1400" dirty="0"/>
          </a:p>
        </p:txBody>
      </p:sp>
      <p:sp>
        <p:nvSpPr>
          <p:cNvPr id="11" name="Овал 10"/>
          <p:cNvSpPr/>
          <p:nvPr/>
        </p:nvSpPr>
        <p:spPr>
          <a:xfrm>
            <a:off x="2590800" y="3810000"/>
            <a:ext cx="762000" cy="6096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2781300" y="420624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2971800" y="4114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28194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1066800" y="4495800"/>
            <a:ext cx="685800" cy="457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95400" y="44958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 smtClean="0"/>
              <a:t>Р9</a:t>
            </a:r>
            <a:endParaRPr lang="en-US" sz="1400" dirty="0"/>
          </a:p>
        </p:txBody>
      </p:sp>
      <p:cxnSp>
        <p:nvCxnSpPr>
          <p:cNvPr id="18" name="Прямая со стрелкой 17"/>
          <p:cNvCxnSpPr>
            <a:stCxn id="4" idx="3"/>
            <a:endCxn id="6" idx="2"/>
          </p:cNvCxnSpPr>
          <p:nvPr/>
        </p:nvCxnSpPr>
        <p:spPr>
          <a:xfrm>
            <a:off x="1295400" y="33147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6"/>
            <a:endCxn id="9" idx="1"/>
          </p:cNvCxnSpPr>
          <p:nvPr/>
        </p:nvCxnSpPr>
        <p:spPr>
          <a:xfrm flipV="1">
            <a:off x="1940052" y="3263816"/>
            <a:ext cx="498348" cy="169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4" idx="0"/>
            <a:endCxn id="9" idx="2"/>
          </p:cNvCxnSpPr>
          <p:nvPr/>
        </p:nvCxnSpPr>
        <p:spPr>
          <a:xfrm flipH="1" flipV="1">
            <a:off x="2781300" y="3479631"/>
            <a:ext cx="76200" cy="482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кругленная соединительная линия 23"/>
          <p:cNvCxnSpPr>
            <a:stCxn id="13" idx="5"/>
          </p:cNvCxnSpPr>
          <p:nvPr/>
        </p:nvCxnSpPr>
        <p:spPr>
          <a:xfrm rot="5400000">
            <a:off x="2008142" y="3924300"/>
            <a:ext cx="773159" cy="128424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2" idx="1"/>
          </p:cNvCxnSpPr>
          <p:nvPr/>
        </p:nvCxnSpPr>
        <p:spPr>
          <a:xfrm flipH="1" flipV="1">
            <a:off x="1295400" y="3581400"/>
            <a:ext cx="1497059" cy="635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57600" y="372101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ym typeface="Wingdings" panose="05000000000000000000" pitchFamily="2" charset="2"/>
              </a:rPr>
              <a:t></a:t>
            </a:r>
            <a:r>
              <a:rPr lang="en-US" dirty="0" smtClean="0">
                <a:sym typeface="Wingdings" panose="05000000000000000000" pitchFamily="2" charset="2"/>
              </a:rPr>
              <a:t>  P9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5257800" y="3124200"/>
            <a:ext cx="685800" cy="3554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410200" y="3217277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P7</a:t>
            </a:r>
            <a:endParaRPr lang="en-US" sz="1400" dirty="0"/>
          </a:p>
        </p:txBody>
      </p:sp>
      <p:sp>
        <p:nvSpPr>
          <p:cNvPr id="30" name="Овал 29"/>
          <p:cNvSpPr/>
          <p:nvPr/>
        </p:nvSpPr>
        <p:spPr>
          <a:xfrm>
            <a:off x="6324600" y="3048000"/>
            <a:ext cx="381000" cy="67301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Овал 30"/>
          <p:cNvSpPr/>
          <p:nvPr/>
        </p:nvSpPr>
        <p:spPr>
          <a:xfrm>
            <a:off x="6469381" y="3170738"/>
            <a:ext cx="45719" cy="107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Овал 31"/>
          <p:cNvSpPr/>
          <p:nvPr/>
        </p:nvSpPr>
        <p:spPr>
          <a:xfrm>
            <a:off x="6480049" y="3471379"/>
            <a:ext cx="45719" cy="107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7162800" y="3124200"/>
            <a:ext cx="609600" cy="4545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239000" y="3217277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P8</a:t>
            </a:r>
            <a:endParaRPr lang="en-US" sz="1400" dirty="0"/>
          </a:p>
        </p:txBody>
      </p:sp>
      <p:sp>
        <p:nvSpPr>
          <p:cNvPr id="35" name="Овал 34"/>
          <p:cNvSpPr/>
          <p:nvPr/>
        </p:nvSpPr>
        <p:spPr>
          <a:xfrm>
            <a:off x="6525768" y="4000500"/>
            <a:ext cx="637032" cy="56592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Овал 35"/>
          <p:cNvSpPr/>
          <p:nvPr/>
        </p:nvSpPr>
        <p:spPr>
          <a:xfrm>
            <a:off x="6717790" y="4337549"/>
            <a:ext cx="45719" cy="64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Овал 36"/>
          <p:cNvSpPr/>
          <p:nvPr/>
        </p:nvSpPr>
        <p:spPr>
          <a:xfrm>
            <a:off x="6858000" y="4305300"/>
            <a:ext cx="45719" cy="64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Овал 37"/>
          <p:cNvSpPr/>
          <p:nvPr/>
        </p:nvSpPr>
        <p:spPr>
          <a:xfrm>
            <a:off x="6705600" y="4152900"/>
            <a:ext cx="45719" cy="64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5600700" y="4419600"/>
            <a:ext cx="571500" cy="3839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600700" y="4419600"/>
            <a:ext cx="4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P9</a:t>
            </a:r>
            <a:endParaRPr lang="en-US" sz="1400" dirty="0"/>
          </a:p>
        </p:txBody>
      </p:sp>
      <p:cxnSp>
        <p:nvCxnSpPr>
          <p:cNvPr id="42" name="Прямая со стрелкой 41"/>
          <p:cNvCxnSpPr>
            <a:stCxn id="28" idx="3"/>
            <a:endCxn id="30" idx="2"/>
          </p:cNvCxnSpPr>
          <p:nvPr/>
        </p:nvCxnSpPr>
        <p:spPr>
          <a:xfrm>
            <a:off x="5943600" y="3301916"/>
            <a:ext cx="381000" cy="82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32" idx="6"/>
            <a:endCxn id="33" idx="1"/>
          </p:cNvCxnSpPr>
          <p:nvPr/>
        </p:nvCxnSpPr>
        <p:spPr>
          <a:xfrm flipV="1">
            <a:off x="6525768" y="3351465"/>
            <a:ext cx="637032" cy="173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37" idx="7"/>
            <a:endCxn id="33" idx="2"/>
          </p:cNvCxnSpPr>
          <p:nvPr/>
        </p:nvCxnSpPr>
        <p:spPr>
          <a:xfrm flipV="1">
            <a:off x="6897024" y="3578729"/>
            <a:ext cx="570576" cy="736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8" idx="2"/>
          </p:cNvCxnSpPr>
          <p:nvPr/>
        </p:nvCxnSpPr>
        <p:spPr>
          <a:xfrm flipH="1" flipV="1">
            <a:off x="5791200" y="3479631"/>
            <a:ext cx="914400" cy="705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62800" y="50292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==&gt; </a:t>
            </a:r>
            <a:r>
              <a:rPr lang="en-US" sz="1400" dirty="0" smtClean="0"/>
              <a:t>P8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229600" y="5334000"/>
            <a:ext cx="533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||</a:t>
            </a:r>
          </a:p>
          <a:p>
            <a:r>
              <a:rPr lang="en-US" dirty="0" smtClean="0"/>
              <a:t>V </a:t>
            </a:r>
          </a:p>
          <a:p>
            <a:r>
              <a:rPr lang="en-US" sz="1400" dirty="0" smtClean="0"/>
              <a:t>P7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97294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uk-UA" sz="3200" dirty="0" smtClean="0"/>
              <a:t>Відновлення після тупиків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Систему, яка знаходиться у тупику, треба вивести з нього, порушивши одну чи кілька необхідних умов його існування. При цьому декілька процесів втратять повністю або частково зроблену ними роботу, але це дешевше, ніж залишити без  змін. </a:t>
            </a:r>
          </a:p>
          <a:p>
            <a:r>
              <a:rPr lang="uk-UA" dirty="0"/>
              <a:t> </a:t>
            </a:r>
            <a:r>
              <a:rPr lang="uk-UA" dirty="0" smtClean="0"/>
              <a:t>      Складність відновлення обумовлена тим, що: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с</a:t>
            </a:r>
            <a:r>
              <a:rPr lang="uk-UA" dirty="0" smtClean="0"/>
              <a:t>початку взагалі може бути неясно, що система попала в тупикову ситуацію;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ч</a:t>
            </a:r>
            <a:r>
              <a:rPr lang="uk-UA" dirty="0" smtClean="0"/>
              <a:t>асто відсутня можливість запуску процесу не з самого початку;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д</a:t>
            </a:r>
            <a:r>
              <a:rPr lang="uk-UA" dirty="0" smtClean="0"/>
              <a:t>ля відновлення з великого тупика потрібні значні витрати;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/>
              <a:t>к</a:t>
            </a:r>
            <a:r>
              <a:rPr lang="uk-UA" smtClean="0"/>
              <a:t>валіфікований оператор.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1943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770</Words>
  <Application>Microsoft Office PowerPoint</Application>
  <PresentationFormat>Экран (4:3)</PresentationFormat>
  <Paragraphs>193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Тупики(deadlocks)</vt:lpstr>
      <vt:lpstr>Необхідні умови</vt:lpstr>
      <vt:lpstr>Попередження тупиків</vt:lpstr>
      <vt:lpstr>Обхід тупиків</vt:lpstr>
      <vt:lpstr>Приклад алгоритму банкіра</vt:lpstr>
      <vt:lpstr>Виявлення тупиків</vt:lpstr>
      <vt:lpstr>Редукція графа</vt:lpstr>
      <vt:lpstr>Відновлення після тупиків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Тупики(deadlocks)</dc:title>
  <dc:creator>kpp</dc:creator>
  <cp:lastModifiedBy>kpp</cp:lastModifiedBy>
  <cp:revision>8</cp:revision>
  <dcterms:created xsi:type="dcterms:W3CDTF">2020-04-19T03:13:21Z</dcterms:created>
  <dcterms:modified xsi:type="dcterms:W3CDTF">2020-04-19T04:47:30Z</dcterms:modified>
</cp:coreProperties>
</file>