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D1C1-87FD-4C77-B7E8-724B0D5FFA8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B2A7-D9D1-4559-B83C-CB75EA3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Шляхи доступу: 1) ім’я змінної об’єкта; 2) (.</a:t>
            </a:r>
            <a:r>
              <a:rPr lang="en-US" baseline="0" dirty="0" smtClean="0"/>
              <a:t> -&gt;</a:t>
            </a:r>
            <a:r>
              <a:rPr lang="uk-UA" dirty="0" smtClean="0"/>
              <a:t>)</a:t>
            </a:r>
            <a:r>
              <a:rPr lang="en-US" dirty="0" smtClean="0"/>
              <a:t>; 3) </a:t>
            </a:r>
            <a:r>
              <a:rPr lang="uk-UA" dirty="0" smtClean="0"/>
              <a:t>посилання</a:t>
            </a:r>
            <a:r>
              <a:rPr lang="uk-UA" baseline="0" dirty="0" smtClean="0"/>
              <a:t> на атрибут, наприклад, його ім’я, або інший шлях доступу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B2A7-D9D1-4559-B83C-CB75EA36B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B2A7-D9D1-4559-B83C-CB75EA36B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C741-DC38-4852-B78F-15215598C99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AB82-CF0A-4254-91B2-E212FEBB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OQL ODMG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99060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OQL ODMG – </a:t>
            </a:r>
            <a:r>
              <a:rPr lang="uk-UA" dirty="0" smtClean="0"/>
              <a:t>це мова запитів до об’єктної моделі даних</a:t>
            </a:r>
            <a:r>
              <a:rPr lang="en-US" dirty="0" smtClean="0"/>
              <a:t> ODMG</a:t>
            </a:r>
            <a:r>
              <a:rPr lang="uk-UA" dirty="0" smtClean="0"/>
              <a:t>, з синтаксисом дуже схожим на </a:t>
            </a:r>
            <a:r>
              <a:rPr lang="en-US" dirty="0" smtClean="0"/>
              <a:t>SQL. </a:t>
            </a:r>
          </a:p>
          <a:p>
            <a:r>
              <a:rPr lang="uk-UA" dirty="0" smtClean="0"/>
              <a:t>Мова запитів орієнтована на побудову виразів, її конструкції мають такі властивості: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будь-який запит є виразом, що має тип – об’єкт або літерал;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суперпозиція виразів та операцій над ними;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результатом виконання запиту є об’єкти із заданими </a:t>
            </a:r>
            <a:r>
              <a:rPr lang="en-US" dirty="0" smtClean="0"/>
              <a:t>ODMG</a:t>
            </a:r>
            <a:r>
              <a:rPr lang="uk-UA" dirty="0" smtClean="0"/>
              <a:t> типами і можуть брати участь у формуванні виразів.</a:t>
            </a:r>
          </a:p>
          <a:p>
            <a:r>
              <a:rPr lang="uk-UA" dirty="0"/>
              <a:t> </a:t>
            </a:r>
            <a:r>
              <a:rPr lang="uk-UA" dirty="0" smtClean="0"/>
              <a:t> Мова має високорівневі примітиви для маніпуляції множинами, об’єктами, структурами, масивами та списками. У ній відсутні оператори оновлення, замість них використовуються операції, визначені для об’єктів. Всі створені об’єкти повинні мати </a:t>
            </a:r>
            <a:r>
              <a:rPr lang="en-US" dirty="0" smtClean="0"/>
              <a:t>OID, </a:t>
            </a:r>
            <a:r>
              <a:rPr lang="uk-UA" dirty="0" smtClean="0"/>
              <a:t>а літерали унікально ідентифікуються своїм значенням.</a:t>
            </a:r>
          </a:p>
          <a:p>
            <a:r>
              <a:rPr lang="uk-UA" dirty="0" smtClean="0"/>
              <a:t>Запит – це вираз і має тип. Наприклад, ім’я екстента є запитом і повертає множину об’єктів, які містяться в ньому.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683919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x       /* Bag&lt;Person&gt; */</a:t>
            </a:r>
          </a:p>
          <a:p>
            <a:r>
              <a:rPr lang="en-US" dirty="0" smtClean="0"/>
              <a:t>FROM persons x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x.sex</a:t>
            </a:r>
            <a:r>
              <a:rPr lang="en-US" dirty="0" smtClean="0"/>
              <a:t> = ‘M’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4683919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DISTINCT </a:t>
            </a:r>
            <a:r>
              <a:rPr lang="en-US" dirty="0" err="1" smtClean="0"/>
              <a:t>x.faculty_id</a:t>
            </a:r>
            <a:r>
              <a:rPr lang="en-US" dirty="0" smtClean="0"/>
              <a:t> /* Set&lt;integer&gt; */</a:t>
            </a:r>
          </a:p>
          <a:p>
            <a:r>
              <a:rPr lang="en-US" dirty="0" smtClean="0"/>
              <a:t>FROM persons x     </a:t>
            </a:r>
          </a:p>
          <a:p>
            <a:r>
              <a:rPr lang="en-US" dirty="0" smtClean="0"/>
              <a:t>WHERE x.name = ‘Nick’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791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 запитах слід звертатись саме до екстентів, а не до класів.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Обчислення проміжних результатів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144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Запит як аналог </a:t>
            </a:r>
            <a:r>
              <a:rPr lang="en-US" dirty="0" smtClean="0"/>
              <a:t>CREATE VIEW </a:t>
            </a:r>
            <a:r>
              <a:rPr lang="uk-UA" dirty="0" smtClean="0"/>
              <a:t>у мові </a:t>
            </a:r>
            <a:r>
              <a:rPr lang="en-US" dirty="0" smtClean="0"/>
              <a:t>SQL</a:t>
            </a:r>
            <a:r>
              <a:rPr lang="uk-UA" dirty="0" smtClean="0"/>
              <a:t>:  </a:t>
            </a:r>
            <a:r>
              <a:rPr lang="en-US" dirty="0" smtClean="0"/>
              <a:t>define </a:t>
            </a:r>
            <a:r>
              <a:rPr lang="uk-UA" dirty="0" err="1" smtClean="0"/>
              <a:t>ім’я_запиту</a:t>
            </a:r>
            <a:r>
              <a:rPr lang="uk-UA" dirty="0" smtClean="0"/>
              <a:t> </a:t>
            </a:r>
            <a:r>
              <a:rPr lang="en-US" dirty="0" smtClean="0"/>
              <a:t>as </a:t>
            </a:r>
            <a:r>
              <a:rPr lang="uk-UA" dirty="0" smtClean="0"/>
              <a:t>вираз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283732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Joe as element </a:t>
            </a:r>
          </a:p>
          <a:p>
            <a:r>
              <a:rPr lang="en-US" dirty="0"/>
              <a:t>	</a:t>
            </a:r>
            <a:r>
              <a:rPr lang="en-US" dirty="0" smtClean="0"/>
              <a:t>(SELECT x</a:t>
            </a:r>
          </a:p>
          <a:p>
            <a:r>
              <a:rPr lang="en-US" dirty="0"/>
              <a:t>	</a:t>
            </a:r>
            <a:r>
              <a:rPr lang="en-US" dirty="0" smtClean="0"/>
              <a:t> FROM students x</a:t>
            </a:r>
          </a:p>
          <a:p>
            <a:r>
              <a:rPr lang="en-US" dirty="0"/>
              <a:t>	</a:t>
            </a:r>
            <a:r>
              <a:rPr lang="en-US" dirty="0" smtClean="0"/>
              <a:t> WHERE x.name = ‘Joe’)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283732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Тут </a:t>
            </a:r>
            <a:r>
              <a:rPr lang="en-US" dirty="0" smtClean="0"/>
              <a:t>element </a:t>
            </a:r>
            <a:r>
              <a:rPr lang="uk-UA" dirty="0" smtClean="0"/>
              <a:t>є перетворювачем типу, який зводить тип одно елементної колекції до типу елемент. Тепер до об’єкта </a:t>
            </a:r>
            <a:r>
              <a:rPr lang="en-US" dirty="0" smtClean="0"/>
              <a:t>Joe</a:t>
            </a:r>
            <a:r>
              <a:rPr lang="uk-UA" dirty="0" smtClean="0"/>
              <a:t> та його атрибутів можна звертатися напряму: </a:t>
            </a:r>
            <a:r>
              <a:rPr lang="en-US" dirty="0" err="1" smtClean="0"/>
              <a:t>Joe.birthday</a:t>
            </a:r>
            <a:r>
              <a:rPr lang="en-US" dirty="0" smtClean="0"/>
              <a:t>  </a:t>
            </a:r>
            <a:r>
              <a:rPr lang="en-US" dirty="0" err="1" smtClean="0"/>
              <a:t>Joe.passport</a:t>
            </a:r>
            <a:endParaRPr lang="en-US" dirty="0" smtClean="0"/>
          </a:p>
          <a:p>
            <a:r>
              <a:rPr lang="uk-UA" dirty="0" smtClean="0"/>
              <a:t>Ім’я запиту тепер є елементарним виразом.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76106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Вирази конструювання</a:t>
            </a:r>
          </a:p>
          <a:p>
            <a:r>
              <a:rPr lang="uk-UA" dirty="0" smtClean="0"/>
              <a:t>Синтаксис конструювання об’єктів:</a:t>
            </a:r>
          </a:p>
          <a:p>
            <a:r>
              <a:rPr lang="uk-UA" dirty="0" err="1" smtClean="0"/>
              <a:t>Ім’я_типу</a:t>
            </a:r>
            <a:r>
              <a:rPr lang="uk-UA" dirty="0" smtClean="0"/>
              <a:t>(ім’я_атр1 : вираз_1, … </a:t>
            </a:r>
            <a:r>
              <a:rPr lang="uk-UA" dirty="0" err="1" smtClean="0"/>
              <a:t>ім’я_атр</a:t>
            </a:r>
            <a:r>
              <a:rPr lang="en-US" dirty="0" smtClean="0"/>
              <a:t>n</a:t>
            </a:r>
            <a:r>
              <a:rPr lang="uk-UA" dirty="0" smtClean="0"/>
              <a:t> : вираз_</a:t>
            </a:r>
            <a:r>
              <a:rPr lang="en-US" dirty="0" smtClean="0"/>
              <a:t>n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en-US" dirty="0" smtClean="0"/>
              <a:t>Person(name: ‘Nick’, birthdate: ‘3/28/56’, sex: ‘M’)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(name: ‘Nick’, age: 25)  - </a:t>
            </a:r>
            <a:r>
              <a:rPr lang="uk-UA" dirty="0" smtClean="0"/>
              <a:t>літерали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76106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Set(1,2,3)	     List(1,2,2,3,3)</a:t>
            </a:r>
          </a:p>
          <a:p>
            <a:r>
              <a:rPr lang="en-US" dirty="0" smtClean="0"/>
              <a:t>Bag(1,1,2,3)   Array(1,2,2,3)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3434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Конструктори типів</a:t>
            </a:r>
          </a:p>
          <a:p>
            <a:r>
              <a:rPr lang="en-US" dirty="0" smtClean="0"/>
              <a:t>SELECT DISTINCT </a:t>
            </a:r>
            <a:r>
              <a:rPr lang="en-US" dirty="0" err="1" smtClean="0"/>
              <a:t>Struct</a:t>
            </a:r>
            <a:r>
              <a:rPr lang="en-US" dirty="0" smtClean="0"/>
              <a:t>(a: </a:t>
            </a:r>
            <a:r>
              <a:rPr lang="en-US" dirty="0" err="1" smtClean="0"/>
              <a:t>x.birthdate</a:t>
            </a:r>
            <a:r>
              <a:rPr lang="en-US" dirty="0" smtClean="0"/>
              <a:t>, s: </a:t>
            </a:r>
            <a:r>
              <a:rPr lang="en-US" dirty="0" err="1" smtClean="0"/>
              <a:t>x.sex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persons x</a:t>
            </a:r>
          </a:p>
          <a:p>
            <a:r>
              <a:rPr lang="en-US" dirty="0" smtClean="0"/>
              <a:t>WHERE x.name = ‘Nick’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23838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 запиті утворюється множина двоелементних структур. Такі структури формуються для всіх об’єктів з екстента </a:t>
            </a:r>
            <a:r>
              <a:rPr lang="en-US" dirty="0"/>
              <a:t>persons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554372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є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vectint</a:t>
            </a:r>
            <a:r>
              <a:rPr lang="en-US" dirty="0" smtClean="0"/>
              <a:t>: Bag&lt;integer&gt;;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5543729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vectint</a:t>
            </a:r>
            <a:r>
              <a:rPr lang="en-US" dirty="0" smtClean="0"/>
              <a:t>(SELECT DISTINCT </a:t>
            </a:r>
            <a:r>
              <a:rPr lang="en-US" dirty="0" err="1" smtClean="0"/>
              <a:t>x.faculty_id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FROM persons x</a:t>
            </a:r>
          </a:p>
          <a:p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/>
              <a:t>x.name = ‘</a:t>
            </a:r>
            <a:r>
              <a:rPr lang="en-US" dirty="0" smtClean="0"/>
              <a:t>Nick’)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Фраза </a:t>
            </a:r>
            <a:r>
              <a:rPr lang="en-US" sz="3200" dirty="0" smtClean="0"/>
              <a:t>FROM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 фразі </a:t>
            </a:r>
            <a:r>
              <a:rPr lang="en-US" dirty="0" smtClean="0"/>
              <a:t>FROM </a:t>
            </a:r>
            <a:r>
              <a:rPr lang="uk-UA" dirty="0" smtClean="0"/>
              <a:t>вказується колекція об’єктів/літералів, з яких вибирається значення. Під час виконання запиту ця колекція послідовно переглядається з врахуванням умови (</a:t>
            </a:r>
            <a:r>
              <a:rPr lang="en-US" dirty="0"/>
              <a:t>WHERE</a:t>
            </a:r>
            <a:r>
              <a:rPr lang="uk-UA" dirty="0" smtClean="0"/>
              <a:t>) і вибираються значення атрибутів (</a:t>
            </a:r>
            <a:r>
              <a:rPr lang="en-US" dirty="0"/>
              <a:t>SELECT</a:t>
            </a:r>
            <a:r>
              <a:rPr lang="uk-UA" dirty="0" smtClean="0"/>
              <a:t>). Може бути задана змінна. Можна вказувати а) імена екстентів; б) шляхи доступу; в) </a:t>
            </a:r>
            <a:r>
              <a:rPr lang="en-US" dirty="0" smtClean="0"/>
              <a:t>select-</a:t>
            </a:r>
            <a:r>
              <a:rPr lang="uk-UA" dirty="0" smtClean="0"/>
              <a:t>вирази.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09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g.address.city</a:t>
            </a:r>
            <a:endParaRPr lang="en-US" dirty="0" smtClean="0"/>
          </a:p>
          <a:p>
            <a:r>
              <a:rPr lang="en-US" dirty="0" smtClean="0"/>
              <a:t>FROM (SELECT </a:t>
            </a:r>
            <a:r>
              <a:rPr lang="en-US" dirty="0" err="1" smtClean="0"/>
              <a:t>c.children</a:t>
            </a:r>
            <a:r>
              <a:rPr lang="en-US" dirty="0" smtClean="0"/>
              <a:t> g</a:t>
            </a:r>
          </a:p>
          <a:p>
            <a:r>
              <a:rPr lang="en-US" dirty="0" smtClean="0"/>
              <a:t>             FROM </a:t>
            </a:r>
            <a:r>
              <a:rPr lang="en-US" dirty="0" err="1" smtClean="0"/>
              <a:t>p.children</a:t>
            </a:r>
            <a:r>
              <a:rPr lang="en-US" dirty="0" smtClean="0"/>
              <a:t>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/>
              <a:t>g.address.city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 smtClean="0"/>
              <a:t>p.children</a:t>
            </a:r>
            <a:r>
              <a:rPr lang="en-US" dirty="0" smtClean="0"/>
              <a:t> c, </a:t>
            </a:r>
            <a:r>
              <a:rPr lang="en-US" dirty="0" err="1" smtClean="0"/>
              <a:t>c.children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13313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couple(professor: z.name, student: x.name)</a:t>
            </a:r>
          </a:p>
          <a:p>
            <a:r>
              <a:rPr lang="en-US" dirty="0" smtClean="0"/>
              <a:t>FROM students x, </a:t>
            </a:r>
            <a:r>
              <a:rPr lang="en-US" dirty="0" err="1" smtClean="0"/>
              <a:t>x.takes</a:t>
            </a:r>
            <a:r>
              <a:rPr lang="en-US" dirty="0" smtClean="0"/>
              <a:t> y, </a:t>
            </a:r>
            <a:r>
              <a:rPr lang="en-US" dirty="0" err="1" smtClean="0"/>
              <a:t>y.is_taught_by</a:t>
            </a:r>
            <a:r>
              <a:rPr lang="en-US" dirty="0" smtClean="0"/>
              <a:t> z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z.rank</a:t>
            </a:r>
            <a:r>
              <a:rPr lang="en-US" dirty="0" smtClean="0"/>
              <a:t> = ‘full professor’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13313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– </a:t>
            </a:r>
            <a:r>
              <a:rPr lang="uk-UA" dirty="0" smtClean="0"/>
              <a:t>незалежна змінна і набуває значень з екстента </a:t>
            </a:r>
            <a:r>
              <a:rPr lang="en-US" dirty="0" smtClean="0"/>
              <a:t>students</a:t>
            </a:r>
            <a:r>
              <a:rPr lang="uk-UA" dirty="0" smtClean="0"/>
              <a:t>, </a:t>
            </a:r>
            <a:r>
              <a:rPr lang="en-US" dirty="0" smtClean="0"/>
              <a:t>y – </a:t>
            </a:r>
            <a:r>
              <a:rPr lang="uk-UA" dirty="0" smtClean="0"/>
              <a:t>розділи курсу лекцій, </a:t>
            </a:r>
            <a:r>
              <a:rPr lang="en-US" dirty="0" smtClean="0"/>
              <a:t>z</a:t>
            </a:r>
            <a:r>
              <a:rPr lang="uk-UA" dirty="0" smtClean="0"/>
              <a:t> - викладач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05646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Порядок переліку колекцій у фразі </a:t>
            </a:r>
            <a:r>
              <a:rPr lang="en-US" dirty="0" smtClean="0"/>
              <a:t>FROM</a:t>
            </a:r>
            <a:r>
              <a:rPr lang="uk-UA" dirty="0" smtClean="0"/>
              <a:t> є суттєвим.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0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Фрази </a:t>
            </a:r>
            <a:r>
              <a:rPr lang="en-US" sz="2800" dirty="0" smtClean="0"/>
              <a:t>WHERE, GROUP BY, HAVING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g.address</a:t>
            </a:r>
            <a:endParaRPr lang="en-US" dirty="0" smtClean="0"/>
          </a:p>
          <a:p>
            <a:r>
              <a:rPr lang="en-US" dirty="0" smtClean="0"/>
              <a:t>FROM persons p, </a:t>
            </a:r>
            <a:r>
              <a:rPr lang="en-US" dirty="0" err="1" smtClean="0"/>
              <a:t>p.children</a:t>
            </a:r>
            <a:r>
              <a:rPr lang="en-US" dirty="0" smtClean="0"/>
              <a:t> c, </a:t>
            </a:r>
            <a:r>
              <a:rPr lang="en-US" dirty="0" err="1" smtClean="0"/>
              <a:t>c.children</a:t>
            </a:r>
            <a:r>
              <a:rPr lang="en-US" dirty="0" smtClean="0"/>
              <a:t> g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p.address.street</a:t>
            </a:r>
            <a:r>
              <a:rPr lang="en-US" dirty="0" smtClean="0"/>
              <a:t> = ‘Main </a:t>
            </a:r>
            <a:r>
              <a:rPr lang="en-US" dirty="0" err="1" smtClean="0"/>
              <a:t>Str</a:t>
            </a:r>
            <a:r>
              <a:rPr lang="en-US" dirty="0" smtClean="0"/>
              <a:t>’ AND</a:t>
            </a:r>
          </a:p>
          <a:p>
            <a:r>
              <a:rPr lang="en-US" dirty="0" smtClean="0"/>
              <a:t>              COUNT(</a:t>
            </a:r>
            <a:r>
              <a:rPr lang="en-US" dirty="0" err="1" smtClean="0"/>
              <a:t>p.children</a:t>
            </a:r>
            <a:r>
              <a:rPr lang="en-US" dirty="0" smtClean="0"/>
              <a:t>) &gt;= 2 AND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c.address.zip != p.</a:t>
            </a:r>
            <a:r>
              <a:rPr lang="en-US" dirty="0"/>
              <a:t> </a:t>
            </a:r>
            <a:r>
              <a:rPr lang="en-US" dirty="0" smtClean="0"/>
              <a:t>address.zip AND</a:t>
            </a:r>
          </a:p>
          <a:p>
            <a:r>
              <a:rPr lang="en-US" dirty="0" smtClean="0"/>
              <a:t>               g.</a:t>
            </a:r>
            <a:r>
              <a:rPr lang="en-US" dirty="0"/>
              <a:t> </a:t>
            </a:r>
            <a:r>
              <a:rPr lang="en-US" dirty="0" smtClean="0"/>
              <a:t>address.zip != c.</a:t>
            </a:r>
            <a:r>
              <a:rPr lang="en-US" dirty="0"/>
              <a:t> </a:t>
            </a:r>
            <a:r>
              <a:rPr lang="en-US" dirty="0" smtClean="0"/>
              <a:t>address.zip 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066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e</a:t>
            </a:r>
          </a:p>
          <a:p>
            <a:r>
              <a:rPr lang="en-US" dirty="0" smtClean="0"/>
              <a:t>FROM employee e, </a:t>
            </a:r>
            <a:r>
              <a:rPr lang="en-US" dirty="0" err="1" smtClean="0"/>
              <a:t>e.children</a:t>
            </a:r>
            <a:r>
              <a:rPr lang="en-US" dirty="0" smtClean="0"/>
              <a:t> c, </a:t>
            </a:r>
            <a:r>
              <a:rPr lang="en-US" dirty="0" err="1" smtClean="0"/>
              <a:t>e.superior</a:t>
            </a:r>
            <a:r>
              <a:rPr lang="en-US" dirty="0" smtClean="0"/>
              <a:t> s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c.passport</a:t>
            </a:r>
            <a:r>
              <a:rPr lang="en-US" dirty="0" smtClean="0"/>
              <a:t> = </a:t>
            </a:r>
            <a:r>
              <a:rPr lang="en-US" dirty="0" err="1" smtClean="0"/>
              <a:t>s.passport</a:t>
            </a:r>
            <a:endParaRPr lang="en-US" dirty="0" smtClean="0"/>
          </a:p>
          <a:p>
            <a:r>
              <a:rPr lang="en-US" dirty="0" smtClean="0"/>
              <a:t>	/*</a:t>
            </a:r>
            <a:r>
              <a:rPr lang="uk-UA" dirty="0" smtClean="0"/>
              <a:t>одна і та ж особа</a:t>
            </a:r>
            <a:r>
              <a:rPr lang="en-US" dirty="0" smtClean="0"/>
              <a:t>*/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74320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e.facultyName</a:t>
            </a:r>
            <a:r>
              <a:rPr lang="en-US" dirty="0" smtClean="0"/>
              <a:t>, COUNT(*)</a:t>
            </a:r>
          </a:p>
          <a:p>
            <a:r>
              <a:rPr lang="en-US" dirty="0" smtClean="0"/>
              <a:t>FROM employees e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AVG(SELECT </a:t>
            </a:r>
            <a:r>
              <a:rPr lang="en-US" dirty="0" err="1" smtClean="0"/>
              <a:t>x.salary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FROM employees x)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e.facultyName</a:t>
            </a:r>
            <a:endParaRPr lang="en-US" dirty="0" smtClean="0"/>
          </a:p>
          <a:p>
            <a:r>
              <a:rPr lang="en-US" dirty="0" smtClean="0"/>
              <a:t>HAVING COUNT(SELECT * </a:t>
            </a:r>
          </a:p>
          <a:p>
            <a:r>
              <a:rPr lang="en-US" dirty="0"/>
              <a:t>	 </a:t>
            </a:r>
            <a:r>
              <a:rPr lang="en-US" dirty="0" smtClean="0"/>
              <a:t>          FROM employees y</a:t>
            </a:r>
          </a:p>
          <a:p>
            <a:r>
              <a:rPr lang="en-US" dirty="0"/>
              <a:t>	</a:t>
            </a:r>
            <a:r>
              <a:rPr lang="en-US" dirty="0" smtClean="0"/>
              <a:t>           WHERE </a:t>
            </a:r>
            <a:r>
              <a:rPr lang="en-US" dirty="0" err="1" smtClean="0"/>
              <a:t>y.facultyName</a:t>
            </a:r>
            <a:r>
              <a:rPr lang="en-US" dirty="0" smtClean="0"/>
              <a:t> =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e.facultyName</a:t>
            </a:r>
            <a:r>
              <a:rPr lang="en-US" dirty="0" smtClean="0"/>
              <a:t>) &gt;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26670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e.address.city</a:t>
            </a:r>
            <a:r>
              <a:rPr lang="en-US" dirty="0" smtClean="0"/>
              <a:t>, AVG(</a:t>
            </a:r>
            <a:r>
              <a:rPr lang="en-US" dirty="0" err="1" smtClean="0"/>
              <a:t>e.salary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employees e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e.sex</a:t>
            </a:r>
            <a:r>
              <a:rPr lang="en-US" dirty="0" smtClean="0"/>
              <a:t> = ‘M’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e.address.city</a:t>
            </a:r>
            <a:endParaRPr lang="en-US" dirty="0" smtClean="0"/>
          </a:p>
          <a:p>
            <a:r>
              <a:rPr lang="en-US" dirty="0" smtClean="0"/>
              <a:t>HAVING COUNT (SELECT *</a:t>
            </a:r>
          </a:p>
          <a:p>
            <a:r>
              <a:rPr lang="en-US" dirty="0"/>
              <a:t>	 </a:t>
            </a:r>
            <a:r>
              <a:rPr lang="en-US" dirty="0" smtClean="0"/>
              <a:t>          FROM partition x) &gt;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5720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/*</a:t>
            </a:r>
            <a:r>
              <a:rPr lang="uk-UA" dirty="0" smtClean="0"/>
              <a:t>для кожного міста,  де живе більше двох службовців чоловічої статі , обчислити їх </a:t>
            </a:r>
            <a:r>
              <a:rPr lang="uk-UA" smtClean="0"/>
              <a:t>середню зарплату</a:t>
            </a:r>
            <a:r>
              <a:rPr lang="en-US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01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611</Words>
  <Application>Microsoft Office PowerPoint</Application>
  <PresentationFormat>Экран (4:3)</PresentationFormat>
  <Paragraphs>81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OQL ODMG</vt:lpstr>
      <vt:lpstr>Обчислення проміжних результатів</vt:lpstr>
      <vt:lpstr>Фраза FROM</vt:lpstr>
      <vt:lpstr>Фрази WHERE, GROUP BY, HAVING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OQL ODMG</dc:title>
  <dc:creator>kpp</dc:creator>
  <cp:lastModifiedBy>kpp</cp:lastModifiedBy>
  <cp:revision>20</cp:revision>
  <dcterms:created xsi:type="dcterms:W3CDTF">2020-05-03T03:30:57Z</dcterms:created>
  <dcterms:modified xsi:type="dcterms:W3CDTF">2020-05-08T10:33:39Z</dcterms:modified>
</cp:coreProperties>
</file>