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D45D-AF93-4903-A009-24477AA837B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2338-8DFE-44AF-881F-49A99781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dirty="0" smtClean="0"/>
              <a:t>QBE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Мова </a:t>
            </a:r>
            <a:r>
              <a:rPr lang="en-US" dirty="0"/>
              <a:t>QBE </a:t>
            </a:r>
            <a:r>
              <a:rPr lang="uk-UA" dirty="0"/>
              <a:t>була запропонована </a:t>
            </a:r>
            <a:r>
              <a:rPr lang="en-US" dirty="0"/>
              <a:t>M</a:t>
            </a:r>
            <a:r>
              <a:rPr lang="uk-UA" dirty="0"/>
              <a:t>.</a:t>
            </a:r>
            <a:r>
              <a:rPr lang="en-US" dirty="0" err="1"/>
              <a:t>Zloof</a:t>
            </a:r>
            <a:r>
              <a:rPr lang="en-US" dirty="0"/>
              <a:t> </a:t>
            </a:r>
            <a:r>
              <a:rPr lang="uk-UA" dirty="0"/>
              <a:t>(</a:t>
            </a:r>
            <a:r>
              <a:rPr lang="en-US" dirty="0"/>
              <a:t>IBM Res</a:t>
            </a:r>
            <a:r>
              <a:rPr lang="uk-UA" dirty="0"/>
              <a:t>. </a:t>
            </a:r>
            <a:r>
              <a:rPr lang="en-US" dirty="0"/>
              <a:t>Lab</a:t>
            </a:r>
            <a:r>
              <a:rPr lang="uk-UA" dirty="0"/>
              <a:t>.) у 1975 році </a:t>
            </a:r>
            <a:r>
              <a:rPr lang="uk-UA" dirty="0" smtClean="0"/>
              <a:t>у вигляді публікації</a:t>
            </a:r>
            <a:r>
              <a:rPr lang="uk-UA" dirty="0"/>
              <a:t>, а реалізація </a:t>
            </a:r>
            <a:r>
              <a:rPr lang="uk-UA" dirty="0" smtClean="0"/>
              <a:t>- 1977 </a:t>
            </a:r>
            <a:r>
              <a:rPr lang="uk-UA" dirty="0"/>
              <a:t>р. Семантична основа цієї мови як і у </a:t>
            </a:r>
            <a:r>
              <a:rPr lang="en-US" dirty="0"/>
              <a:t>SQL </a:t>
            </a:r>
            <a:r>
              <a:rPr lang="uk-UA" dirty="0"/>
              <a:t>– теорія відображень. Досить оригінальним був (як на той час) інтерфейс мови. Справа у тому, що у більшості випадків в ті часи користувачі спілкувалися з комп’ютером, вводячи рядки тексту, а </a:t>
            </a:r>
            <a:r>
              <a:rPr lang="en-US" dirty="0"/>
              <a:t>M</a:t>
            </a:r>
            <a:r>
              <a:rPr lang="uk-UA" dirty="0"/>
              <a:t>.</a:t>
            </a:r>
            <a:r>
              <a:rPr lang="en-US" dirty="0" err="1"/>
              <a:t>Zloof</a:t>
            </a:r>
            <a:r>
              <a:rPr lang="uk-UA" dirty="0"/>
              <a:t> запропонував табличний інтерфейс або двовимірний, тобто на екрані дисплея система малювала одну чи кілька таблиць, а користувач їх заповнював; результат теж подавався у вигляді таблиці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1. Знайти </a:t>
            </a:r>
            <a:r>
              <a:rPr lang="uk-UA" dirty="0"/>
              <a:t>коди всіх деталей, що постачаються.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43751"/>
              </p:ext>
            </p:extLst>
          </p:nvPr>
        </p:nvGraphicFramePr>
        <p:xfrm>
          <a:off x="4724400" y="2667000"/>
          <a:ext cx="38976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930"/>
                <a:gridCol w="514350"/>
                <a:gridCol w="742950"/>
                <a:gridCol w="514350"/>
                <a:gridCol w="971550"/>
                <a:gridCol w="5715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кількість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ціна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14652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2.Знайти </a:t>
            </a:r>
            <a:r>
              <a:rPr lang="uk-UA" dirty="0"/>
              <a:t>всі відомості про всіх постачальників.</a:t>
            </a:r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04034"/>
              </p:ext>
            </p:extLst>
          </p:nvPr>
        </p:nvGraphicFramePr>
        <p:xfrm>
          <a:off x="4800600" y="3150096"/>
          <a:ext cx="32118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/>
                <a:gridCol w="457200"/>
                <a:gridCol w="800100"/>
                <a:gridCol w="628650"/>
                <a:gridCol w="8001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прізвище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статус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515856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3. Знайти </a:t>
            </a:r>
            <a:r>
              <a:rPr lang="uk-UA" dirty="0"/>
              <a:t>коди постачальників з міста </a:t>
            </a:r>
            <a:r>
              <a:rPr lang="en-US" dirty="0"/>
              <a:t>N</a:t>
            </a:r>
            <a:r>
              <a:rPr lang="uk-UA" dirty="0"/>
              <a:t> та зі статусом більше 20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 з міста </a:t>
            </a:r>
            <a:r>
              <a:rPr lang="en-US" dirty="0"/>
              <a:t>N</a:t>
            </a:r>
            <a:r>
              <a:rPr lang="uk-UA" dirty="0"/>
              <a:t> або зі статусом більше 20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uk-UA" dirty="0" smtClean="0"/>
              <a:t>Знайти </a:t>
            </a:r>
            <a:r>
              <a:rPr lang="uk-UA" dirty="0"/>
              <a:t>коди тих постачальників</a:t>
            </a:r>
            <a:r>
              <a:rPr lang="ru-RU" dirty="0"/>
              <a:t>,</a:t>
            </a:r>
            <a:r>
              <a:rPr lang="uk-UA" dirty="0"/>
              <a:t> які постачають деталі Д1 і Д2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en-US" dirty="0" smtClean="0"/>
              <a:t>6.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</a:t>
            </a:r>
            <a:r>
              <a:rPr lang="ru-RU" dirty="0"/>
              <a:t>,</a:t>
            </a:r>
            <a:r>
              <a:rPr lang="uk-UA" dirty="0"/>
              <a:t> що постачають деталь Д7.</a:t>
            </a:r>
            <a:endParaRPr lang="en-US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18464"/>
              </p:ext>
            </p:extLst>
          </p:nvPr>
        </p:nvGraphicFramePr>
        <p:xfrm>
          <a:off x="4800600" y="3656141"/>
          <a:ext cx="34975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14350"/>
                <a:gridCol w="800100"/>
                <a:gridCol w="74295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прізвище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статус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&gt;20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25584"/>
              </p:ext>
            </p:extLst>
          </p:nvPr>
        </p:nvGraphicFramePr>
        <p:xfrm>
          <a:off x="4800600" y="4099427"/>
          <a:ext cx="361188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330"/>
                <a:gridCol w="628650"/>
                <a:gridCol w="971550"/>
                <a:gridCol w="914400"/>
                <a:gridCol w="7429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прізвище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0060" algn="l"/>
                        </a:tabLst>
                      </a:pPr>
                      <a:r>
                        <a:rPr lang="uk-UA" sz="1200">
                          <a:effectLst/>
                        </a:rPr>
                        <a:t>      статус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у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&gt;20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40623"/>
              </p:ext>
            </p:extLst>
          </p:nvPr>
        </p:nvGraphicFramePr>
        <p:xfrm>
          <a:off x="4787735" y="4686676"/>
          <a:ext cx="264033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/>
                <a:gridCol w="685800"/>
                <a:gridCol w="628650"/>
                <a:gridCol w="8001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ОПД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…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Д1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Д2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85533"/>
              </p:ext>
            </p:extLst>
          </p:nvPr>
        </p:nvGraphicFramePr>
        <p:xfrm>
          <a:off x="3886200" y="5793502"/>
          <a:ext cx="3124198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775"/>
                <a:gridCol w="598505"/>
                <a:gridCol w="837908"/>
                <a:gridCol w="598505"/>
                <a:gridCol w="59850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ОПД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КД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КО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/>
                          <a:ea typeface="Times New Roman"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en-US" sz="1200" u="sng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07975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3208"/>
              </p:ext>
            </p:extLst>
          </p:nvPr>
        </p:nvGraphicFramePr>
        <p:xfrm>
          <a:off x="533400" y="5824180"/>
          <a:ext cx="29832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71500"/>
                <a:gridCol w="8001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en-US" sz="1200" u="sng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20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QBE Paradox</a:t>
            </a:r>
            <a:r>
              <a:rPr lang="uk-UA" sz="2800" dirty="0" smtClean="0"/>
              <a:t> та </a:t>
            </a:r>
            <a:r>
              <a:rPr lang="en-US" sz="2800" dirty="0" smtClean="0"/>
              <a:t>DataBase Desktop</a:t>
            </a:r>
            <a:r>
              <a:rPr lang="uk-UA" sz="2800" dirty="0" smtClean="0"/>
              <a:t>.</a:t>
            </a:r>
            <a:r>
              <a:rPr lang="en-US" sz="2800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8. Змінити деталі червоного кольору на жовтий колір.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75636"/>
              </p:ext>
            </p:extLst>
          </p:nvPr>
        </p:nvGraphicFramePr>
        <p:xfrm>
          <a:off x="5029200" y="1024123"/>
          <a:ext cx="241173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14350"/>
                <a:gridCol w="14287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колір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х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red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х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с</a:t>
                      </a:r>
                      <a:r>
                        <a:rPr lang="en-US" sz="1200" dirty="0" err="1">
                          <a:effectLst/>
                        </a:rPr>
                        <a:t>hangeto</a:t>
                      </a:r>
                      <a:r>
                        <a:rPr lang="en-US" sz="1200" dirty="0">
                          <a:effectLst/>
                        </a:rPr>
                        <a:t> yellow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1828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9. Збільшити кількість деталей, які постачаються постачальником П2, на 5. 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15721"/>
              </p:ext>
            </p:extLst>
          </p:nvPr>
        </p:nvGraphicFramePr>
        <p:xfrm>
          <a:off x="4343400" y="1969085"/>
          <a:ext cx="38404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683260"/>
                <a:gridCol w="575945"/>
                <a:gridCol w="575945"/>
                <a:gridCol w="1536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кількість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uk-UA" sz="1000">
                          <a:effectLst/>
                        </a:rPr>
                        <a:t>П2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en-US" sz="10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changeto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+5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25908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uk-UA" dirty="0" smtClean="0"/>
              <a:t>Подібно </a:t>
            </a:r>
            <a:r>
              <a:rPr lang="uk-UA" dirty="0"/>
              <a:t>до запитів </a:t>
            </a:r>
            <a:r>
              <a:rPr lang="en-US" dirty="0"/>
              <a:t>INSERT</a:t>
            </a:r>
            <a:r>
              <a:rPr lang="uk-UA" dirty="0"/>
              <a:t> та </a:t>
            </a:r>
            <a:r>
              <a:rPr lang="en-US" dirty="0"/>
              <a:t>DELETE</a:t>
            </a:r>
            <a:r>
              <a:rPr lang="uk-UA" dirty="0"/>
              <a:t> для цього типу запитів також існує 2 режими. При звичайному (за замовчуванням) режимі зміни вносяться в спеціальну таблицю </a:t>
            </a:r>
            <a:r>
              <a:rPr lang="en-US" dirty="0"/>
              <a:t>CHANGED</a:t>
            </a:r>
            <a:r>
              <a:rPr lang="uk-UA" dirty="0"/>
              <a:t>, а при режимі </a:t>
            </a:r>
            <a:r>
              <a:rPr lang="en-US" dirty="0"/>
              <a:t>fast </a:t>
            </a:r>
            <a:r>
              <a:rPr lang="uk-UA" dirty="0"/>
              <a:t>– в основну таблицю.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QBE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/>
              <a:t>прізвища</a:t>
            </a:r>
            <a:r>
              <a:rPr lang="ru-RU" dirty="0"/>
              <a:t> </a:t>
            </a:r>
            <a:r>
              <a:rPr lang="ru-RU" dirty="0" err="1"/>
              <a:t>постачальників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постачають</a:t>
            </a:r>
            <a:r>
              <a:rPr lang="ru-RU" dirty="0"/>
              <a:t> </a:t>
            </a:r>
            <a:r>
              <a:rPr lang="ru-RU" dirty="0" err="1"/>
              <a:t>принаймні</a:t>
            </a:r>
            <a:r>
              <a:rPr lang="ru-RU" dirty="0"/>
              <a:t> одну деталь </a:t>
            </a:r>
            <a:r>
              <a:rPr lang="ru-RU" dirty="0" err="1"/>
              <a:t>червоного</a:t>
            </a:r>
            <a:r>
              <a:rPr lang="ru-RU" dirty="0"/>
              <a:t> </a:t>
            </a:r>
            <a:r>
              <a:rPr lang="ru-RU" dirty="0" err="1"/>
              <a:t>кольору</a:t>
            </a:r>
            <a:r>
              <a:rPr lang="ru-RU" dirty="0"/>
              <a:t>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3835"/>
              </p:ext>
            </p:extLst>
          </p:nvPr>
        </p:nvGraphicFramePr>
        <p:xfrm>
          <a:off x="152400" y="1584794"/>
          <a:ext cx="31851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755650"/>
                <a:gridCol w="833120"/>
                <a:gridCol w="609600"/>
                <a:gridCol w="51816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en-US" sz="1200" u="sng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8345"/>
              </p:ext>
            </p:extLst>
          </p:nvPr>
        </p:nvGraphicFramePr>
        <p:xfrm>
          <a:off x="5867400" y="1560731"/>
          <a:ext cx="24485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/>
                          <a:ea typeface="Times New Roman"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КД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/>
                          <a:ea typeface="Times New Roman"/>
                        </a:rPr>
                        <a:t>назва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/>
                          <a:ea typeface="Times New Roman"/>
                        </a:rPr>
                        <a:t>колір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 u="sng">
                          <a:effectLst/>
                        </a:rPr>
                        <a:t>д</a:t>
                      </a:r>
                      <a:endParaRPr lang="en-US" sz="1000" b="1" u="sng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53388"/>
              </p:ext>
            </p:extLst>
          </p:nvPr>
        </p:nvGraphicFramePr>
        <p:xfrm>
          <a:off x="3352800" y="1572763"/>
          <a:ext cx="24485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 u="sng">
                          <a:effectLst/>
                        </a:rPr>
                        <a:t>д</a:t>
                      </a:r>
                      <a:endParaRPr lang="en-US" sz="1000" b="1" u="sng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05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</a:t>
            </a:r>
            <a:r>
              <a:rPr lang="ru-RU" dirty="0"/>
              <a:t>,</a:t>
            </a:r>
            <a:r>
              <a:rPr lang="uk-UA" dirty="0"/>
              <a:t> що не постачають деталь Д7.</a:t>
            </a:r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79483"/>
              </p:ext>
            </p:extLst>
          </p:nvPr>
        </p:nvGraphicFramePr>
        <p:xfrm>
          <a:off x="152400" y="2238601"/>
          <a:ext cx="31851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755650"/>
                <a:gridCol w="825500"/>
                <a:gridCol w="609600"/>
                <a:gridCol w="525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en-US" sz="1200" u="sng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82591"/>
              </p:ext>
            </p:extLst>
          </p:nvPr>
        </p:nvGraphicFramePr>
        <p:xfrm>
          <a:off x="3581400" y="2286364"/>
          <a:ext cx="22402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4038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sym typeface="Symbol"/>
                        </a:rPr>
                        <a:t>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Д7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590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</a:t>
            </a:r>
            <a:r>
              <a:rPr lang="ru-RU" dirty="0"/>
              <a:t>,</a:t>
            </a:r>
            <a:r>
              <a:rPr lang="uk-UA" dirty="0"/>
              <a:t> що постачають принаймні одну деталь</a:t>
            </a:r>
            <a:r>
              <a:rPr lang="ru-RU" dirty="0"/>
              <a:t>,</a:t>
            </a:r>
            <a:r>
              <a:rPr lang="uk-UA" dirty="0"/>
              <a:t> яку постачає </a:t>
            </a:r>
            <a:r>
              <a:rPr lang="ru-RU" dirty="0" err="1" smtClean="0"/>
              <a:t>постачальник</a:t>
            </a:r>
            <a:r>
              <a:rPr lang="ru-RU" dirty="0" smtClean="0"/>
              <a:t> </a:t>
            </a:r>
            <a:r>
              <a:rPr lang="ru-RU" dirty="0"/>
              <a:t>з кодом П5.</a:t>
            </a:r>
            <a:endParaRPr lang="en-US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39663"/>
              </p:ext>
            </p:extLst>
          </p:nvPr>
        </p:nvGraphicFramePr>
        <p:xfrm>
          <a:off x="152400" y="3265205"/>
          <a:ext cx="31851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833120"/>
                <a:gridCol w="609600"/>
                <a:gridCol w="51816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en-US" sz="1200" u="sng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11815"/>
              </p:ext>
            </p:extLst>
          </p:nvPr>
        </p:nvGraphicFramePr>
        <p:xfrm>
          <a:off x="3733800" y="3048000"/>
          <a:ext cx="244856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z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z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3581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</a:t>
            </a:r>
            <a:r>
              <a:rPr lang="ru-RU" dirty="0"/>
              <a:t>,</a:t>
            </a:r>
            <a:r>
              <a:rPr lang="uk-UA" dirty="0"/>
              <a:t> що постачають всі деталі.</a:t>
            </a:r>
            <a:endParaRPr lang="en-US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982"/>
              </p:ext>
            </p:extLst>
          </p:nvPr>
        </p:nvGraphicFramePr>
        <p:xfrm>
          <a:off x="152400" y="3987009"/>
          <a:ext cx="2448560" cy="432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49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ALL.</a:t>
                      </a:r>
                      <a:r>
                        <a:rPr lang="en-US" sz="1200" u="sng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26417"/>
              </p:ext>
            </p:extLst>
          </p:nvPr>
        </p:nvGraphicFramePr>
        <p:xfrm>
          <a:off x="5334000" y="3987009"/>
          <a:ext cx="14973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330"/>
                <a:gridCol w="742950"/>
                <a:gridCol w="4000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r>
                        <a:rPr lang="uk-UA" sz="1200">
                          <a:effectLst/>
                        </a:rPr>
                        <a:t>.</a:t>
                      </a:r>
                      <a:r>
                        <a:rPr lang="en-US" sz="1200" u="sng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24292"/>
              </p:ext>
            </p:extLst>
          </p:nvPr>
        </p:nvGraphicFramePr>
        <p:xfrm>
          <a:off x="2667000" y="3966774"/>
          <a:ext cx="2573020" cy="448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833120"/>
                <a:gridCol w="515620"/>
              </a:tblGrid>
              <a:tr h="2244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244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P.</a:t>
                      </a:r>
                      <a:r>
                        <a:rPr lang="en-US" sz="1200" u="sng">
                          <a:effectLst/>
                        </a:rPr>
                        <a:t>z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4343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r>
              <a:rPr lang="ru-RU" dirty="0" smtClean="0"/>
              <a:t>. </a:t>
            </a:r>
            <a:r>
              <a:rPr lang="uk-UA" dirty="0"/>
              <a:t>Знайти коди постачальників</a:t>
            </a:r>
            <a:r>
              <a:rPr lang="ru-RU" dirty="0"/>
              <a:t>,</a:t>
            </a:r>
            <a:r>
              <a:rPr lang="uk-UA" dirty="0"/>
              <a:t> що постачають принаймні всі ті деталі які постачає постачальник П5</a:t>
            </a:r>
            <a:r>
              <a:rPr lang="uk-UA" dirty="0" smtClean="0"/>
              <a:t>.</a:t>
            </a:r>
            <a:r>
              <a:rPr lang="en-US" dirty="0" smtClean="0"/>
              <a:t>			</a:t>
            </a:r>
            <a:r>
              <a:rPr lang="uk-UA" dirty="0" smtClean="0"/>
              <a:t>Без П5</a:t>
            </a:r>
            <a:endParaRPr lang="en-US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1873"/>
              </p:ext>
            </p:extLst>
          </p:nvPr>
        </p:nvGraphicFramePr>
        <p:xfrm>
          <a:off x="152400" y="4961657"/>
          <a:ext cx="288036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71500"/>
                <a:gridCol w="1120140"/>
                <a:gridCol w="72009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[ALL</a:t>
                      </a:r>
                      <a:r>
                        <a:rPr lang="ru-RU" sz="1200">
                          <a:effectLst/>
                        </a:rPr>
                        <a:t>.</a:t>
                      </a:r>
                      <a:r>
                        <a:rPr lang="ru-RU" sz="1200" u="sng">
                          <a:effectLst/>
                        </a:rPr>
                        <a:t>у</a:t>
                      </a:r>
                      <a:r>
                        <a:rPr lang="ru-RU" sz="1200">
                          <a:effectLst/>
                        </a:rPr>
                        <a:t>,.]</a:t>
                      </a: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r>
                        <a:rPr lang="ru-RU" sz="1200">
                          <a:effectLst/>
                        </a:rPr>
                        <a:t>.</a:t>
                      </a:r>
                      <a:r>
                        <a:rPr lang="ru-RU" sz="1200" u="sng">
                          <a:effectLst/>
                        </a:rPr>
                        <a:t>у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38465"/>
              </p:ext>
            </p:extLst>
          </p:nvPr>
        </p:nvGraphicFramePr>
        <p:xfrm>
          <a:off x="3200400" y="5105400"/>
          <a:ext cx="171894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94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Блок умови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u="sng" dirty="0">
                          <a:effectLst/>
                        </a:rPr>
                        <a:t>x</a:t>
                      </a:r>
                      <a:r>
                        <a:rPr lang="ru-RU" sz="1200" u="sng" dirty="0">
                          <a:effectLst/>
                        </a:rPr>
                        <a:t>!</a:t>
                      </a:r>
                      <a:r>
                        <a:rPr lang="uk-UA" sz="1200" dirty="0">
                          <a:effectLst/>
                        </a:rPr>
                        <a:t>=П5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0" y="5562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 з найбільшим статусом.</a:t>
            </a:r>
            <a:endParaRPr lang="en-US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3338"/>
              </p:ext>
            </p:extLst>
          </p:nvPr>
        </p:nvGraphicFramePr>
        <p:xfrm>
          <a:off x="4876800" y="5791200"/>
          <a:ext cx="318516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833120"/>
                <a:gridCol w="609600"/>
                <a:gridCol w="51816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с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sym typeface="Symbol"/>
                        </a:rPr>
                        <a:t>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&gt;</a:t>
                      </a:r>
                      <a:r>
                        <a:rPr lang="uk-UA" sz="1200" u="sng">
                          <a:effectLst/>
                        </a:rPr>
                        <a:t>с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5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QBE 3. </a:t>
            </a:r>
            <a:r>
              <a:rPr lang="uk-UA" sz="2800" dirty="0" smtClean="0"/>
              <a:t>Вбудовані функції.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13. Підрахувати </a:t>
            </a:r>
            <a:r>
              <a:rPr lang="uk-UA" dirty="0"/>
              <a:t>скільки всього є постачальників.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94924"/>
              </p:ext>
            </p:extLst>
          </p:nvPr>
        </p:nvGraphicFramePr>
        <p:xfrm>
          <a:off x="4953000" y="862445"/>
          <a:ext cx="245808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1233805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uk-UA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COUNT</a:t>
                      </a:r>
                      <a:r>
                        <a:rPr lang="uk-UA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ALL</a:t>
                      </a:r>
                      <a:r>
                        <a:rPr lang="uk-UA" sz="1200">
                          <a:effectLst/>
                        </a:rPr>
                        <a:t>.</a:t>
                      </a:r>
                      <a:r>
                        <a:rPr lang="en-US" sz="1200" u="sng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219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14. Підрахувати </a:t>
            </a:r>
            <a:r>
              <a:rPr lang="uk-UA" dirty="0"/>
              <a:t>кількість постачальників, які щось постачають.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39129"/>
              </p:ext>
            </p:extLst>
          </p:nvPr>
        </p:nvGraphicFramePr>
        <p:xfrm>
          <a:off x="4724400" y="1359485"/>
          <a:ext cx="260604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138176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P.COUNT.U.ALL.</a:t>
                      </a:r>
                      <a:r>
                        <a:rPr lang="en-US" sz="1200" u="sng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186553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</a:t>
            </a:r>
            <a:r>
              <a:rPr lang="uk-UA" dirty="0" smtClean="0"/>
              <a:t>15. Підрахувати </a:t>
            </a:r>
            <a:r>
              <a:rPr lang="uk-UA" dirty="0"/>
              <a:t>кількість постачальників які постачають деталь Д1.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7123"/>
              </p:ext>
            </p:extLst>
          </p:nvPr>
        </p:nvGraphicFramePr>
        <p:xfrm>
          <a:off x="4724400" y="2005816"/>
          <a:ext cx="39350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430"/>
                <a:gridCol w="1454150"/>
                <a:gridCol w="680085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P.COUNT.U.ALL.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Д1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251186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16. Знайти </a:t>
            </a:r>
            <a:r>
              <a:rPr lang="uk-UA" dirty="0"/>
              <a:t>коди деталей в яких більше одного постачальника.</a:t>
            </a:r>
            <a:endParaRPr lang="en-US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98142"/>
              </p:ext>
            </p:extLst>
          </p:nvPr>
        </p:nvGraphicFramePr>
        <p:xfrm>
          <a:off x="4724400" y="2652147"/>
          <a:ext cx="360172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430"/>
                <a:gridCol w="900430"/>
                <a:gridCol w="900430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r>
                        <a:rPr lang="uk-UA" sz="1200">
                          <a:effectLst/>
                        </a:rPr>
                        <a:t>.</a:t>
                      </a: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у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98709"/>
              </p:ext>
            </p:extLst>
          </p:nvPr>
        </p:nvGraphicFramePr>
        <p:xfrm>
          <a:off x="2971800" y="2835027"/>
          <a:ext cx="13830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0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Блок умови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COUNT</a:t>
                      </a:r>
                      <a:r>
                        <a:rPr lang="uk-UA" sz="1200" dirty="0">
                          <a:effectLst/>
                        </a:rPr>
                        <a:t>.</a:t>
                      </a:r>
                      <a:r>
                        <a:rPr lang="en-US" sz="1200" dirty="0">
                          <a:effectLst/>
                        </a:rPr>
                        <a:t>ALL</a:t>
                      </a:r>
                      <a:r>
                        <a:rPr lang="uk-UA" sz="1200" dirty="0">
                          <a:effectLst/>
                        </a:rPr>
                        <a:t>.</a:t>
                      </a:r>
                      <a:r>
                        <a:rPr lang="uk-UA" sz="1200" u="sng" dirty="0"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&gt;1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315819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Запити дії </a:t>
            </a:r>
            <a:endParaRPr lang="uk-UA" b="1" dirty="0" smtClean="0"/>
          </a:p>
          <a:p>
            <a:r>
              <a:rPr lang="uk-UA" dirty="0" smtClean="0"/>
              <a:t>17. Змінити </a:t>
            </a:r>
            <a:r>
              <a:rPr lang="uk-UA" dirty="0"/>
              <a:t>колір червоних деталей на жовтий.</a:t>
            </a:r>
            <a:endParaRPr lang="en-US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25681"/>
              </p:ext>
            </p:extLst>
          </p:nvPr>
        </p:nvGraphicFramePr>
        <p:xfrm>
          <a:off x="5029200" y="3255884"/>
          <a:ext cx="378333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980"/>
                <a:gridCol w="800100"/>
                <a:gridCol w="514350"/>
                <a:gridCol w="1028700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колір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червоний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UPDATE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жовтий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" y="380452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18. Збільшити </a:t>
            </a:r>
            <a:r>
              <a:rPr lang="uk-UA" dirty="0"/>
              <a:t>для постачальника з кодом П2 кількість деталей на 5.</a:t>
            </a:r>
            <a:endParaRPr lang="en-US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022"/>
              </p:ext>
            </p:extLst>
          </p:nvPr>
        </p:nvGraphicFramePr>
        <p:xfrm>
          <a:off x="2970163" y="4116515"/>
          <a:ext cx="5640439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970"/>
                <a:gridCol w="1127970"/>
                <a:gridCol w="1127970"/>
                <a:gridCol w="577881"/>
                <a:gridCol w="167864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кількість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П2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UPDATE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П2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u="sng" dirty="0"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+5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00" y="4648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19. Вилучити </a:t>
            </a:r>
            <a:r>
              <a:rPr lang="uk-UA" dirty="0"/>
              <a:t>запис з кодом постачальника П2.</a:t>
            </a:r>
            <a:endParaRPr lang="en-US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92054"/>
              </p:ext>
            </p:extLst>
          </p:nvPr>
        </p:nvGraphicFramePr>
        <p:xfrm>
          <a:off x="4876800" y="4659793"/>
          <a:ext cx="193738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105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П2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200" y="5017532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20. Ввести </a:t>
            </a:r>
            <a:r>
              <a:rPr lang="uk-UA" dirty="0"/>
              <a:t>до таблиці П постачальника з кодом П37, прізвищем Сидорчук з Житомира, який має такий же статус, як і постачальник з кодом П12. </a:t>
            </a:r>
            <a:endParaRPr lang="en-US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10904"/>
              </p:ext>
            </p:extLst>
          </p:nvPr>
        </p:nvGraphicFramePr>
        <p:xfrm>
          <a:off x="4876800" y="5181600"/>
          <a:ext cx="378333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105"/>
                <a:gridCol w="612140"/>
                <a:gridCol w="857885"/>
                <a:gridCol w="742950"/>
                <a:gridCol w="8572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INSERT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П37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Сидорчук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Житомир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u="sng">
                          <a:effectLst/>
                        </a:rPr>
                        <a:t>х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2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uk-UA" sz="2800" dirty="0"/>
              <a:t>Ієрархічні запити в </a:t>
            </a:r>
            <a:r>
              <a:rPr lang="en-US" sz="2800" dirty="0" smtClean="0"/>
              <a:t>QBE</a:t>
            </a:r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" y="242500"/>
            <a:ext cx="35766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uk-U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99835"/>
              </p:ext>
            </p:extLst>
          </p:nvPr>
        </p:nvGraphicFramePr>
        <p:xfrm>
          <a:off x="533400" y="990600"/>
          <a:ext cx="195453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/>
                <a:gridCol w="685800"/>
                <a:gridCol w="7429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Е24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Е24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>
                          <a:effectLst/>
                        </a:rPr>
                        <a:t>Е32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95600" y="914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 Знайти </a:t>
            </a:r>
            <a:r>
              <a:rPr lang="uk-UA" dirty="0"/>
              <a:t>підлеглого у Е8 на 1-му рівні.</a:t>
            </a:r>
            <a:endParaRPr lang="en-US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43496"/>
              </p:ext>
            </p:extLst>
          </p:nvPr>
        </p:nvGraphicFramePr>
        <p:xfrm>
          <a:off x="2895600" y="1307795"/>
          <a:ext cx="18973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628650"/>
                <a:gridCol w="8572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 err="1">
                          <a:effectLst/>
                        </a:rPr>
                        <a:t>Р.</a:t>
                      </a:r>
                      <a:r>
                        <a:rPr lang="uk-UA" sz="1200" u="sng" dirty="0" err="1">
                          <a:effectLst/>
                        </a:rPr>
                        <a:t>х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67000" y="1676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2. Знайти </a:t>
            </a:r>
            <a:r>
              <a:rPr lang="uk-UA" dirty="0"/>
              <a:t>підлеглого у Е8 на 2-му рівні.</a:t>
            </a:r>
            <a:endParaRPr lang="en-US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57035"/>
              </p:ext>
            </p:extLst>
          </p:nvPr>
        </p:nvGraphicFramePr>
        <p:xfrm>
          <a:off x="2780330" y="2330752"/>
          <a:ext cx="1897380" cy="641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628650"/>
                <a:gridCol w="8572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u="sng">
                          <a:effectLst/>
                        </a:rPr>
                        <a:t>у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5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u="sng">
                          <a:effectLst/>
                        </a:rPr>
                        <a:t>у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 err="1">
                          <a:effectLst/>
                        </a:rPr>
                        <a:t>Р.</a:t>
                      </a:r>
                      <a:r>
                        <a:rPr lang="uk-UA" sz="1200" u="sng" dirty="0" err="1">
                          <a:effectLst/>
                        </a:rPr>
                        <a:t>х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46322"/>
              </p:ext>
            </p:extLst>
          </p:nvPr>
        </p:nvGraphicFramePr>
        <p:xfrm>
          <a:off x="4876800" y="2326742"/>
          <a:ext cx="1897380" cy="492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628650"/>
                <a:gridCol w="8001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309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 err="1">
                          <a:effectLst/>
                        </a:rPr>
                        <a:t>Р.</a:t>
                      </a:r>
                      <a:r>
                        <a:rPr lang="uk-UA" sz="1200" u="sng" dirty="0" err="1"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(2</a:t>
                      </a:r>
                      <a:r>
                        <a:rPr lang="en-US" sz="1200" dirty="0">
                          <a:effectLst/>
                        </a:rPr>
                        <a:t>L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2400" y="2971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3. Знайти </a:t>
            </a:r>
            <a:r>
              <a:rPr lang="uk-UA" dirty="0"/>
              <a:t>начальників на 2-му рівні відносно Е20.</a:t>
            </a:r>
            <a:endParaRPr lang="en-US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94619"/>
              </p:ext>
            </p:extLst>
          </p:nvPr>
        </p:nvGraphicFramePr>
        <p:xfrm>
          <a:off x="5334000" y="2975372"/>
          <a:ext cx="18973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800100"/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Р.</a:t>
                      </a:r>
                      <a:r>
                        <a:rPr lang="uk-UA" sz="1200" u="sng">
                          <a:effectLst/>
                        </a:rPr>
                        <a:t>М</a:t>
                      </a:r>
                      <a:r>
                        <a:rPr lang="uk-UA" sz="1200">
                          <a:effectLst/>
                        </a:rPr>
                        <a:t>(2</a:t>
                      </a:r>
                      <a:r>
                        <a:rPr lang="en-US" sz="1200">
                          <a:effectLst/>
                        </a:rPr>
                        <a:t>L</a:t>
                      </a:r>
                      <a:r>
                        <a:rPr lang="uk-UA" sz="1200">
                          <a:effectLst/>
                        </a:rPr>
                        <a:t>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>
                          <a:effectLst/>
                        </a:rPr>
                        <a:t>Е20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0" y="3341132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4. Для </a:t>
            </a:r>
            <a:r>
              <a:rPr lang="uk-UA" dirty="0"/>
              <a:t>Е8 знайти всіх підлеглих з вказанням рівня підлеглості.</a:t>
            </a:r>
            <a:endParaRPr lang="en-US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39425"/>
              </p:ext>
            </p:extLst>
          </p:nvPr>
        </p:nvGraphicFramePr>
        <p:xfrm>
          <a:off x="4724400" y="3556211"/>
          <a:ext cx="1954530" cy="553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742950"/>
                <a:gridCol w="742950"/>
              </a:tblGrid>
              <a:tr h="2537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99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 err="1">
                          <a:effectLst/>
                        </a:rPr>
                        <a:t>Р.</a:t>
                      </a:r>
                      <a:r>
                        <a:rPr lang="uk-UA" sz="1200" u="sng" dirty="0" err="1"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(</a:t>
                      </a:r>
                      <a:r>
                        <a:rPr lang="uk-UA" sz="1200" u="sng" dirty="0">
                          <a:effectLst/>
                        </a:rPr>
                        <a:t>6</a:t>
                      </a:r>
                      <a:r>
                        <a:rPr lang="en-US" sz="1200" dirty="0">
                          <a:effectLst/>
                        </a:rPr>
                        <a:t>L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2400" y="4114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5. Для </a:t>
            </a:r>
            <a:r>
              <a:rPr lang="uk-UA" dirty="0"/>
              <a:t>Е8 знайти вузли з максимальним ієрархічним шляхом.</a:t>
            </a:r>
            <a:endParaRPr lang="en-US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77612"/>
              </p:ext>
            </p:extLst>
          </p:nvPr>
        </p:nvGraphicFramePr>
        <p:xfrm>
          <a:off x="4343400" y="4255085"/>
          <a:ext cx="2240280" cy="506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742950"/>
                <a:gridCol w="1028700"/>
              </a:tblGrid>
              <a:tr h="2530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530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 err="1">
                          <a:effectLst/>
                        </a:rPr>
                        <a:t>Р.</a:t>
                      </a:r>
                      <a:r>
                        <a:rPr lang="uk-UA" sz="1200" u="sng" dirty="0" err="1"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(МАХ.</a:t>
                      </a:r>
                      <a:r>
                        <a:rPr lang="uk-UA" sz="1200" u="sng" dirty="0">
                          <a:effectLst/>
                        </a:rPr>
                        <a:t>6</a:t>
                      </a:r>
                      <a:r>
                        <a:rPr lang="en-US" sz="1200" dirty="0">
                          <a:effectLst/>
                        </a:rPr>
                        <a:t>L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476113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6. Знайти </a:t>
            </a:r>
            <a:r>
              <a:rPr lang="uk-UA" dirty="0"/>
              <a:t>всі листові вершини дерева (співробітники, що не мають підлеглих) з коренем Е8.</a:t>
            </a:r>
            <a:endParaRPr lang="en-US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19829"/>
              </p:ext>
            </p:extLst>
          </p:nvPr>
        </p:nvGraphicFramePr>
        <p:xfrm>
          <a:off x="4343400" y="5039916"/>
          <a:ext cx="239014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90"/>
                <a:gridCol w="720090"/>
                <a:gridCol w="9499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 err="1">
                          <a:effectLst/>
                        </a:rPr>
                        <a:t>Р.</a:t>
                      </a:r>
                      <a:r>
                        <a:rPr lang="uk-UA" sz="1200" u="sng" dirty="0" err="1"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LAST.L)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2400" y="568446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7. Знайти </a:t>
            </a:r>
            <a:r>
              <a:rPr lang="uk-UA" dirty="0"/>
              <a:t>на якому рівні Е20 є підлеглим у Е1.</a:t>
            </a:r>
            <a:endParaRPr lang="en-US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46622"/>
              </p:ext>
            </p:extLst>
          </p:nvPr>
        </p:nvGraphicFramePr>
        <p:xfrm>
          <a:off x="3998495" y="5648561"/>
          <a:ext cx="2216785" cy="447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90"/>
                <a:gridCol w="720090"/>
                <a:gridCol w="776605"/>
              </a:tblGrid>
              <a:tr h="2237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MGS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en-US" sz="1200" dirty="0">
                          <a:effectLst/>
                        </a:rPr>
                        <a:t>EMP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237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>
                          <a:effectLst/>
                        </a:rPr>
                        <a:t>Е1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70020" algn="l"/>
                        </a:tabLst>
                      </a:pPr>
                      <a:r>
                        <a:rPr lang="uk-UA" sz="1200" dirty="0">
                          <a:effectLst/>
                        </a:rPr>
                        <a:t>Р.Е20(</a:t>
                      </a:r>
                      <a:r>
                        <a:rPr lang="uk-UA" sz="1200" u="sng" dirty="0">
                          <a:effectLst/>
                        </a:rPr>
                        <a:t>7</a:t>
                      </a:r>
                      <a:r>
                        <a:rPr lang="en-US" sz="1200" dirty="0">
                          <a:effectLst/>
                        </a:rPr>
                        <a:t>L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9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uk-UA" sz="2800" dirty="0" smtClean="0"/>
              <a:t>Ієрархічні запити в </a:t>
            </a:r>
            <a:r>
              <a:rPr lang="en-US" sz="2800" dirty="0" smtClean="0"/>
              <a:t>QBE</a:t>
            </a:r>
            <a:r>
              <a:rPr lang="uk-UA" sz="2800" dirty="0" smtClean="0"/>
              <a:t>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85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uk-UA" dirty="0" smtClean="0"/>
              <a:t>Видати </a:t>
            </a:r>
            <a:r>
              <a:rPr lang="uk-UA" dirty="0"/>
              <a:t>імена таблиць, де використовується атрибут КП.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66586"/>
              </p:ext>
            </p:extLst>
          </p:nvPr>
        </p:nvGraphicFramePr>
        <p:xfrm>
          <a:off x="5334000" y="826085"/>
          <a:ext cx="12242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Р.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uk-UA" dirty="0" smtClean="0"/>
              <a:t>Знайти </a:t>
            </a:r>
            <a:r>
              <a:rPr lang="uk-UA" dirty="0"/>
              <a:t>імена таблиць та стовпчиків, де серед даних є </a:t>
            </a:r>
            <a:r>
              <a:rPr lang="ru-RU" dirty="0"/>
              <a:t>“</a:t>
            </a:r>
            <a:r>
              <a:rPr lang="en-US" dirty="0"/>
              <a:t>LONDON</a:t>
            </a:r>
            <a:r>
              <a:rPr lang="ru-RU" dirty="0"/>
              <a:t>”.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2627"/>
              </p:ext>
            </p:extLst>
          </p:nvPr>
        </p:nvGraphicFramePr>
        <p:xfrm>
          <a:off x="5105400" y="1588085"/>
          <a:ext cx="139319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7810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Р.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Р.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LONDON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9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/>
              <a:t>QBE Paradox</a:t>
            </a:r>
            <a:r>
              <a:rPr lang="uk-UA" sz="2800" dirty="0"/>
              <a:t> та </a:t>
            </a:r>
            <a:r>
              <a:rPr lang="en-US" sz="2800" dirty="0"/>
              <a:t>DataBase Desktop</a:t>
            </a:r>
            <a:r>
              <a:rPr lang="uk-UA" sz="2800" dirty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38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 з міста </a:t>
            </a:r>
            <a:r>
              <a:rPr lang="en-US" dirty="0"/>
              <a:t>N</a:t>
            </a:r>
            <a:r>
              <a:rPr lang="uk-UA" dirty="0"/>
              <a:t> та зі статусом більше 20.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35230"/>
              </p:ext>
            </p:extLst>
          </p:nvPr>
        </p:nvGraphicFramePr>
        <p:xfrm>
          <a:off x="5486400" y="978485"/>
          <a:ext cx="34975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14350"/>
                <a:gridCol w="800100"/>
                <a:gridCol w="74295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&gt;20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1484531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У кожному полі таблиці зліва знаходиться невеличке віконечко, схоже на </a:t>
            </a:r>
            <a:r>
              <a:rPr lang="en-US" dirty="0"/>
              <a:t>Checkbox</a:t>
            </a:r>
            <a:r>
              <a:rPr lang="uk-UA" dirty="0"/>
              <a:t>; якщо клацнути правою клавішею миші по цьому віконечку, то відкриється </a:t>
            </a:r>
            <a:r>
              <a:rPr lang="uk-UA" dirty="0" err="1"/>
              <a:t>випадаюче</a:t>
            </a:r>
            <a:r>
              <a:rPr lang="uk-UA" dirty="0"/>
              <a:t> меню зі значками: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20769"/>
              </p:ext>
            </p:extLst>
          </p:nvPr>
        </p:nvGraphicFramePr>
        <p:xfrm>
          <a:off x="1219200" y="2133600"/>
          <a:ext cx="6355080" cy="1774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080"/>
                <a:gridCol w="1314450"/>
                <a:gridCol w="440055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Вигляд значка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Назва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Коментар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Відмітка полів, які виводяться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r>
                        <a:rPr lang="en-US" sz="1200" baseline="-25000">
                          <a:effectLst/>
                        </a:rPr>
                        <a:t>+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CheckPlus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Вивід значень полів з дублями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r>
                        <a:rPr lang="uk-UA" sz="1000" baseline="-25000">
                          <a:effectLst/>
                        </a:rPr>
                        <a:t>▼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CheckDescending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Вивід значень полів у спадному порядку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r>
                        <a:rPr lang="en-US" sz="1000" baseline="-250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GroupBy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Групування кортежів таблиці за значеннями відміченого поля; виводу немає.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9227"/>
              </p:ext>
            </p:extLst>
          </p:nvPr>
        </p:nvGraphicFramePr>
        <p:xfrm>
          <a:off x="96253" y="4114800"/>
          <a:ext cx="1497330" cy="49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050"/>
                <a:gridCol w="71628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ANSWER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dirty="0">
                          <a:effectLst/>
                        </a:rPr>
                        <a:t>….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04098"/>
              </p:ext>
            </p:extLst>
          </p:nvPr>
        </p:nvGraphicFramePr>
        <p:xfrm>
          <a:off x="1820779" y="4042611"/>
          <a:ext cx="4857750" cy="1068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775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Результуюча таблиця завжди має назву </a:t>
                      </a:r>
                      <a:r>
                        <a:rPr lang="en-US" sz="1200" dirty="0">
                          <a:effectLst/>
                        </a:rPr>
                        <a:t>ANSWER</a:t>
                      </a:r>
                      <a:r>
                        <a:rPr lang="uk-UA" sz="1200" dirty="0">
                          <a:effectLst/>
                        </a:rPr>
                        <a:t> і складається з полів, які в запиті були відмічені вивідними √; назви полів зберігаються; якщо потрібно змінити назву поля, використовують фразу </a:t>
                      </a:r>
                      <a:r>
                        <a:rPr lang="en-US" sz="1200" dirty="0">
                          <a:effectLst/>
                        </a:rPr>
                        <a:t>AS</a:t>
                      </a:r>
                      <a:r>
                        <a:rPr lang="uk-UA" sz="1200" dirty="0">
                          <a:effectLst/>
                        </a:rPr>
                        <a:t> ідентифікатор.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29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uk-UA" dirty="0" smtClean="0"/>
              <a:t>Знайти </a:t>
            </a:r>
            <a:r>
              <a:rPr lang="uk-UA" dirty="0"/>
              <a:t>коди постачальників з міста </a:t>
            </a:r>
            <a:r>
              <a:rPr lang="en-US" dirty="0"/>
              <a:t>N</a:t>
            </a:r>
            <a:r>
              <a:rPr lang="uk-UA" dirty="0"/>
              <a:t> або зі статусом більше 20.</a:t>
            </a:r>
            <a:endParaRPr lang="en-US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8257"/>
              </p:ext>
            </p:extLst>
          </p:nvPr>
        </p:nvGraphicFramePr>
        <p:xfrm>
          <a:off x="5494020" y="5162986"/>
          <a:ext cx="349758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14350"/>
                <a:gridCol w="800100"/>
                <a:gridCol w="74295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&gt;20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5675531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Диз’юнкція по умовам над різними полями виконується на 2-х рядках; якщо ж 2 і більше умов над одним полем, то використовується зв’язка </a:t>
            </a:r>
            <a:r>
              <a:rPr lang="en-US" dirty="0"/>
              <a:t>OR</a:t>
            </a:r>
            <a:r>
              <a:rPr lang="uk-UA" dirty="0"/>
              <a:t>. Наприклад, умова для поля статус могла б виглядати так:  </a:t>
            </a:r>
            <a:r>
              <a:rPr lang="ru-RU" dirty="0"/>
              <a:t>&gt;20 </a:t>
            </a:r>
            <a:r>
              <a:rPr lang="en-US" dirty="0"/>
              <a:t>OR</a:t>
            </a:r>
            <a:r>
              <a:rPr lang="uk-UA" dirty="0"/>
              <a:t> 15. Кон’юнкція по умовам над одним полем позначається комою. Наприклад, &gt;20, &lt;=50. Для заперечення використовується логічна зв’язка </a:t>
            </a:r>
            <a:r>
              <a:rPr lang="en-US" dirty="0"/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30876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QBE Paradox</a:t>
            </a:r>
            <a:r>
              <a:rPr lang="uk-UA" sz="2800" dirty="0" smtClean="0"/>
              <a:t> та </a:t>
            </a:r>
            <a:r>
              <a:rPr lang="en-US" sz="2800" dirty="0" smtClean="0"/>
              <a:t>DataBase Desktop</a:t>
            </a:r>
            <a:r>
              <a:rPr lang="uk-UA" sz="2800" dirty="0" smtClean="0"/>
              <a:t>.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Доповненням щодо класики є розширення можливостей при роботі з текстовими рядками. Так, окрім перевірки на рівність, використовується предикат </a:t>
            </a:r>
            <a:r>
              <a:rPr lang="en-US" dirty="0"/>
              <a:t>LIKE</a:t>
            </a:r>
            <a:r>
              <a:rPr lang="ru-RU" dirty="0"/>
              <a:t>. </a:t>
            </a:r>
            <a:r>
              <a:rPr lang="uk-UA" dirty="0"/>
              <a:t>Він повертає значення </a:t>
            </a:r>
            <a:r>
              <a:rPr lang="en-US" dirty="0"/>
              <a:t>TRUE</a:t>
            </a:r>
            <a:r>
              <a:rPr lang="uk-UA" dirty="0"/>
              <a:t>, якщо значення в полі узгоджене зі зразком – параметром предиката. У зразку, окрім звичайних літер латинського чи кириличного алфавітів, можуть зустрічатися “</a:t>
            </a:r>
            <a:r>
              <a:rPr lang="ru-RU" dirty="0"/>
              <a:t>@</a:t>
            </a:r>
            <a:r>
              <a:rPr lang="uk-UA" dirty="0"/>
              <a:t>”(означає один будь-який символ) та </a:t>
            </a:r>
            <a:r>
              <a:rPr lang="ru-RU" dirty="0"/>
              <a:t>“..”</a:t>
            </a:r>
            <a:r>
              <a:rPr lang="uk-UA" dirty="0"/>
              <a:t>(означає багато різних символів). У випадку “..” </a:t>
            </a:r>
            <a:r>
              <a:rPr lang="en-US" dirty="0"/>
              <a:t>LIKE</a:t>
            </a:r>
            <a:r>
              <a:rPr lang="uk-UA" dirty="0"/>
              <a:t> повертає значення </a:t>
            </a:r>
            <a:r>
              <a:rPr lang="en-US" dirty="0"/>
              <a:t>TRUE</a:t>
            </a:r>
            <a:r>
              <a:rPr lang="uk-UA" dirty="0"/>
              <a:t>, якщо співпадання значення в полі зі зразком більше ніж на 2/3 символів.</a:t>
            </a:r>
            <a:endParaRPr lang="en-US" dirty="0"/>
          </a:p>
          <a:p>
            <a:r>
              <a:rPr lang="uk-UA" dirty="0"/>
              <a:t> 3</a:t>
            </a:r>
            <a:r>
              <a:rPr lang="ru-RU" dirty="0"/>
              <a:t>. </a:t>
            </a:r>
            <a:r>
              <a:rPr lang="uk-UA" dirty="0"/>
              <a:t>Знайти прізвища постачальників</a:t>
            </a:r>
            <a:r>
              <a:rPr lang="ru-RU" dirty="0"/>
              <a:t>, </a:t>
            </a:r>
            <a:r>
              <a:rPr lang="uk-UA" dirty="0"/>
              <a:t>які постачають</a:t>
            </a:r>
            <a:r>
              <a:rPr lang="ru-RU" dirty="0"/>
              <a:t> </a:t>
            </a:r>
            <a:r>
              <a:rPr lang="ru-RU" dirty="0" err="1"/>
              <a:t>принаймні</a:t>
            </a:r>
            <a:r>
              <a:rPr lang="ru-RU" dirty="0"/>
              <a:t> одну деталь </a:t>
            </a:r>
            <a:r>
              <a:rPr lang="uk-UA" dirty="0"/>
              <a:t>червоного кольору</a:t>
            </a:r>
            <a:r>
              <a:rPr lang="ru-RU" dirty="0"/>
              <a:t>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34842"/>
              </p:ext>
            </p:extLst>
          </p:nvPr>
        </p:nvGraphicFramePr>
        <p:xfrm>
          <a:off x="1066800" y="3225403"/>
          <a:ext cx="31851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98170"/>
                <a:gridCol w="89408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х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72155"/>
              </p:ext>
            </p:extLst>
          </p:nvPr>
        </p:nvGraphicFramePr>
        <p:xfrm>
          <a:off x="4648200" y="3158026"/>
          <a:ext cx="24485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х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д</a:t>
                      </a:r>
                      <a:endParaRPr lang="en-US" sz="1000" b="1" u="sng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40926"/>
              </p:ext>
            </p:extLst>
          </p:nvPr>
        </p:nvGraphicFramePr>
        <p:xfrm>
          <a:off x="2666365" y="3680301"/>
          <a:ext cx="381127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"/>
                <a:gridCol w="612140"/>
                <a:gridCol w="612140"/>
                <a:gridCol w="918210"/>
                <a:gridCol w="44450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назва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колір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вага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д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“</a:t>
                      </a:r>
                      <a:r>
                        <a:rPr lang="uk-UA" sz="1200">
                          <a:effectLst/>
                        </a:rPr>
                        <a:t>червоний</a:t>
                      </a:r>
                      <a:r>
                        <a:rPr lang="ru-RU" sz="1200">
                          <a:effectLst/>
                        </a:rPr>
                        <a:t>”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070866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uk-UA" dirty="0" smtClean="0"/>
              <a:t>У </a:t>
            </a:r>
            <a:r>
              <a:rPr lang="uk-UA" dirty="0"/>
              <a:t>випадку використання змінних, вони не підкреслюються, але відзначаються червоним кольором. Щоб задати змінну, потрібно мишкою зафіксувати поле, де буде розташована змінна і натиснути клавішу </a:t>
            </a:r>
            <a:r>
              <a:rPr lang="en-US" dirty="0"/>
              <a:t>F</a:t>
            </a:r>
            <a:r>
              <a:rPr lang="uk-UA" dirty="0"/>
              <a:t>5, після чого набрати ідентифікатор змінної(він буде червоного кольору); режим набору ідентифікатора змінної вимикається при повторному натисненні клавіші </a:t>
            </a:r>
            <a:r>
              <a:rPr lang="en-US" dirty="0"/>
              <a:t>F</a:t>
            </a:r>
            <a:r>
              <a:rPr lang="uk-UA" dirty="0"/>
              <a:t>5 або при наборі символу, який не може входити до складу ідентифікатора, наприклад, кома або пропуск. Для змінних не можна використовувати  </a:t>
            </a:r>
            <a:r>
              <a:rPr lang="en-US" dirty="0"/>
              <a:t>OR</a:t>
            </a:r>
            <a:r>
              <a:rPr lang="uk-UA" dirty="0"/>
              <a:t>. Відзначимо також, що одне слово латиницею (якщо воно не ключове) в лапки можна не брати, в іншому випадку лапки необхідні.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QBE Paradox</a:t>
            </a:r>
            <a:r>
              <a:rPr lang="uk-UA" sz="2800" dirty="0" smtClean="0"/>
              <a:t> та </a:t>
            </a:r>
            <a:r>
              <a:rPr lang="en-US" sz="2800" dirty="0" smtClean="0"/>
              <a:t>DataBase Desktop</a:t>
            </a:r>
            <a:r>
              <a:rPr lang="uk-UA" sz="2800" dirty="0" smtClean="0"/>
              <a:t>.</a:t>
            </a:r>
            <a:r>
              <a:rPr lang="en-US" sz="2800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</a:t>
            </a:r>
            <a:r>
              <a:rPr lang="ru-RU" dirty="0"/>
              <a:t>,</a:t>
            </a:r>
            <a:r>
              <a:rPr lang="uk-UA" dirty="0"/>
              <a:t> що не постачають деталь Д7.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41167"/>
              </p:ext>
            </p:extLst>
          </p:nvPr>
        </p:nvGraphicFramePr>
        <p:xfrm>
          <a:off x="4343400" y="902285"/>
          <a:ext cx="31851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590550"/>
                <a:gridCol w="901700"/>
                <a:gridCol w="61214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  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місто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!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86310"/>
              </p:ext>
            </p:extLst>
          </p:nvPr>
        </p:nvGraphicFramePr>
        <p:xfrm>
          <a:off x="2438400" y="1225451"/>
          <a:ext cx="26974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630"/>
                <a:gridCol w="857250"/>
                <a:gridCol w="628650"/>
                <a:gridCol w="7429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FF0000"/>
                          </a:solidFill>
                          <a:effectLst/>
                        </a:rPr>
                        <a:t>х</a:t>
                      </a:r>
                      <a:r>
                        <a:rPr lang="uk-UA" sz="1200" dirty="0">
                          <a:effectLst/>
                        </a:rPr>
                        <a:t>, </a:t>
                      </a:r>
                      <a:r>
                        <a:rPr lang="en-US" sz="1200" dirty="0">
                          <a:effectLst/>
                        </a:rPr>
                        <a:t>count=0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Д7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16002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uk-UA" dirty="0" smtClean="0"/>
              <a:t>Запит </a:t>
            </a:r>
            <a:r>
              <a:rPr lang="uk-UA" dirty="0"/>
              <a:t>від супротивного: реалізується на основі зовнішнього з’єднання; х! означає, що поле КП з таблиці П є головним, а таблиця  ОПД </a:t>
            </a:r>
            <a:r>
              <a:rPr lang="uk-UA" dirty="0" err="1"/>
              <a:t>доповнююча</a:t>
            </a:r>
            <a:r>
              <a:rPr lang="uk-UA" dirty="0"/>
              <a:t> – вираз «</a:t>
            </a:r>
            <a:r>
              <a:rPr lang="uk-UA" dirty="0">
                <a:solidFill>
                  <a:srgbClr val="FF0000"/>
                </a:solidFill>
              </a:rPr>
              <a:t>х</a:t>
            </a:r>
            <a:r>
              <a:rPr lang="uk-UA" dirty="0"/>
              <a:t>, </a:t>
            </a:r>
            <a:r>
              <a:rPr lang="en-US" dirty="0"/>
              <a:t>count=0</a:t>
            </a:r>
            <a:r>
              <a:rPr lang="uk-UA" dirty="0"/>
              <a:t>» фіксує значення типу  </a:t>
            </a:r>
            <a:r>
              <a:rPr lang="en-US" dirty="0"/>
              <a:t>“blank”</a:t>
            </a:r>
            <a:r>
              <a:rPr lang="uk-UA" dirty="0"/>
              <a:t>, які подібні до</a:t>
            </a:r>
            <a:r>
              <a:rPr lang="en-US" dirty="0"/>
              <a:t> “NULL” </a:t>
            </a:r>
            <a:r>
              <a:rPr lang="uk-UA" dirty="0"/>
              <a:t>в мові </a:t>
            </a:r>
            <a:r>
              <a:rPr lang="en-US" dirty="0"/>
              <a:t>SQL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5. Знайти прізвища постачальників</a:t>
            </a:r>
            <a:r>
              <a:rPr lang="ru-RU" dirty="0"/>
              <a:t>,</a:t>
            </a:r>
            <a:r>
              <a:rPr lang="uk-UA" dirty="0"/>
              <a:t> які постачають всі червоні деталі.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9959"/>
              </p:ext>
            </p:extLst>
          </p:nvPr>
        </p:nvGraphicFramePr>
        <p:xfrm>
          <a:off x="84221" y="2800529"/>
          <a:ext cx="244856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930"/>
                <a:gridCol w="571500"/>
                <a:gridCol w="68199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  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√</a:t>
                      </a:r>
                      <a:r>
                        <a:rPr lang="en-US" sz="1000" baseline="-25000" dirty="0">
                          <a:effectLst/>
                        </a:rPr>
                        <a:t>G</a:t>
                      </a: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every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7648"/>
              </p:ext>
            </p:extLst>
          </p:nvPr>
        </p:nvGraphicFramePr>
        <p:xfrm>
          <a:off x="2590800" y="2800529"/>
          <a:ext cx="25831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330"/>
                <a:gridCol w="742950"/>
                <a:gridCol w="4572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колір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uk-UA" sz="1200" dirty="0">
                          <a:effectLst/>
                        </a:rPr>
                        <a:t>червоний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51572"/>
              </p:ext>
            </p:extLst>
          </p:nvPr>
        </p:nvGraphicFramePr>
        <p:xfrm>
          <a:off x="5257800" y="2792508"/>
          <a:ext cx="257302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0"/>
                <a:gridCol w="685800"/>
                <a:gridCol w="902970"/>
                <a:gridCol w="6121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прізвище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44722"/>
              </p:ext>
            </p:extLst>
          </p:nvPr>
        </p:nvGraphicFramePr>
        <p:xfrm>
          <a:off x="304800" y="3276600"/>
          <a:ext cx="6600190" cy="1832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8360"/>
                <a:gridCol w="1590040"/>
                <a:gridCol w="416179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 Ключове слово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Значення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Символ </a:t>
                      </a:r>
                      <a:r>
                        <a:rPr lang="en-US" sz="1200">
                          <a:effectLst/>
                        </a:rPr>
                        <a:t>G</a:t>
                      </a:r>
                      <a:r>
                        <a:rPr lang="uk-UA" sz="1200">
                          <a:effectLst/>
                        </a:rPr>
                        <a:t> означає образ, який утворився при групуванні, а символ </a:t>
                      </a: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uk-UA" sz="1200">
                          <a:effectLst/>
                        </a:rPr>
                        <a:t> – це множина, утворена інструкцією  </a:t>
                      </a:r>
                      <a:r>
                        <a:rPr lang="en-US" sz="1200">
                          <a:effectLst/>
                        </a:rPr>
                        <a:t>set</a:t>
                      </a:r>
                      <a:r>
                        <a:rPr lang="uk-UA" sz="1200">
                          <a:effectLst/>
                        </a:rPr>
                        <a:t>. Відзначимо також, що для групування замість √</a:t>
                      </a:r>
                      <a:r>
                        <a:rPr lang="en-US" sz="1000" baseline="-25000">
                          <a:effectLst/>
                        </a:rPr>
                        <a:t>G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uk-UA" sz="1200">
                          <a:effectLst/>
                        </a:rPr>
                        <a:t>можна було б використати √, але тоді б у таблицю  </a:t>
                      </a:r>
                      <a:r>
                        <a:rPr lang="en-US" sz="1200">
                          <a:effectLst/>
                        </a:rPr>
                        <a:t>ANSWER</a:t>
                      </a:r>
                      <a:r>
                        <a:rPr lang="uk-UA" sz="1200">
                          <a:effectLst/>
                        </a:rPr>
                        <a:t> попало б і поле КП – а в завданні говорилося лише про прізвища постачальників.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EVERY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G</a:t>
                      </a:r>
                      <a:r>
                        <a:rPr lang="uk-UA" sz="1200" dirty="0" smtClean="0">
                          <a:effectLst/>
                          <a:latin typeface="Cambria Math"/>
                          <a:ea typeface="Cambria Math"/>
                        </a:rPr>
                        <a:t>⊇</a:t>
                      </a:r>
                      <a:r>
                        <a:rPr lang="en-US" sz="1200" dirty="0" smtClean="0">
                          <a:effectLst/>
                        </a:rPr>
                        <a:t>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G</a:t>
                      </a:r>
                      <a:r>
                        <a:rPr lang="uk-UA" sz="1200" dirty="0" smtClean="0">
                          <a:effectLst/>
                          <a:latin typeface="Cambria Math"/>
                          <a:ea typeface="Cambria Math"/>
                        </a:rPr>
                        <a:t>⊆</a:t>
                      </a:r>
                      <a:r>
                        <a:rPr lang="en-US" sz="1200" dirty="0" smtClean="0">
                          <a:effectLst/>
                        </a:rPr>
                        <a:t>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EXACTLY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G=S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</a:t>
                      </a:r>
                      <a:r>
                        <a:rPr lang="uk-UA" sz="1200" dirty="0">
                          <a:effectLst/>
                        </a:rPr>
                        <a:t> та 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uk-UA" sz="1200" dirty="0">
                          <a:effectLst/>
                        </a:rPr>
                        <a:t> не співпадають по жодному елементу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5181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6. Знайти коди постачальників, які постачають тільки деталь Д1.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87317"/>
              </p:ext>
            </p:extLst>
          </p:nvPr>
        </p:nvGraphicFramePr>
        <p:xfrm>
          <a:off x="4876800" y="5197642"/>
          <a:ext cx="281178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930"/>
                <a:gridCol w="571500"/>
                <a:gridCol w="1028700"/>
                <a:gridCol w="6286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only “</a:t>
                      </a:r>
                      <a:r>
                        <a:rPr lang="uk-UA" sz="1200">
                          <a:effectLst/>
                        </a:rPr>
                        <a:t>Д1</a:t>
                      </a:r>
                      <a:r>
                        <a:rPr lang="en-US" sz="1200">
                          <a:effectLst/>
                        </a:rPr>
                        <a:t>”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0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QBE Paradox</a:t>
            </a:r>
            <a:r>
              <a:rPr lang="uk-UA" sz="2800" dirty="0" smtClean="0"/>
              <a:t> та </a:t>
            </a:r>
            <a:r>
              <a:rPr lang="en-US" sz="2800" dirty="0" smtClean="0"/>
              <a:t>DataBase Desktop</a:t>
            </a:r>
            <a:r>
              <a:rPr lang="uk-UA" sz="2800" dirty="0" smtClean="0"/>
              <a:t>.</a:t>
            </a:r>
            <a:r>
              <a:rPr lang="en-US" sz="28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7. Для кожного постачальника (КП) знайти загальну кількість деталей, які він постачає. 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01961"/>
              </p:ext>
            </p:extLst>
          </p:nvPr>
        </p:nvGraphicFramePr>
        <p:xfrm>
          <a:off x="5334000" y="1054685"/>
          <a:ext cx="360172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930"/>
                <a:gridCol w="571500"/>
                <a:gridCol w="1546860"/>
                <a:gridCol w="9004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ОПД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КП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Кількість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...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√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200">
                          <a:effectLst/>
                        </a:rPr>
                        <a:t>calc sum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560731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uk-UA" dirty="0" smtClean="0"/>
              <a:t>Функція </a:t>
            </a:r>
            <a:r>
              <a:rPr lang="en-US" dirty="0" err="1"/>
              <a:t>calc</a:t>
            </a:r>
            <a:r>
              <a:rPr lang="uk-UA" dirty="0"/>
              <a:t> (скорочення від </a:t>
            </a:r>
            <a:r>
              <a:rPr lang="en-US" dirty="0"/>
              <a:t>calculate</a:t>
            </a:r>
            <a:r>
              <a:rPr lang="uk-UA" dirty="0"/>
              <a:t>) запускає обчислення </a:t>
            </a:r>
            <a:r>
              <a:rPr lang="uk-UA" dirty="0" smtClean="0"/>
              <a:t>функції </a:t>
            </a:r>
            <a:r>
              <a:rPr lang="en-US" dirty="0"/>
              <a:t>sum</a:t>
            </a:r>
            <a:r>
              <a:rPr lang="uk-UA" dirty="0"/>
              <a:t> з наступним виведенням результату, але оскільки в полі КП стоїть символ </a:t>
            </a:r>
            <a:r>
              <a:rPr lang="uk-UA" b="1" dirty="0"/>
              <a:t>√</a:t>
            </a:r>
            <a:r>
              <a:rPr lang="uk-UA" dirty="0"/>
              <a:t> , то виконується групування і виводиться значення коду постачальника і сумарної кількості деталей для цього постачальника. Відзначимо також, що сумування здійснюється з врахуванням дублів (так замовчування працює для </a:t>
            </a:r>
            <a:r>
              <a:rPr lang="en-US" dirty="0"/>
              <a:t>sum</a:t>
            </a:r>
            <a:r>
              <a:rPr lang="uk-UA" dirty="0"/>
              <a:t>), щоб отримати суму без дублів, треба було б набрати </a:t>
            </a:r>
            <a:r>
              <a:rPr lang="en-US" dirty="0" err="1"/>
              <a:t>calc</a:t>
            </a:r>
            <a:r>
              <a:rPr lang="en-US" dirty="0"/>
              <a:t> sum unique</a:t>
            </a:r>
            <a:r>
              <a:rPr lang="uk-UA" dirty="0"/>
              <a:t>. А для функції </a:t>
            </a:r>
            <a:r>
              <a:rPr lang="en-US" dirty="0"/>
              <a:t>count</a:t>
            </a:r>
            <a:r>
              <a:rPr lang="uk-UA" dirty="0"/>
              <a:t> все навпаки, за замовчуванням дублі не враховуються, для їх врахування потрібен модифікатор </a:t>
            </a:r>
            <a:r>
              <a:rPr lang="en-US" dirty="0"/>
              <a:t>all</a:t>
            </a:r>
            <a:r>
              <a:rPr lang="uk-UA" dirty="0"/>
              <a:t>.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uk-UA" dirty="0" smtClean="0"/>
              <a:t>Виконання </a:t>
            </a:r>
            <a:r>
              <a:rPr lang="uk-UA" dirty="0"/>
              <a:t>запитів дії для функцій </a:t>
            </a:r>
            <a:r>
              <a:rPr lang="en-US" dirty="0"/>
              <a:t>INSERT</a:t>
            </a:r>
            <a:r>
              <a:rPr lang="uk-UA" dirty="0"/>
              <a:t> та </a:t>
            </a:r>
            <a:r>
              <a:rPr lang="en-US" dirty="0"/>
              <a:t>DELETE</a:t>
            </a:r>
            <a:r>
              <a:rPr lang="uk-UA" dirty="0"/>
              <a:t> задається подібно до класичного варіанту, але виконання запиту може відбуватися у двох режимах: звичайний (за замовчуванням) і </a:t>
            </a:r>
            <a:r>
              <a:rPr lang="en-US" dirty="0"/>
              <a:t>fast</a:t>
            </a:r>
            <a:r>
              <a:rPr lang="uk-UA" dirty="0"/>
              <a:t>. Режим </a:t>
            </a:r>
            <a:r>
              <a:rPr lang="en-US" dirty="0"/>
              <a:t>fast</a:t>
            </a:r>
            <a:r>
              <a:rPr lang="uk-UA" dirty="0"/>
              <a:t> вмикається для одного запиту на закладці </a:t>
            </a:r>
            <a:r>
              <a:rPr lang="en-US" dirty="0"/>
              <a:t>Property</a:t>
            </a:r>
            <a:r>
              <a:rPr lang="uk-UA" dirty="0"/>
              <a:t>. При режимі </a:t>
            </a:r>
            <a:r>
              <a:rPr lang="en-US" dirty="0"/>
              <a:t>fast</a:t>
            </a:r>
            <a:r>
              <a:rPr lang="uk-UA" dirty="0"/>
              <a:t> зміни вносяться в ту ж таблицю, для якої вони записувались, а при  звичайному – в спеціальні таблиці </a:t>
            </a:r>
            <a:r>
              <a:rPr lang="en-US" dirty="0"/>
              <a:t>INSERTED</a:t>
            </a:r>
            <a:r>
              <a:rPr lang="uk-UA" dirty="0"/>
              <a:t> та </a:t>
            </a:r>
            <a:r>
              <a:rPr lang="en-US" dirty="0"/>
              <a:t>DELETED</a:t>
            </a:r>
            <a:r>
              <a:rPr lang="uk-UA" dirty="0"/>
              <a:t> відповідно. Таким чином, користувач має можливість перевірити результат змін до  того як вони будуть внесені в основні таблиці.</a:t>
            </a:r>
            <a:endParaRPr lang="en-US" dirty="0"/>
          </a:p>
          <a:p>
            <a:r>
              <a:rPr lang="uk-UA" dirty="0"/>
              <a:t> </a:t>
            </a:r>
            <a:r>
              <a:rPr lang="en-US" dirty="0" smtClean="0"/>
              <a:t>    </a:t>
            </a:r>
            <a:r>
              <a:rPr lang="uk-UA" dirty="0" smtClean="0"/>
              <a:t>Стосовно </a:t>
            </a:r>
            <a:r>
              <a:rPr lang="uk-UA" dirty="0"/>
              <a:t>операції оновлення, то замість слова </a:t>
            </a:r>
            <a:r>
              <a:rPr lang="en-US" dirty="0"/>
              <a:t>UPDATE</a:t>
            </a:r>
            <a:r>
              <a:rPr lang="uk-UA" dirty="0"/>
              <a:t> у полі імені таблиці використовується слово с</a:t>
            </a:r>
            <a:r>
              <a:rPr lang="en-US" dirty="0" err="1"/>
              <a:t>hangeto</a:t>
            </a:r>
            <a:r>
              <a:rPr lang="uk-UA" dirty="0"/>
              <a:t> в тому полі, значення якого буде змінюватись.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5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1839</Words>
  <Application>Microsoft Office PowerPoint</Application>
  <PresentationFormat>Экран (4:3)</PresentationFormat>
  <Paragraphs>589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QBE</vt:lpstr>
      <vt:lpstr>QBE 2</vt:lpstr>
      <vt:lpstr>QBE 3. Вбудовані функції.</vt:lpstr>
      <vt:lpstr> Ієрархічні запити в QBE</vt:lpstr>
      <vt:lpstr> Ієрархічні запити в QBE 2</vt:lpstr>
      <vt:lpstr>QBE Paradox та DataBase Desktop.</vt:lpstr>
      <vt:lpstr>QBE Paradox та DataBase Desktop.2</vt:lpstr>
      <vt:lpstr>QBE Paradox та DataBase Desktop.3</vt:lpstr>
      <vt:lpstr>QBE Paradox та DataBase Desktop.4</vt:lpstr>
      <vt:lpstr>QBE Paradox та DataBase Desktop.5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QBE</dc:title>
  <dc:creator>kpp</dc:creator>
  <cp:lastModifiedBy>kpp</cp:lastModifiedBy>
  <cp:revision>21</cp:revision>
  <dcterms:created xsi:type="dcterms:W3CDTF">2020-08-23T19:40:35Z</dcterms:created>
  <dcterms:modified xsi:type="dcterms:W3CDTF">2020-08-25T16:40:42Z</dcterms:modified>
</cp:coreProperties>
</file>