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8" y="-30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D83B-F307-466C-B7C9-345C2E58BB1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6CBD-5D84-4121-859F-3FF94D72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0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D83B-F307-466C-B7C9-345C2E58BB1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6CBD-5D84-4121-859F-3FF94D72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D83B-F307-466C-B7C9-345C2E58BB1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6CBD-5D84-4121-859F-3FF94D72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4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D83B-F307-466C-B7C9-345C2E58BB1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6CBD-5D84-4121-859F-3FF94D72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0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D83B-F307-466C-B7C9-345C2E58BB1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6CBD-5D84-4121-859F-3FF94D72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D83B-F307-466C-B7C9-345C2E58BB1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6CBD-5D84-4121-859F-3FF94D72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6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D83B-F307-466C-B7C9-345C2E58BB1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6CBD-5D84-4121-859F-3FF94D72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6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D83B-F307-466C-B7C9-345C2E58BB1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6CBD-5D84-4121-859F-3FF94D72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D83B-F307-466C-B7C9-345C2E58BB1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6CBD-5D84-4121-859F-3FF94D72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4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D83B-F307-466C-B7C9-345C2E58BB1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6CBD-5D84-4121-859F-3FF94D72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7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D83B-F307-466C-B7C9-345C2E58BB1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6CBD-5D84-4121-859F-3FF94D72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8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BD83B-F307-466C-B7C9-345C2E58BB1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D6CBD-5D84-4121-859F-3FF94D72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1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b="1" i="1" dirty="0"/>
              <a:t>Теорія відображень, мова  </a:t>
            </a:r>
            <a:r>
              <a:rPr lang="uk-UA" sz="2800" b="1" i="1" dirty="0" smtClean="0"/>
              <a:t>SQL.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762000"/>
            <a:ext cx="906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uk-UA" dirty="0" smtClean="0"/>
              <a:t>Відомості </a:t>
            </a:r>
            <a:r>
              <a:rPr lang="uk-UA" dirty="0"/>
              <a:t>про мову </a:t>
            </a:r>
            <a:r>
              <a:rPr lang="en-US" dirty="0"/>
              <a:t>SEQUEL</a:t>
            </a:r>
            <a:r>
              <a:rPr lang="uk-UA" dirty="0"/>
              <a:t> (попередник SQL) були опубліковані у 1973 році. На відміну від </a:t>
            </a:r>
            <a:r>
              <a:rPr lang="uk-UA" dirty="0" smtClean="0"/>
              <a:t>РА </a:t>
            </a:r>
            <a:r>
              <a:rPr lang="uk-UA" dirty="0"/>
              <a:t>та </a:t>
            </a:r>
            <a:r>
              <a:rPr lang="uk-UA" dirty="0" smtClean="0"/>
              <a:t>РЧ, </a:t>
            </a:r>
            <a:r>
              <a:rPr lang="uk-UA" dirty="0"/>
              <a:t>які на момент своєї появи носили чисто теоретичний характер, ця мова зразу позиціонувалась як вхідна мова СУБД </a:t>
            </a:r>
            <a:r>
              <a:rPr lang="en-US" dirty="0"/>
              <a:t>System  R</a:t>
            </a:r>
            <a:r>
              <a:rPr lang="uk-UA" dirty="0"/>
              <a:t>. Схожість же цих мовних компонентів реляційного підходу полягала в тому, що всі вони базувались на добре досліджених математичних теоріях</a:t>
            </a:r>
            <a:r>
              <a:rPr lang="uk-UA" dirty="0" smtClean="0"/>
              <a:t>: </a:t>
            </a:r>
            <a:r>
              <a:rPr lang="uk-UA" dirty="0"/>
              <a:t>РА</a:t>
            </a:r>
            <a:r>
              <a:rPr lang="uk-UA" dirty="0" smtClean="0"/>
              <a:t>  </a:t>
            </a:r>
            <a:r>
              <a:rPr lang="uk-UA" dirty="0"/>
              <a:t>-&gt; теорія відношень</a:t>
            </a:r>
            <a:r>
              <a:rPr lang="uk-UA" dirty="0" smtClean="0"/>
              <a:t>; </a:t>
            </a:r>
            <a:r>
              <a:rPr lang="uk-UA" dirty="0"/>
              <a:t>РЧ</a:t>
            </a:r>
            <a:r>
              <a:rPr lang="uk-UA" dirty="0" smtClean="0"/>
              <a:t> </a:t>
            </a:r>
            <a:r>
              <a:rPr lang="uk-UA" dirty="0"/>
              <a:t>-&gt; числення предикатів 1-го порядку;</a:t>
            </a:r>
            <a:endParaRPr lang="en-US" dirty="0"/>
          </a:p>
          <a:p>
            <a:r>
              <a:rPr lang="en-US" dirty="0"/>
              <a:t>SEQUEL</a:t>
            </a:r>
            <a:r>
              <a:rPr lang="uk-UA" dirty="0"/>
              <a:t> -&gt; теорія відображень.</a:t>
            </a:r>
            <a:endParaRPr lang="en-US" dirty="0"/>
          </a:p>
          <a:p>
            <a:r>
              <a:rPr lang="uk-UA" dirty="0"/>
              <a:t>Попередником мови </a:t>
            </a:r>
            <a:r>
              <a:rPr lang="en-US" dirty="0"/>
              <a:t>SEQUEL</a:t>
            </a:r>
            <a:r>
              <a:rPr lang="uk-UA" dirty="0"/>
              <a:t> вважається мова </a:t>
            </a:r>
            <a:r>
              <a:rPr lang="en-US" dirty="0"/>
              <a:t>SQUARE</a:t>
            </a:r>
            <a:r>
              <a:rPr lang="uk-UA" dirty="0"/>
              <a:t>, основний оператор якої будує образ для деякого </a:t>
            </a:r>
            <a:r>
              <a:rPr lang="uk-UA" dirty="0" err="1"/>
              <a:t>аргумента</a:t>
            </a:r>
            <a:r>
              <a:rPr lang="uk-UA" dirty="0"/>
              <a:t> на базі відношення, заданого у вигляді таблиці. Наприклад, нехай задана таблиця </a:t>
            </a:r>
            <a:r>
              <a:rPr lang="en-US" dirty="0"/>
              <a:t>R</a:t>
            </a:r>
            <a:r>
              <a:rPr lang="uk-UA" dirty="0"/>
              <a:t>(А,В).</a:t>
            </a:r>
            <a:endParaRPr lang="en-US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20331"/>
              </p:ext>
            </p:extLst>
          </p:nvPr>
        </p:nvGraphicFramePr>
        <p:xfrm>
          <a:off x="6629400" y="3048000"/>
          <a:ext cx="212598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en-US" sz="1200" baseline="-25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r>
                        <a:rPr lang="en-US" sz="1200" baseline="-25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en-US" sz="1200" baseline="-25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r>
                        <a:rPr lang="en-US" sz="1200" baseline="-25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en-US" sz="1200" baseline="-25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r>
                        <a:rPr lang="en-US" sz="1200" baseline="-25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en-US" sz="1200" baseline="-25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</a:t>
                      </a:r>
                      <a:r>
                        <a:rPr lang="en-US" sz="1200" baseline="-250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3347323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-25000" dirty="0"/>
              <a:t>B</a:t>
            </a:r>
            <a:r>
              <a:rPr lang="en-US" dirty="0"/>
              <a:t>R</a:t>
            </a:r>
            <a:r>
              <a:rPr lang="en-US" baseline="-25000" dirty="0"/>
              <a:t>A</a:t>
            </a:r>
            <a:r>
              <a:rPr lang="uk-UA" dirty="0"/>
              <a:t> ({‘</a:t>
            </a:r>
            <a:r>
              <a:rPr lang="en-US" dirty="0"/>
              <a:t>a</a:t>
            </a:r>
            <a:r>
              <a:rPr lang="uk-UA" baseline="-25000" dirty="0"/>
              <a:t>1</a:t>
            </a:r>
            <a:r>
              <a:rPr lang="uk-UA" dirty="0"/>
              <a:t>’}) = { </a:t>
            </a:r>
            <a:r>
              <a:rPr lang="en-US" dirty="0"/>
              <a:t>b</a:t>
            </a:r>
            <a:r>
              <a:rPr lang="uk-UA" baseline="-25000" dirty="0"/>
              <a:t>1</a:t>
            </a:r>
            <a:r>
              <a:rPr lang="uk-UA" dirty="0"/>
              <a:t>, </a:t>
            </a:r>
            <a:r>
              <a:rPr lang="en-US" dirty="0"/>
              <a:t>b</a:t>
            </a:r>
            <a:r>
              <a:rPr lang="uk-UA" baseline="-25000" dirty="0"/>
              <a:t>2</a:t>
            </a:r>
            <a:r>
              <a:rPr lang="uk-UA" dirty="0"/>
              <a:t>, </a:t>
            </a:r>
            <a:r>
              <a:rPr lang="en-US" dirty="0"/>
              <a:t>b</a:t>
            </a:r>
            <a:r>
              <a:rPr lang="uk-UA" dirty="0"/>
              <a:t>3} – це означає, що шукаємо образ для елемента </a:t>
            </a:r>
            <a:r>
              <a:rPr lang="en-US" dirty="0"/>
              <a:t>a</a:t>
            </a:r>
            <a:r>
              <a:rPr lang="uk-UA" baseline="-25000" dirty="0"/>
              <a:t>1</a:t>
            </a:r>
            <a:r>
              <a:rPr lang="uk-UA" dirty="0" smtClean="0"/>
              <a:t>.  У </a:t>
            </a:r>
            <a:r>
              <a:rPr lang="uk-UA" dirty="0"/>
              <a:t>більш загальному вигляді</a:t>
            </a:r>
            <a:r>
              <a:rPr lang="uk-UA" baseline="-25000" dirty="0"/>
              <a:t> </a:t>
            </a:r>
            <a:endParaRPr lang="uk-UA" baseline="-25000" dirty="0" smtClean="0"/>
          </a:p>
          <a:p>
            <a:pPr algn="ctr"/>
            <a:r>
              <a:rPr lang="uk-UA" baseline="-25000" dirty="0" smtClean="0"/>
              <a:t> </a:t>
            </a:r>
            <a:r>
              <a:rPr lang="en-US" baseline="-25000" dirty="0"/>
              <a:t>B</a:t>
            </a:r>
            <a:r>
              <a:rPr lang="en-US" dirty="0"/>
              <a:t>R</a:t>
            </a:r>
            <a:r>
              <a:rPr lang="en-US" baseline="-25000" dirty="0"/>
              <a:t>A</a:t>
            </a:r>
            <a:r>
              <a:rPr lang="uk-UA" dirty="0"/>
              <a:t> (</a:t>
            </a:r>
            <a:r>
              <a:rPr lang="en-US" dirty="0"/>
              <a:t>S</a:t>
            </a:r>
            <a:r>
              <a:rPr lang="uk-UA" dirty="0"/>
              <a:t>) = {</a:t>
            </a:r>
            <a:r>
              <a:rPr lang="en-US" dirty="0"/>
              <a:t>b</a:t>
            </a:r>
            <a:r>
              <a:rPr lang="uk-UA" dirty="0"/>
              <a:t> | </a:t>
            </a:r>
            <a:r>
              <a:rPr lang="en-US" dirty="0"/>
              <a:t>b ϵ B</a:t>
            </a:r>
            <a:r>
              <a:rPr lang="uk-UA" dirty="0"/>
              <a:t>, </a:t>
            </a:r>
            <a:r>
              <a:rPr lang="en-US" dirty="0"/>
              <a:t>s ϵ S</a:t>
            </a:r>
            <a:r>
              <a:rPr lang="uk-UA" dirty="0"/>
              <a:t>: (</a:t>
            </a:r>
            <a:r>
              <a:rPr lang="en-US" dirty="0"/>
              <a:t>s</a:t>
            </a:r>
            <a:r>
              <a:rPr lang="uk-UA" dirty="0"/>
              <a:t>,</a:t>
            </a:r>
            <a:r>
              <a:rPr lang="en-US" dirty="0"/>
              <a:t>b</a:t>
            </a:r>
            <a:r>
              <a:rPr lang="uk-UA" dirty="0"/>
              <a:t>) </a:t>
            </a:r>
            <a:r>
              <a:rPr lang="en-US" dirty="0"/>
              <a:t>ϵ R</a:t>
            </a:r>
            <a:r>
              <a:rPr lang="uk-UA" dirty="0"/>
              <a:t>(А,В)},</a:t>
            </a:r>
            <a:endParaRPr lang="en-US" dirty="0"/>
          </a:p>
          <a:p>
            <a:r>
              <a:rPr lang="uk-UA" dirty="0"/>
              <a:t>також можна використовувати суперпозицію </a:t>
            </a:r>
            <a:r>
              <a:rPr lang="en-US" baseline="-25000" dirty="0"/>
              <a:t>B</a:t>
            </a:r>
            <a:r>
              <a:rPr lang="en-US" dirty="0"/>
              <a:t>R</a:t>
            </a:r>
            <a:r>
              <a:rPr lang="en-US" baseline="-25000" dirty="0"/>
              <a:t>A</a:t>
            </a:r>
            <a:r>
              <a:rPr lang="ru-RU" dirty="0"/>
              <a:t> (</a:t>
            </a:r>
            <a:r>
              <a:rPr lang="en-US" baseline="-25000" dirty="0"/>
              <a:t>A</a:t>
            </a:r>
            <a:r>
              <a:rPr lang="en-US" dirty="0"/>
              <a:t>P</a:t>
            </a:r>
            <a:r>
              <a:rPr lang="en-US" baseline="-25000" dirty="0"/>
              <a:t>C</a:t>
            </a:r>
            <a:r>
              <a:rPr lang="ru-RU" dirty="0"/>
              <a:t>(…)) </a:t>
            </a:r>
            <a:r>
              <a:rPr lang="uk-UA" dirty="0"/>
              <a:t>на довільну глибину</a:t>
            </a:r>
            <a:r>
              <a:rPr lang="uk-UA" dirty="0" smtClean="0"/>
              <a:t>.</a:t>
            </a:r>
          </a:p>
          <a:p>
            <a:pPr marL="342900" indent="-342900">
              <a:buAutoNum type="arabicPeriod"/>
            </a:pPr>
            <a:r>
              <a:rPr lang="uk-UA" dirty="0" smtClean="0"/>
              <a:t>Знайти </a:t>
            </a:r>
            <a:r>
              <a:rPr lang="uk-UA" dirty="0"/>
              <a:t>всі відомості про всіх постачальників</a:t>
            </a:r>
            <a:r>
              <a:rPr lang="uk-UA" dirty="0" smtClean="0"/>
              <a:t>.</a:t>
            </a:r>
          </a:p>
          <a:p>
            <a:pPr lvl="0"/>
            <a:r>
              <a:rPr lang="uk-UA" dirty="0" smtClean="0"/>
              <a:t>2.  Знайти </a:t>
            </a:r>
            <a:r>
              <a:rPr lang="uk-UA" dirty="0"/>
              <a:t>коди постачальників з статусом, більш 20, що живуть у місті </a:t>
            </a:r>
            <a:r>
              <a:rPr lang="en-US" dirty="0"/>
              <a:t>N</a:t>
            </a:r>
            <a:r>
              <a:rPr lang="uk-UA" dirty="0"/>
              <a:t>.</a:t>
            </a:r>
            <a:endParaRPr lang="en-US" dirty="0"/>
          </a:p>
          <a:p>
            <a:r>
              <a:rPr lang="en-US" dirty="0"/>
              <a:t>SELECT </a:t>
            </a:r>
            <a:r>
              <a:rPr lang="uk-UA" dirty="0"/>
              <a:t>П.КП</a:t>
            </a:r>
            <a:endParaRPr lang="en-US" dirty="0"/>
          </a:p>
          <a:p>
            <a:r>
              <a:rPr lang="en-US" dirty="0"/>
              <a:t>FROM </a:t>
            </a:r>
            <a:r>
              <a:rPr lang="uk-UA" dirty="0"/>
              <a:t>П</a:t>
            </a:r>
            <a:endParaRPr lang="en-US" dirty="0"/>
          </a:p>
          <a:p>
            <a:r>
              <a:rPr lang="en-US" dirty="0"/>
              <a:t>WHERE </a:t>
            </a:r>
            <a:r>
              <a:rPr lang="uk-UA" dirty="0" err="1"/>
              <a:t>П.місто</a:t>
            </a:r>
            <a:r>
              <a:rPr lang="uk-UA" dirty="0"/>
              <a:t> = ‘</a:t>
            </a:r>
            <a:r>
              <a:rPr lang="en-US" dirty="0"/>
              <a:t>N</a:t>
            </a:r>
            <a:r>
              <a:rPr lang="uk-UA" dirty="0" smtClean="0"/>
              <a:t>’ </a:t>
            </a:r>
            <a:r>
              <a:rPr lang="en-US" dirty="0" smtClean="0"/>
              <a:t>AND </a:t>
            </a:r>
            <a:r>
              <a:rPr lang="uk-UA" dirty="0" err="1"/>
              <a:t>П.статус</a:t>
            </a:r>
            <a:r>
              <a:rPr lang="uk-UA" dirty="0"/>
              <a:t> &gt; 20;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382611"/>
              </p:ext>
            </p:extLst>
          </p:nvPr>
        </p:nvGraphicFramePr>
        <p:xfrm>
          <a:off x="5029200" y="4506843"/>
          <a:ext cx="419100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6380"/>
                <a:gridCol w="2466281"/>
                <a:gridCol w="758339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SELECT</a:t>
                      </a:r>
                      <a:r>
                        <a:rPr lang="uk-UA" sz="1200" dirty="0">
                          <a:effectLst/>
                        </a:rPr>
                        <a:t> *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SELECT </a:t>
                      </a:r>
                      <a:r>
                        <a:rPr lang="uk-UA" sz="1200">
                          <a:effectLst/>
                        </a:rPr>
                        <a:t>П.КП, П.Прізвище, П.Статус, П.Місто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FROM</a:t>
                      </a:r>
                      <a:r>
                        <a:rPr lang="uk-UA" sz="1200">
                          <a:effectLst/>
                        </a:rPr>
                        <a:t> П;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FROM</a:t>
                      </a:r>
                      <a:r>
                        <a:rPr lang="uk-UA" sz="1200" dirty="0">
                          <a:effectLst/>
                        </a:rPr>
                        <a:t> П;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51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Використання вбудованих функцій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8991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dirty="0" smtClean="0"/>
              <a:t>16. Знайти </a:t>
            </a:r>
            <a:r>
              <a:rPr lang="uk-UA" dirty="0"/>
              <a:t>загальну кількість постачальників.</a:t>
            </a:r>
            <a:endParaRPr lang="en-US" dirty="0"/>
          </a:p>
          <a:p>
            <a:r>
              <a:rPr lang="uk-UA" dirty="0"/>
              <a:t>SELECT COUNT(</a:t>
            </a:r>
            <a:r>
              <a:rPr lang="en-US" dirty="0"/>
              <a:t>*</a:t>
            </a:r>
            <a:r>
              <a:rPr lang="uk-UA" dirty="0"/>
              <a:t>) </a:t>
            </a:r>
            <a:endParaRPr lang="en-US" dirty="0"/>
          </a:p>
          <a:p>
            <a:r>
              <a:rPr lang="en-US" dirty="0"/>
              <a:t>FROM </a:t>
            </a:r>
            <a:r>
              <a:rPr lang="uk-UA" dirty="0"/>
              <a:t>П</a:t>
            </a:r>
            <a:r>
              <a:rPr lang="en-US" dirty="0"/>
              <a:t>;</a:t>
            </a:r>
          </a:p>
          <a:p>
            <a:pPr lvl="0"/>
            <a:r>
              <a:rPr lang="uk-UA" dirty="0" smtClean="0"/>
              <a:t>17. Знайти </a:t>
            </a:r>
            <a:r>
              <a:rPr lang="uk-UA" dirty="0"/>
              <a:t>загальну кількість деталей з </a:t>
            </a:r>
            <a:r>
              <a:rPr lang="uk-UA" dirty="0" smtClean="0"/>
              <a:t>кодом </a:t>
            </a:r>
            <a:r>
              <a:rPr lang="uk-UA" dirty="0"/>
              <a:t>Д123.</a:t>
            </a:r>
            <a:endParaRPr lang="en-US" dirty="0"/>
          </a:p>
          <a:p>
            <a:r>
              <a:rPr lang="en-US" dirty="0"/>
              <a:t>SELECT SUM(</a:t>
            </a:r>
            <a:r>
              <a:rPr lang="uk-UA" dirty="0" err="1"/>
              <a:t>ОПД.кількість</a:t>
            </a:r>
            <a:r>
              <a:rPr lang="en-US" dirty="0"/>
              <a:t>)</a:t>
            </a:r>
          </a:p>
          <a:p>
            <a:r>
              <a:rPr lang="en-US" dirty="0"/>
              <a:t>FROM </a:t>
            </a:r>
            <a:r>
              <a:rPr lang="uk-UA" dirty="0"/>
              <a:t>ОПД</a:t>
            </a:r>
            <a:endParaRPr lang="en-US" dirty="0"/>
          </a:p>
          <a:p>
            <a:r>
              <a:rPr lang="en-US" dirty="0"/>
              <a:t>WHERE </a:t>
            </a:r>
            <a:r>
              <a:rPr lang="uk-UA" dirty="0"/>
              <a:t>ОПД.КД = </a:t>
            </a:r>
            <a:r>
              <a:rPr lang="en-US" dirty="0"/>
              <a:t>‘</a:t>
            </a:r>
            <a:r>
              <a:rPr lang="uk-UA" dirty="0"/>
              <a:t>Д123</a:t>
            </a:r>
            <a:r>
              <a:rPr lang="en-US" dirty="0"/>
              <a:t>’</a:t>
            </a:r>
            <a:r>
              <a:rPr lang="uk-UA" dirty="0" smtClean="0"/>
              <a:t>;</a:t>
            </a:r>
          </a:p>
          <a:p>
            <a:r>
              <a:rPr lang="uk-UA" dirty="0" smtClean="0"/>
              <a:t>17.1.  Знайти кількість постачальників, які постачають деталь </a:t>
            </a:r>
            <a:r>
              <a:rPr lang="uk-UA" dirty="0"/>
              <a:t>з кодом Д123</a:t>
            </a:r>
            <a:r>
              <a:rPr lang="uk-UA" dirty="0" smtClean="0"/>
              <a:t>.</a:t>
            </a:r>
          </a:p>
          <a:p>
            <a:r>
              <a:rPr lang="en-US" dirty="0" smtClean="0"/>
              <a:t>SELECT COUNT(A)</a:t>
            </a:r>
          </a:p>
          <a:p>
            <a:r>
              <a:rPr lang="en-US" dirty="0" smtClean="0"/>
              <a:t>FROM (SELECT DISTINCT </a:t>
            </a:r>
            <a:r>
              <a:rPr lang="uk-UA" dirty="0" smtClean="0"/>
              <a:t>ОПД.КП </a:t>
            </a:r>
            <a:r>
              <a:rPr lang="en-US" dirty="0" smtClean="0"/>
              <a:t>AS A FROM </a:t>
            </a:r>
            <a:r>
              <a:rPr lang="uk-UA" dirty="0" smtClean="0"/>
              <a:t>ОПД </a:t>
            </a:r>
            <a:r>
              <a:rPr lang="en-US" dirty="0"/>
              <a:t>WHERE </a:t>
            </a:r>
            <a:r>
              <a:rPr lang="uk-UA" dirty="0"/>
              <a:t>ОПД.КД = </a:t>
            </a:r>
            <a:r>
              <a:rPr lang="en-US" dirty="0"/>
              <a:t>‘</a:t>
            </a:r>
            <a:r>
              <a:rPr lang="uk-UA" dirty="0"/>
              <a:t>Д123</a:t>
            </a:r>
            <a:r>
              <a:rPr lang="en-US" dirty="0" smtClean="0"/>
              <a:t>’);</a:t>
            </a:r>
          </a:p>
          <a:p>
            <a:endParaRPr lang="en-US" dirty="0"/>
          </a:p>
          <a:p>
            <a:pPr lvl="0"/>
            <a:r>
              <a:rPr lang="uk-UA" dirty="0" smtClean="0"/>
              <a:t>18. Знайти </a:t>
            </a:r>
            <a:r>
              <a:rPr lang="uk-UA" dirty="0"/>
              <a:t>прізвище постачальників з максимальним статусом.</a:t>
            </a:r>
            <a:endParaRPr lang="en-US" dirty="0"/>
          </a:p>
          <a:p>
            <a:r>
              <a:rPr lang="en-US" dirty="0"/>
              <a:t>SELECT </a:t>
            </a:r>
            <a:r>
              <a:rPr lang="uk-UA" dirty="0" err="1"/>
              <a:t>П.Прізвище</a:t>
            </a:r>
            <a:endParaRPr lang="en-US" dirty="0"/>
          </a:p>
          <a:p>
            <a:r>
              <a:rPr lang="en-US" dirty="0"/>
              <a:t>FROM </a:t>
            </a:r>
            <a:r>
              <a:rPr lang="uk-UA" dirty="0"/>
              <a:t>П</a:t>
            </a:r>
            <a:endParaRPr lang="en-US" dirty="0"/>
          </a:p>
          <a:p>
            <a:r>
              <a:rPr lang="en-US" dirty="0"/>
              <a:t>WHERE </a:t>
            </a:r>
            <a:r>
              <a:rPr lang="uk-UA" dirty="0" err="1"/>
              <a:t>П.статус</a:t>
            </a:r>
            <a:r>
              <a:rPr lang="uk-UA" dirty="0"/>
              <a:t> = </a:t>
            </a:r>
            <a:endParaRPr lang="en-US" dirty="0"/>
          </a:p>
          <a:p>
            <a:r>
              <a:rPr lang="uk-UA" dirty="0" smtClean="0"/>
              <a:t>	</a:t>
            </a:r>
            <a:r>
              <a:rPr lang="en-US" dirty="0" smtClean="0"/>
              <a:t>SELECT </a:t>
            </a:r>
            <a:r>
              <a:rPr lang="en-US" dirty="0"/>
              <a:t>MAX(</a:t>
            </a:r>
            <a:r>
              <a:rPr lang="uk-UA" dirty="0" err="1"/>
              <a:t>П.статус</a:t>
            </a:r>
            <a:r>
              <a:rPr lang="en-US" dirty="0"/>
              <a:t>) </a:t>
            </a:r>
          </a:p>
          <a:p>
            <a:r>
              <a:rPr lang="uk-UA" dirty="0" smtClean="0"/>
              <a:t>	</a:t>
            </a:r>
            <a:r>
              <a:rPr lang="en-US" dirty="0" smtClean="0"/>
              <a:t>FROM </a:t>
            </a:r>
            <a:r>
              <a:rPr lang="uk-UA" dirty="0"/>
              <a:t>П;</a:t>
            </a:r>
            <a:endParaRPr lang="en-US" dirty="0"/>
          </a:p>
          <a:p>
            <a:pPr lvl="0"/>
            <a:r>
              <a:rPr lang="uk-UA" dirty="0" smtClean="0"/>
              <a:t>19. Для </a:t>
            </a:r>
            <a:r>
              <a:rPr lang="uk-UA" dirty="0"/>
              <a:t>кожної деталі, що постачається, знайти її код та кількість постачальників.</a:t>
            </a:r>
            <a:endParaRPr lang="en-US" dirty="0"/>
          </a:p>
          <a:p>
            <a:r>
              <a:rPr lang="en-US" dirty="0"/>
              <a:t>SELECT </a:t>
            </a:r>
            <a:r>
              <a:rPr lang="uk-UA" dirty="0"/>
              <a:t>ОПД.КД, </a:t>
            </a:r>
            <a:r>
              <a:rPr lang="en-US" dirty="0"/>
              <a:t>COUNT(</a:t>
            </a:r>
            <a:r>
              <a:rPr lang="uk-UA" dirty="0"/>
              <a:t>ОПД.КП</a:t>
            </a:r>
            <a:r>
              <a:rPr lang="en-US" dirty="0"/>
              <a:t>)</a:t>
            </a:r>
          </a:p>
          <a:p>
            <a:r>
              <a:rPr lang="en-US" dirty="0"/>
              <a:t>FROM </a:t>
            </a:r>
            <a:r>
              <a:rPr lang="uk-UA" dirty="0"/>
              <a:t>ОПД </a:t>
            </a:r>
            <a:endParaRPr lang="en-US" dirty="0"/>
          </a:p>
          <a:p>
            <a:r>
              <a:rPr lang="en-US" dirty="0"/>
              <a:t>GROUP BY </a:t>
            </a:r>
            <a:r>
              <a:rPr lang="uk-UA" dirty="0"/>
              <a:t>ОПД.КД</a:t>
            </a:r>
            <a:r>
              <a:rPr lang="uk-UA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9630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uk-UA" sz="2800" dirty="0" smtClean="0"/>
              <a:t>Запити дії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067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dirty="0"/>
              <a:t>20. Знайти номери деталей, які постачаються більше ніж одним постачальником.</a:t>
            </a:r>
            <a:endParaRPr lang="en-US" dirty="0"/>
          </a:p>
          <a:p>
            <a:r>
              <a:rPr lang="en-US" dirty="0"/>
              <a:t>SELECT </a:t>
            </a:r>
            <a:r>
              <a:rPr lang="uk-UA" dirty="0"/>
              <a:t>ОПД.КД</a:t>
            </a:r>
            <a:endParaRPr lang="en-US" dirty="0"/>
          </a:p>
          <a:p>
            <a:r>
              <a:rPr lang="en-US" dirty="0"/>
              <a:t>FROM </a:t>
            </a:r>
            <a:r>
              <a:rPr lang="uk-UA" dirty="0"/>
              <a:t>ОПД </a:t>
            </a:r>
            <a:r>
              <a:rPr lang="en-US" dirty="0"/>
              <a:t>GROUP BY </a:t>
            </a:r>
            <a:r>
              <a:rPr lang="uk-UA" dirty="0"/>
              <a:t>ОПД.КД</a:t>
            </a:r>
            <a:endParaRPr lang="en-US" dirty="0"/>
          </a:p>
          <a:p>
            <a:r>
              <a:rPr lang="en-US" dirty="0"/>
              <a:t>HAVING COUNT</a:t>
            </a:r>
            <a:r>
              <a:rPr lang="uk-UA" dirty="0"/>
              <a:t>(ОПД.КП) &gt; 1;</a:t>
            </a:r>
            <a:endParaRPr lang="en-US" dirty="0"/>
          </a:p>
          <a:p>
            <a:pPr lvl="0"/>
            <a:r>
              <a:rPr lang="en-US" dirty="0" smtClean="0"/>
              <a:t>21. </a:t>
            </a:r>
            <a:r>
              <a:rPr lang="uk-UA" dirty="0" smtClean="0"/>
              <a:t>В </a:t>
            </a:r>
            <a:r>
              <a:rPr lang="uk-UA" dirty="0"/>
              <a:t>таблиці Д знайти кортеж з кодом деталі 321 і замінити її колір на жовтий.</a:t>
            </a:r>
            <a:endParaRPr lang="en-US" dirty="0"/>
          </a:p>
          <a:p>
            <a:r>
              <a:rPr lang="en-US" dirty="0"/>
              <a:t>UPDATE </a:t>
            </a:r>
            <a:r>
              <a:rPr lang="uk-UA" dirty="0"/>
              <a:t>Д</a:t>
            </a:r>
            <a:endParaRPr lang="en-US" dirty="0"/>
          </a:p>
          <a:p>
            <a:r>
              <a:rPr lang="en-US" dirty="0"/>
              <a:t>SET </a:t>
            </a:r>
            <a:r>
              <a:rPr lang="uk-UA" dirty="0" err="1"/>
              <a:t>Д.колір</a:t>
            </a:r>
            <a:r>
              <a:rPr lang="uk-UA" dirty="0"/>
              <a:t> = ‘жовтий’</a:t>
            </a:r>
            <a:endParaRPr lang="en-US" dirty="0"/>
          </a:p>
          <a:p>
            <a:r>
              <a:rPr lang="en-US" dirty="0"/>
              <a:t>WHERE </a:t>
            </a:r>
            <a:r>
              <a:rPr lang="uk-UA" dirty="0"/>
              <a:t>Д.КД = ‘321’;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pPr lvl="0"/>
            <a:r>
              <a:rPr lang="en-US" dirty="0" smtClean="0"/>
              <a:t>22. </a:t>
            </a:r>
            <a:r>
              <a:rPr lang="uk-UA" dirty="0" smtClean="0"/>
              <a:t>Збільшити </a:t>
            </a:r>
            <a:r>
              <a:rPr lang="uk-UA" dirty="0"/>
              <a:t>кількість деталей з кодом 137, що постачаються постачальником з кодом 12, на 10.</a:t>
            </a:r>
            <a:endParaRPr lang="en-US" dirty="0"/>
          </a:p>
          <a:p>
            <a:r>
              <a:rPr lang="en-US" dirty="0"/>
              <a:t>UPDATE </a:t>
            </a:r>
            <a:r>
              <a:rPr lang="uk-UA" dirty="0"/>
              <a:t>ОПД</a:t>
            </a:r>
            <a:endParaRPr lang="en-US" dirty="0"/>
          </a:p>
          <a:p>
            <a:r>
              <a:rPr lang="en-US" dirty="0"/>
              <a:t>SET </a:t>
            </a:r>
            <a:r>
              <a:rPr lang="uk-UA" dirty="0" err="1"/>
              <a:t>ОПД.кількість</a:t>
            </a:r>
            <a:r>
              <a:rPr lang="uk-UA" dirty="0"/>
              <a:t> = </a:t>
            </a:r>
            <a:r>
              <a:rPr lang="uk-UA" dirty="0" err="1"/>
              <a:t>ОПД.кількість</a:t>
            </a:r>
            <a:r>
              <a:rPr lang="uk-UA" dirty="0"/>
              <a:t> + 10</a:t>
            </a:r>
            <a:endParaRPr lang="en-US" dirty="0"/>
          </a:p>
          <a:p>
            <a:r>
              <a:rPr lang="en-US" dirty="0"/>
              <a:t>WHERE </a:t>
            </a:r>
            <a:r>
              <a:rPr lang="uk-UA" dirty="0"/>
              <a:t>ОПД.КП = </a:t>
            </a:r>
            <a:r>
              <a:rPr lang="en-US" dirty="0"/>
              <a:t>‘</a:t>
            </a:r>
            <a:r>
              <a:rPr lang="uk-UA" dirty="0"/>
              <a:t>12</a:t>
            </a:r>
            <a:r>
              <a:rPr lang="en-US" dirty="0"/>
              <a:t>’ AND </a:t>
            </a:r>
            <a:r>
              <a:rPr lang="uk-UA" dirty="0"/>
              <a:t>ОПД.КД = </a:t>
            </a:r>
            <a:r>
              <a:rPr lang="en-US" dirty="0"/>
              <a:t>‘</a:t>
            </a:r>
            <a:r>
              <a:rPr lang="uk-UA" dirty="0"/>
              <a:t>137</a:t>
            </a:r>
            <a:r>
              <a:rPr lang="en-US" dirty="0"/>
              <a:t>’;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 smtClean="0"/>
              <a:t>23. </a:t>
            </a:r>
            <a:r>
              <a:rPr lang="uk-UA" dirty="0" smtClean="0"/>
              <a:t>Внесення </a:t>
            </a:r>
            <a:r>
              <a:rPr lang="uk-UA" dirty="0"/>
              <a:t>нових кортежів.</a:t>
            </a:r>
            <a:endParaRPr lang="en-US" dirty="0"/>
          </a:p>
          <a:p>
            <a:r>
              <a:rPr lang="en-US" dirty="0"/>
              <a:t>INSERT INTO </a:t>
            </a:r>
            <a:r>
              <a:rPr lang="uk-UA" dirty="0"/>
              <a:t>Д</a:t>
            </a:r>
            <a:r>
              <a:rPr lang="en-US" dirty="0"/>
              <a:t> VALUES</a:t>
            </a:r>
          </a:p>
          <a:p>
            <a:r>
              <a:rPr lang="uk-UA" dirty="0"/>
              <a:t>(</a:t>
            </a:r>
            <a:r>
              <a:rPr lang="ru-RU" dirty="0"/>
              <a:t>…, …, …, …</a:t>
            </a:r>
            <a:r>
              <a:rPr lang="uk-UA" dirty="0"/>
              <a:t>)</a:t>
            </a:r>
            <a:r>
              <a:rPr lang="ru-RU" dirty="0"/>
              <a:t>;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uk-UA" dirty="0"/>
              <a:t>Д (КД</a:t>
            </a:r>
            <a:r>
              <a:rPr lang="en-US" dirty="0"/>
              <a:t>,</a:t>
            </a:r>
            <a:r>
              <a:rPr lang="uk-UA" dirty="0"/>
              <a:t>назва) </a:t>
            </a:r>
            <a:r>
              <a:rPr lang="en-US" dirty="0"/>
              <a:t>VALUES</a:t>
            </a:r>
          </a:p>
          <a:p>
            <a:r>
              <a:rPr lang="uk-UA" dirty="0"/>
              <a:t>(‘Д39’</a:t>
            </a:r>
            <a:r>
              <a:rPr lang="en-US" dirty="0"/>
              <a:t>,</a:t>
            </a:r>
            <a:r>
              <a:rPr lang="uk-UA" dirty="0"/>
              <a:t>’гайка’)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4307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uk-UA" sz="2800" dirty="0"/>
              <a:t>Запити </a:t>
            </a:r>
            <a:r>
              <a:rPr lang="uk-UA" sz="2800" dirty="0" smtClean="0"/>
              <a:t>дії</a:t>
            </a:r>
            <a:r>
              <a:rPr lang="en-US" sz="2800" dirty="0" smtClean="0"/>
              <a:t> 2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8991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</a:t>
            </a:r>
            <a:r>
              <a:rPr lang="uk-UA" dirty="0"/>
              <a:t>Д</a:t>
            </a:r>
            <a:endParaRPr lang="en-US" dirty="0"/>
          </a:p>
          <a:p>
            <a:r>
              <a:rPr lang="uk-UA" dirty="0"/>
              <a:t>	</a:t>
            </a:r>
            <a:r>
              <a:rPr lang="en-US" dirty="0"/>
              <a:t>SELECT *</a:t>
            </a:r>
          </a:p>
          <a:p>
            <a:r>
              <a:rPr lang="en-US" dirty="0"/>
              <a:t>	FROM Z</a:t>
            </a:r>
          </a:p>
          <a:p>
            <a:r>
              <a:rPr lang="en-US" dirty="0"/>
              <a:t>	WHERE </a:t>
            </a:r>
            <a:r>
              <a:rPr lang="uk-UA" dirty="0"/>
              <a:t>колір = </a:t>
            </a:r>
            <a:r>
              <a:rPr lang="en-US" dirty="0"/>
              <a:t>‘</a:t>
            </a:r>
            <a:r>
              <a:rPr lang="uk-UA" dirty="0"/>
              <a:t>червоний</a:t>
            </a:r>
            <a:r>
              <a:rPr lang="en-US" dirty="0" smtClean="0"/>
              <a:t>’;</a:t>
            </a:r>
          </a:p>
          <a:p>
            <a:pPr lvl="0"/>
            <a:r>
              <a:rPr lang="en-US" dirty="0" smtClean="0"/>
              <a:t>24. </a:t>
            </a:r>
            <a:r>
              <a:rPr lang="uk-UA" dirty="0" smtClean="0"/>
              <a:t>Вилучити </a:t>
            </a:r>
            <a:r>
              <a:rPr lang="uk-UA" dirty="0"/>
              <a:t>постачальника з кодом 013.</a:t>
            </a:r>
            <a:endParaRPr lang="en-US" dirty="0"/>
          </a:p>
          <a:p>
            <a:r>
              <a:rPr lang="en-US" dirty="0"/>
              <a:t>DELETE</a:t>
            </a:r>
            <a:r>
              <a:rPr lang="uk-UA" dirty="0"/>
              <a:t> П</a:t>
            </a:r>
            <a:endParaRPr lang="en-US" dirty="0"/>
          </a:p>
          <a:p>
            <a:r>
              <a:rPr lang="en-US" dirty="0"/>
              <a:t>WHERE </a:t>
            </a:r>
            <a:r>
              <a:rPr lang="uk-UA" dirty="0"/>
              <a:t>П.КП = ‘013</a:t>
            </a:r>
            <a:r>
              <a:rPr lang="uk-UA" dirty="0" smtClean="0"/>
              <a:t>’;</a:t>
            </a:r>
            <a:endParaRPr lang="en-US" dirty="0" smtClean="0"/>
          </a:p>
          <a:p>
            <a:endParaRPr lang="en-US" dirty="0"/>
          </a:p>
          <a:p>
            <a:pPr algn="ctr"/>
            <a:r>
              <a:rPr lang="en-US" b="1" i="1" dirty="0"/>
              <a:t>SQL ACCESS</a:t>
            </a:r>
            <a:r>
              <a:rPr lang="ru-RU" b="1" i="1" dirty="0"/>
              <a:t>.</a:t>
            </a:r>
            <a:endParaRPr lang="en-US" b="1" dirty="0"/>
          </a:p>
          <a:p>
            <a:pPr lvl="0"/>
            <a:r>
              <a:rPr lang="en-US" dirty="0" smtClean="0"/>
              <a:t>25. </a:t>
            </a:r>
            <a:r>
              <a:rPr lang="uk-UA" dirty="0" smtClean="0"/>
              <a:t>Знайти </a:t>
            </a:r>
            <a:r>
              <a:rPr lang="uk-UA" dirty="0"/>
              <a:t>статус постачальника і ціну поставок, для яких максимальна ціна менше середньої ціни по таблиці.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r>
              <a:rPr lang="en-US" dirty="0"/>
              <a:t>SELECT DISTINCTROW</a:t>
            </a:r>
            <a:r>
              <a:rPr lang="uk-UA" dirty="0"/>
              <a:t> </a:t>
            </a:r>
            <a:r>
              <a:rPr lang="uk-UA" dirty="0" err="1"/>
              <a:t>П.статус</a:t>
            </a:r>
            <a:r>
              <a:rPr lang="uk-UA" dirty="0"/>
              <a:t>, </a:t>
            </a:r>
            <a:r>
              <a:rPr lang="en-US" dirty="0"/>
              <a:t>MAX(</a:t>
            </a:r>
            <a:r>
              <a:rPr lang="uk-UA" dirty="0" err="1"/>
              <a:t>ОПД.ціна</a:t>
            </a:r>
            <a:r>
              <a:rPr lang="en-US" dirty="0"/>
              <a:t>)</a:t>
            </a:r>
          </a:p>
          <a:p>
            <a:r>
              <a:rPr lang="en-US" dirty="0"/>
              <a:t>FROM </a:t>
            </a:r>
            <a:r>
              <a:rPr lang="uk-UA" dirty="0"/>
              <a:t>П </a:t>
            </a:r>
            <a:r>
              <a:rPr lang="en-US" dirty="0"/>
              <a:t>INNER JOIN </a:t>
            </a:r>
            <a:r>
              <a:rPr lang="uk-UA" dirty="0"/>
              <a:t>ОПД </a:t>
            </a:r>
            <a:r>
              <a:rPr lang="en-US" dirty="0"/>
              <a:t>ON </a:t>
            </a:r>
            <a:r>
              <a:rPr lang="uk-UA" dirty="0"/>
              <a:t>П.КП = ОПД.КП</a:t>
            </a:r>
            <a:endParaRPr lang="en-US" dirty="0"/>
          </a:p>
          <a:p>
            <a:r>
              <a:rPr lang="en-US" dirty="0"/>
              <a:t>GROUP BY </a:t>
            </a:r>
            <a:r>
              <a:rPr lang="uk-UA" dirty="0" err="1"/>
              <a:t>П.статус</a:t>
            </a:r>
            <a:endParaRPr lang="en-US" dirty="0"/>
          </a:p>
          <a:p>
            <a:r>
              <a:rPr lang="en-US" dirty="0"/>
              <a:t>HAVING ((MAX(</a:t>
            </a:r>
            <a:r>
              <a:rPr lang="uk-UA" dirty="0" err="1"/>
              <a:t>ОПД.ціна</a:t>
            </a:r>
            <a:r>
              <a:rPr lang="en-US" dirty="0"/>
              <a:t>)) &lt;</a:t>
            </a:r>
            <a:r>
              <a:rPr lang="uk-UA" dirty="0"/>
              <a:t> </a:t>
            </a:r>
            <a:endParaRPr lang="en-US" dirty="0"/>
          </a:p>
          <a:p>
            <a:r>
              <a:rPr lang="en-US" dirty="0" smtClean="0"/>
              <a:t>	SELECT </a:t>
            </a:r>
            <a:r>
              <a:rPr lang="en-US" dirty="0"/>
              <a:t>AVG(</a:t>
            </a:r>
            <a:r>
              <a:rPr lang="uk-UA" dirty="0" err="1"/>
              <a:t>ОПД.ціна</a:t>
            </a:r>
            <a:r>
              <a:rPr lang="en-US" dirty="0"/>
              <a:t>)</a:t>
            </a:r>
          </a:p>
          <a:p>
            <a:r>
              <a:rPr lang="en-US" dirty="0" smtClean="0"/>
              <a:t>	FROM </a:t>
            </a:r>
            <a:r>
              <a:rPr lang="uk-UA" dirty="0"/>
              <a:t>ОПД</a:t>
            </a:r>
            <a:r>
              <a:rPr lang="en-US" dirty="0"/>
              <a:t>);</a:t>
            </a:r>
          </a:p>
          <a:p>
            <a:r>
              <a:rPr lang="uk-UA" dirty="0" smtClean="0"/>
              <a:t>Кожне </a:t>
            </a:r>
            <a:r>
              <a:rPr lang="uk-UA" dirty="0"/>
              <a:t>поле, яке вказане в </a:t>
            </a:r>
            <a:r>
              <a:rPr lang="en-US" dirty="0"/>
              <a:t>SELECT</a:t>
            </a:r>
            <a:r>
              <a:rPr lang="uk-UA" dirty="0"/>
              <a:t>, може бути супроводжене аліасом, наприклад:</a:t>
            </a:r>
            <a:endParaRPr lang="en-US" dirty="0"/>
          </a:p>
          <a:p>
            <a:r>
              <a:rPr lang="en-US" dirty="0"/>
              <a:t>SELECT IN AS ALIAS</a:t>
            </a:r>
            <a:r>
              <a:rPr lang="uk-UA" dirty="0"/>
              <a:t>. Також можуть бути використані модифікатори:</a:t>
            </a:r>
            <a:endParaRPr lang="en-US" dirty="0"/>
          </a:p>
          <a:p>
            <a:r>
              <a:rPr lang="en-US" dirty="0"/>
              <a:t>TOP</a:t>
            </a:r>
            <a:r>
              <a:rPr lang="ru-RU" dirty="0"/>
              <a:t> 5 – </a:t>
            </a:r>
            <a:r>
              <a:rPr lang="uk-UA" dirty="0"/>
              <a:t>взяти перші 5 значень.</a:t>
            </a:r>
            <a:endParaRPr lang="en-US" dirty="0"/>
          </a:p>
          <a:p>
            <a:r>
              <a:rPr lang="en-US" dirty="0"/>
              <a:t>TOP</a:t>
            </a:r>
            <a:r>
              <a:rPr lang="ru-RU" dirty="0"/>
              <a:t> 5 </a:t>
            </a:r>
            <a:r>
              <a:rPr lang="en-US" dirty="0"/>
              <a:t>PERCENT</a:t>
            </a:r>
            <a:r>
              <a:rPr lang="ru-RU" dirty="0"/>
              <a:t> – </a:t>
            </a:r>
            <a:r>
              <a:rPr lang="uk-UA" dirty="0"/>
              <a:t>взяти перші 5</a:t>
            </a:r>
            <a:r>
              <a:rPr lang="ru-RU" dirty="0"/>
              <a:t>%</a:t>
            </a:r>
            <a:r>
              <a:rPr lang="uk-UA" dirty="0"/>
              <a:t> значень.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6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i="1" dirty="0"/>
              <a:t>SQL </a:t>
            </a:r>
            <a:r>
              <a:rPr lang="en-US" sz="2800" b="1" i="1" dirty="0" smtClean="0"/>
              <a:t>ACCESS 2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38200"/>
            <a:ext cx="8991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26. </a:t>
            </a:r>
            <a:r>
              <a:rPr lang="uk-UA" dirty="0" smtClean="0"/>
              <a:t>Знайти </a:t>
            </a:r>
            <a:r>
              <a:rPr lang="uk-UA" dirty="0"/>
              <a:t>прізвища постачальників, які щось постачають.</a:t>
            </a:r>
            <a:endParaRPr lang="en-US" dirty="0"/>
          </a:p>
          <a:p>
            <a:r>
              <a:rPr lang="en-US" dirty="0"/>
              <a:t>SELECT DISTINCT </a:t>
            </a:r>
            <a:r>
              <a:rPr lang="uk-UA" dirty="0" err="1"/>
              <a:t>П.прізвище</a:t>
            </a:r>
            <a:endParaRPr lang="en-US" dirty="0"/>
          </a:p>
          <a:p>
            <a:r>
              <a:rPr lang="en-US" dirty="0"/>
              <a:t>FROM </a:t>
            </a:r>
            <a:r>
              <a:rPr lang="uk-UA" dirty="0"/>
              <a:t>П</a:t>
            </a:r>
            <a:endParaRPr lang="en-US" dirty="0"/>
          </a:p>
          <a:p>
            <a:r>
              <a:rPr lang="en-US" dirty="0"/>
              <a:t>WHERE EXISTS 	(SELECT *</a:t>
            </a:r>
          </a:p>
          <a:p>
            <a:r>
              <a:rPr lang="en-US" dirty="0" smtClean="0"/>
              <a:t>		FROM </a:t>
            </a:r>
            <a:r>
              <a:rPr lang="uk-UA" dirty="0"/>
              <a:t>ОПД</a:t>
            </a:r>
            <a:endParaRPr lang="en-US" dirty="0"/>
          </a:p>
          <a:p>
            <a:r>
              <a:rPr lang="en-US" dirty="0" smtClean="0"/>
              <a:t>		WHERE</a:t>
            </a:r>
            <a:r>
              <a:rPr lang="uk-UA" dirty="0" smtClean="0"/>
              <a:t> </a:t>
            </a:r>
            <a:r>
              <a:rPr lang="uk-UA" dirty="0"/>
              <a:t>ОПД.КП = П.КП);</a:t>
            </a:r>
            <a:endParaRPr lang="en-US" dirty="0"/>
          </a:p>
          <a:p>
            <a:pPr lvl="0"/>
            <a:r>
              <a:rPr lang="en-US" dirty="0" smtClean="0"/>
              <a:t>27. </a:t>
            </a:r>
            <a:r>
              <a:rPr lang="uk-UA" dirty="0" smtClean="0"/>
              <a:t>Знайти </a:t>
            </a:r>
            <a:r>
              <a:rPr lang="uk-UA" dirty="0"/>
              <a:t>назву і вагу деталей, для яких вага більша ніж у кожної червоної деталі.</a:t>
            </a:r>
            <a:endParaRPr lang="en-US" dirty="0"/>
          </a:p>
          <a:p>
            <a:r>
              <a:rPr lang="en-US" dirty="0"/>
              <a:t>SELECT DISTINCTROW </a:t>
            </a:r>
            <a:r>
              <a:rPr lang="uk-UA" dirty="0" err="1"/>
              <a:t>Д.назва</a:t>
            </a:r>
            <a:r>
              <a:rPr lang="uk-UA" dirty="0"/>
              <a:t>, </a:t>
            </a:r>
            <a:r>
              <a:rPr lang="uk-UA" dirty="0" err="1"/>
              <a:t>Д.вага</a:t>
            </a:r>
            <a:endParaRPr lang="en-US" dirty="0"/>
          </a:p>
          <a:p>
            <a:r>
              <a:rPr lang="en-US" dirty="0"/>
              <a:t>FROM </a:t>
            </a:r>
            <a:r>
              <a:rPr lang="uk-UA" dirty="0"/>
              <a:t>Д</a:t>
            </a:r>
            <a:endParaRPr lang="en-US" dirty="0"/>
          </a:p>
          <a:p>
            <a:r>
              <a:rPr lang="en-US" dirty="0"/>
              <a:t>WHERE (</a:t>
            </a:r>
            <a:r>
              <a:rPr lang="uk-UA" dirty="0"/>
              <a:t>(</a:t>
            </a:r>
            <a:r>
              <a:rPr lang="uk-UA" dirty="0" err="1"/>
              <a:t>Д.вага</a:t>
            </a:r>
            <a:r>
              <a:rPr lang="en-US" dirty="0"/>
              <a:t>) &gt; ALL</a:t>
            </a:r>
          </a:p>
          <a:p>
            <a:r>
              <a:rPr lang="en-US" dirty="0" smtClean="0"/>
              <a:t>		(</a:t>
            </a:r>
            <a:r>
              <a:rPr lang="en-US" dirty="0"/>
              <a:t>SELECT </a:t>
            </a:r>
            <a:r>
              <a:rPr lang="uk-UA" dirty="0" err="1"/>
              <a:t>Д.вага</a:t>
            </a:r>
            <a:endParaRPr lang="en-US" dirty="0"/>
          </a:p>
          <a:p>
            <a:r>
              <a:rPr lang="en-US" dirty="0" smtClean="0"/>
              <a:t>		FROM </a:t>
            </a:r>
            <a:r>
              <a:rPr lang="uk-UA" dirty="0"/>
              <a:t>Д</a:t>
            </a:r>
            <a:endParaRPr lang="en-US" dirty="0"/>
          </a:p>
          <a:p>
            <a:r>
              <a:rPr lang="en-US" dirty="0" smtClean="0"/>
              <a:t>		WHERE</a:t>
            </a:r>
            <a:r>
              <a:rPr lang="uk-UA" dirty="0" smtClean="0"/>
              <a:t> </a:t>
            </a:r>
            <a:r>
              <a:rPr lang="uk-UA" dirty="0"/>
              <a:t>колір = ‘червоний</a:t>
            </a:r>
            <a:r>
              <a:rPr lang="uk-UA" dirty="0" smtClean="0"/>
              <a:t>’));</a:t>
            </a:r>
            <a:endParaRPr lang="en-US" dirty="0" smtClean="0"/>
          </a:p>
          <a:p>
            <a:pPr lvl="0"/>
            <a:r>
              <a:rPr lang="en-US" dirty="0" smtClean="0"/>
              <a:t>28. </a:t>
            </a:r>
            <a:r>
              <a:rPr lang="uk-UA" dirty="0" smtClean="0"/>
              <a:t>Знайти </a:t>
            </a:r>
            <a:r>
              <a:rPr lang="uk-UA" dirty="0"/>
              <a:t>прізвища тих постачальників, які постачають деталі принаймні тієї ж кількості кольорів, що і Іванчук.</a:t>
            </a:r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П.прізвище</a:t>
            </a:r>
            <a:endParaRPr lang="en-US" dirty="0"/>
          </a:p>
          <a:p>
            <a:r>
              <a:rPr lang="en-US" dirty="0"/>
              <a:t>FROM  </a:t>
            </a:r>
            <a:r>
              <a:rPr lang="uk-UA" dirty="0"/>
              <a:t>П </a:t>
            </a:r>
            <a:r>
              <a:rPr lang="en-US" dirty="0"/>
              <a:t> INNER JOIN  </a:t>
            </a:r>
            <a:r>
              <a:rPr lang="uk-UA" dirty="0"/>
              <a:t>( ОПД </a:t>
            </a:r>
            <a:r>
              <a:rPr lang="en-US" dirty="0"/>
              <a:t> INNER JOIN  </a:t>
            </a:r>
            <a:r>
              <a:rPr lang="uk-UA" dirty="0"/>
              <a:t>Д  ON </a:t>
            </a:r>
            <a:r>
              <a:rPr lang="ru-RU" dirty="0"/>
              <a:t>Д</a:t>
            </a:r>
            <a:r>
              <a:rPr lang="en-US" dirty="0"/>
              <a:t>.</a:t>
            </a:r>
            <a:r>
              <a:rPr lang="ru-RU" dirty="0"/>
              <a:t>КД</a:t>
            </a:r>
            <a:r>
              <a:rPr lang="en-US" dirty="0"/>
              <a:t>=</a:t>
            </a:r>
            <a:r>
              <a:rPr lang="ru-RU" dirty="0"/>
              <a:t>ОПД</a:t>
            </a:r>
            <a:r>
              <a:rPr lang="en-US" dirty="0"/>
              <a:t>.</a:t>
            </a:r>
            <a:r>
              <a:rPr lang="ru-RU" dirty="0"/>
              <a:t>КД</a:t>
            </a:r>
            <a:r>
              <a:rPr lang="en-US" dirty="0"/>
              <a:t> )</a:t>
            </a:r>
          </a:p>
          <a:p>
            <a:r>
              <a:rPr lang="en-US" dirty="0"/>
              <a:t>                                        </a:t>
            </a:r>
            <a:r>
              <a:rPr lang="uk-UA" dirty="0"/>
              <a:t>ON  П.КП=ОПД.КП</a:t>
            </a:r>
            <a:endParaRPr lang="en-US" dirty="0"/>
          </a:p>
          <a:p>
            <a:r>
              <a:rPr lang="en-US" dirty="0"/>
              <a:t>GROUP BY </a:t>
            </a:r>
            <a:r>
              <a:rPr lang="ru-RU" dirty="0"/>
              <a:t>П</a:t>
            </a:r>
            <a:r>
              <a:rPr lang="en-US" dirty="0"/>
              <a:t>.</a:t>
            </a:r>
            <a:r>
              <a:rPr lang="ru-RU" dirty="0" err="1" smtClean="0"/>
              <a:t>прізвище</a:t>
            </a:r>
            <a:r>
              <a:rPr lang="en-US" dirty="0" smtClean="0"/>
              <a:t> HAVING </a:t>
            </a:r>
            <a:r>
              <a:rPr lang="en-US" dirty="0"/>
              <a:t>COUNT </a:t>
            </a:r>
            <a:r>
              <a:rPr lang="uk-UA" dirty="0"/>
              <a:t>(</a:t>
            </a:r>
            <a:r>
              <a:rPr lang="uk-UA" dirty="0" err="1"/>
              <a:t>Д.колір</a:t>
            </a:r>
            <a:r>
              <a:rPr lang="uk-UA" dirty="0"/>
              <a:t>) =</a:t>
            </a:r>
            <a:endParaRPr lang="en-US" dirty="0"/>
          </a:p>
          <a:p>
            <a:r>
              <a:rPr lang="uk-UA" dirty="0"/>
              <a:t>                                       </a:t>
            </a:r>
            <a:r>
              <a:rPr lang="en-US" dirty="0" smtClean="0"/>
              <a:t>	SELECT </a:t>
            </a:r>
            <a:r>
              <a:rPr lang="en-US" dirty="0"/>
              <a:t>COUNT</a:t>
            </a:r>
            <a:r>
              <a:rPr lang="uk-UA" dirty="0"/>
              <a:t> (</a:t>
            </a:r>
            <a:r>
              <a:rPr lang="uk-UA" dirty="0" err="1"/>
              <a:t>Д.колір</a:t>
            </a:r>
            <a:r>
              <a:rPr lang="uk-UA" dirty="0"/>
              <a:t>)</a:t>
            </a:r>
            <a:endParaRPr lang="en-US" dirty="0"/>
          </a:p>
          <a:p>
            <a:r>
              <a:rPr lang="uk-UA" dirty="0"/>
              <a:t>                                       </a:t>
            </a:r>
            <a:r>
              <a:rPr lang="en-US" dirty="0" smtClean="0"/>
              <a:t>	FROM  </a:t>
            </a:r>
            <a:r>
              <a:rPr lang="uk-UA" dirty="0"/>
              <a:t>Д </a:t>
            </a:r>
            <a:r>
              <a:rPr lang="en-US" dirty="0"/>
              <a:t> INNER JOIN  </a:t>
            </a:r>
            <a:r>
              <a:rPr lang="uk-UA" dirty="0"/>
              <a:t>( ОПД</a:t>
            </a:r>
            <a:r>
              <a:rPr lang="en-US" dirty="0"/>
              <a:t>  INNER JOIN </a:t>
            </a:r>
            <a:r>
              <a:rPr lang="uk-UA" dirty="0"/>
              <a:t>П ON П.КП=ОПД.КП)</a:t>
            </a:r>
            <a:endParaRPr lang="en-US" dirty="0"/>
          </a:p>
          <a:p>
            <a:r>
              <a:rPr lang="uk-UA" dirty="0"/>
              <a:t>                                                    </a:t>
            </a:r>
            <a:r>
              <a:rPr lang="uk-UA" dirty="0" smtClean="0"/>
              <a:t>               </a:t>
            </a:r>
            <a:r>
              <a:rPr lang="uk-UA" dirty="0"/>
              <a:t>ON </a:t>
            </a:r>
            <a:r>
              <a:rPr lang="uk-UA" dirty="0" smtClean="0"/>
              <a:t>ОПД.КД=Д.КД</a:t>
            </a:r>
            <a:r>
              <a:rPr lang="en-US" dirty="0" smtClean="0"/>
              <a:t> </a:t>
            </a:r>
            <a:r>
              <a:rPr lang="uk-UA" dirty="0" smtClean="0"/>
              <a:t>   </a:t>
            </a:r>
            <a:r>
              <a:rPr lang="en-US" dirty="0"/>
              <a:t>WHERE</a:t>
            </a:r>
            <a:r>
              <a:rPr lang="uk-UA" dirty="0"/>
              <a:t> </a:t>
            </a:r>
            <a:r>
              <a:rPr lang="uk-UA" dirty="0" err="1"/>
              <a:t>П.прізвище</a:t>
            </a:r>
            <a:r>
              <a:rPr lang="uk-UA" dirty="0"/>
              <a:t>=”Іванчук”;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4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i="1" dirty="0"/>
              <a:t>SQL ACCESS </a:t>
            </a:r>
            <a:r>
              <a:rPr lang="en-US" sz="2800" b="1" i="1" dirty="0" smtClean="0"/>
              <a:t>3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8991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29. </a:t>
            </a:r>
            <a:r>
              <a:rPr lang="uk-UA" dirty="0" smtClean="0"/>
              <a:t>Вивести </a:t>
            </a:r>
            <a:r>
              <a:rPr lang="uk-UA" dirty="0"/>
              <a:t>прізвища всіх постачальників у порядку зменшення їх статусу.</a:t>
            </a:r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П.прізвище</a:t>
            </a:r>
            <a:endParaRPr lang="en-US" dirty="0"/>
          </a:p>
          <a:p>
            <a:r>
              <a:rPr lang="en-US" dirty="0"/>
              <a:t>FROM  </a:t>
            </a:r>
            <a:r>
              <a:rPr lang="uk-UA" dirty="0"/>
              <a:t>П</a:t>
            </a:r>
            <a:endParaRPr lang="en-US" dirty="0"/>
          </a:p>
          <a:p>
            <a:r>
              <a:rPr lang="en-US" dirty="0"/>
              <a:t>ORDER BY </a:t>
            </a:r>
            <a:r>
              <a:rPr lang="uk-UA" dirty="0" err="1"/>
              <a:t>П.статус</a:t>
            </a:r>
            <a:r>
              <a:rPr lang="uk-UA" dirty="0"/>
              <a:t> </a:t>
            </a:r>
            <a:r>
              <a:rPr lang="en-US" dirty="0"/>
              <a:t>DESC;</a:t>
            </a:r>
          </a:p>
          <a:p>
            <a:r>
              <a:rPr lang="uk-UA" dirty="0"/>
              <a:t>Підфраза </a:t>
            </a:r>
            <a:r>
              <a:rPr lang="en-US" dirty="0"/>
              <a:t>ORDER BY</a:t>
            </a:r>
            <a:r>
              <a:rPr lang="uk-UA" dirty="0"/>
              <a:t> упорядковує вивід, при цьому </a:t>
            </a:r>
            <a:r>
              <a:rPr lang="en-US" dirty="0"/>
              <a:t>DESC</a:t>
            </a:r>
            <a:r>
              <a:rPr lang="uk-UA" dirty="0"/>
              <a:t> означає спадний порядок, а </a:t>
            </a:r>
            <a:r>
              <a:rPr lang="en-US" dirty="0"/>
              <a:t>ASC</a:t>
            </a:r>
            <a:r>
              <a:rPr lang="uk-UA" dirty="0"/>
              <a:t> (значення за замовчуванням) – зростаючий.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30. </a:t>
            </a:r>
            <a:r>
              <a:rPr lang="uk-UA" dirty="0" smtClean="0"/>
              <a:t>Знайти </a:t>
            </a:r>
            <a:r>
              <a:rPr lang="uk-UA" dirty="0"/>
              <a:t>прізвища постачальників, які нічого не постачають.</a:t>
            </a:r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П.прізвище</a:t>
            </a:r>
            <a:endParaRPr lang="en-US" dirty="0"/>
          </a:p>
          <a:p>
            <a:r>
              <a:rPr lang="en-US" dirty="0"/>
              <a:t>FROM  </a:t>
            </a:r>
            <a:r>
              <a:rPr lang="uk-UA" dirty="0"/>
              <a:t>П </a:t>
            </a:r>
            <a:r>
              <a:rPr lang="en-US" dirty="0"/>
              <a:t>LEFT JOIN </a:t>
            </a:r>
            <a:r>
              <a:rPr lang="uk-UA" dirty="0"/>
              <a:t>ОПД </a:t>
            </a:r>
            <a:r>
              <a:rPr lang="en-US" dirty="0"/>
              <a:t>ON</a:t>
            </a:r>
            <a:r>
              <a:rPr lang="uk-UA" dirty="0"/>
              <a:t> П.КП=ОПД.КП</a:t>
            </a:r>
            <a:r>
              <a:rPr lang="en-US" dirty="0"/>
              <a:t> </a:t>
            </a:r>
          </a:p>
          <a:p>
            <a:r>
              <a:rPr lang="en-US" dirty="0"/>
              <a:t>WHERE  </a:t>
            </a:r>
            <a:r>
              <a:rPr lang="uk-UA" dirty="0"/>
              <a:t>П.КП </a:t>
            </a:r>
            <a:r>
              <a:rPr lang="en-US" dirty="0"/>
              <a:t>IS NULL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 smtClean="0"/>
          </a:p>
          <a:p>
            <a:pPr algn="ctr"/>
            <a:r>
              <a:rPr lang="uk-UA" dirty="0"/>
              <a:t>Загальний порядок підфраз у операторі </a:t>
            </a:r>
            <a:r>
              <a:rPr lang="en-US" dirty="0"/>
              <a:t>SELECT</a:t>
            </a:r>
            <a:r>
              <a:rPr lang="uk-UA" dirty="0"/>
              <a:t> такий:</a:t>
            </a:r>
            <a:endParaRPr lang="en-US" dirty="0"/>
          </a:p>
          <a:p>
            <a:r>
              <a:rPr lang="en-US" dirty="0"/>
              <a:t>SELECT </a:t>
            </a:r>
            <a:r>
              <a:rPr lang="uk-UA" dirty="0"/>
              <a:t>список </a:t>
            </a:r>
            <a:r>
              <a:rPr lang="uk-UA" dirty="0" smtClean="0"/>
              <a:t>елементів </a:t>
            </a:r>
            <a:r>
              <a:rPr lang="uk-UA" dirty="0"/>
              <a:t>виводу</a:t>
            </a:r>
            <a:endParaRPr lang="en-US" dirty="0"/>
          </a:p>
          <a:p>
            <a:r>
              <a:rPr lang="en-US" dirty="0"/>
              <a:t>FROM</a:t>
            </a:r>
            <a:r>
              <a:rPr lang="uk-UA" dirty="0"/>
              <a:t>  табличний вираз</a:t>
            </a:r>
            <a:endParaRPr lang="en-US" dirty="0"/>
          </a:p>
          <a:p>
            <a:r>
              <a:rPr lang="en-US" dirty="0"/>
              <a:t>WHERE</a:t>
            </a:r>
            <a:r>
              <a:rPr lang="uk-UA" dirty="0"/>
              <a:t> проста умова</a:t>
            </a:r>
            <a:endParaRPr lang="en-US" dirty="0"/>
          </a:p>
          <a:p>
            <a:r>
              <a:rPr lang="en-US" dirty="0"/>
              <a:t>GROUP BY</a:t>
            </a:r>
            <a:r>
              <a:rPr lang="uk-UA" dirty="0"/>
              <a:t> список полів для групування</a:t>
            </a:r>
            <a:endParaRPr lang="en-US" dirty="0"/>
          </a:p>
          <a:p>
            <a:r>
              <a:rPr lang="en-US" dirty="0"/>
              <a:t>HAVING</a:t>
            </a:r>
            <a:r>
              <a:rPr lang="uk-UA" dirty="0"/>
              <a:t> умова з множинними (агрегатними) функціями</a:t>
            </a:r>
            <a:endParaRPr lang="en-US" dirty="0"/>
          </a:p>
          <a:p>
            <a:r>
              <a:rPr lang="en-US" dirty="0"/>
              <a:t>ORDER BY</a:t>
            </a:r>
            <a:r>
              <a:rPr lang="uk-UA" dirty="0"/>
              <a:t> упорядкування виводу.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54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uk-UA" sz="2800" dirty="0" smtClean="0"/>
              <a:t>Перетворення запитів з множинними порівняннями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</a:t>
            </a:r>
            <a:r>
              <a:rPr lang="uk-UA" dirty="0" smtClean="0"/>
              <a:t>найти </a:t>
            </a:r>
            <a:r>
              <a:rPr lang="uk-UA" dirty="0"/>
              <a:t>прізвища постачальників, які постачають всі існуючі деталі.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59176"/>
              </p:ext>
            </p:extLst>
          </p:nvPr>
        </p:nvGraphicFramePr>
        <p:xfrm>
          <a:off x="457200" y="1131332"/>
          <a:ext cx="6077585" cy="21360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8475"/>
                <a:gridCol w="303911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Інверсний хід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 використанням </a:t>
                      </a:r>
                      <a:r>
                        <a:rPr lang="en-US" sz="1200">
                          <a:effectLst/>
                        </a:rPr>
                        <a:t>GROUP BY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SELECT </a:t>
                      </a:r>
                      <a:r>
                        <a:rPr lang="uk-UA" sz="1200" dirty="0" err="1">
                          <a:effectLst/>
                        </a:rPr>
                        <a:t>П.прізвище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FROM </a:t>
                      </a:r>
                      <a:r>
                        <a:rPr lang="uk-UA" sz="1200" dirty="0">
                          <a:effectLst/>
                        </a:rPr>
                        <a:t>П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WHERE (SELECT </a:t>
                      </a:r>
                      <a:r>
                        <a:rPr lang="uk-UA" sz="1200" dirty="0">
                          <a:effectLst/>
                        </a:rPr>
                        <a:t>ОПД.КД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              </a:t>
                      </a:r>
                      <a:r>
                        <a:rPr lang="en-US" sz="1200" dirty="0">
                          <a:effectLst/>
                        </a:rPr>
                        <a:t>FROM </a:t>
                      </a:r>
                      <a:r>
                        <a:rPr lang="uk-UA" sz="1200" dirty="0">
                          <a:effectLst/>
                        </a:rPr>
                        <a:t>ОПД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             </a:t>
                      </a:r>
                      <a:r>
                        <a:rPr lang="en-US" sz="1200" dirty="0">
                          <a:effectLst/>
                        </a:rPr>
                        <a:t>WHERE</a:t>
                      </a:r>
                      <a:r>
                        <a:rPr lang="uk-UA" sz="1200" dirty="0">
                          <a:effectLst/>
                        </a:rPr>
                        <a:t> ОПД.КП = П.КП) </a:t>
                      </a:r>
                      <a:endParaRPr lang="en-US" sz="1200" dirty="0">
                        <a:effectLst/>
                      </a:endParaRPr>
                    </a:p>
                    <a:p>
                      <a:pPr marL="89916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CONTAINS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              </a:t>
                      </a:r>
                      <a:r>
                        <a:rPr lang="en-US" sz="1200" dirty="0">
                          <a:effectLst/>
                        </a:rPr>
                        <a:t>(SELECT </a:t>
                      </a:r>
                      <a:r>
                        <a:rPr lang="uk-UA" sz="1200" dirty="0">
                          <a:effectLst/>
                        </a:rPr>
                        <a:t>Д.КД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               </a:t>
                      </a:r>
                      <a:r>
                        <a:rPr lang="en-US" sz="1200" dirty="0">
                          <a:effectLst/>
                        </a:rPr>
                        <a:t>FROM </a:t>
                      </a:r>
                      <a:r>
                        <a:rPr lang="uk-UA" sz="1200" dirty="0">
                          <a:effectLst/>
                        </a:rPr>
                        <a:t>Д</a:t>
                      </a:r>
                      <a:r>
                        <a:rPr lang="en-US" sz="1200" dirty="0">
                          <a:effectLst/>
                        </a:rPr>
                        <a:t>);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SELECT </a:t>
                      </a:r>
                      <a:r>
                        <a:rPr lang="uk-UA" sz="1200" dirty="0" err="1">
                          <a:effectLst/>
                        </a:rPr>
                        <a:t>П.прізвище</a:t>
                      </a:r>
                      <a:r>
                        <a:rPr lang="uk-UA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FROM </a:t>
                      </a:r>
                      <a:r>
                        <a:rPr lang="uk-UA" sz="1200" dirty="0">
                          <a:effectLst/>
                        </a:rPr>
                        <a:t>П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WHERE</a:t>
                      </a:r>
                      <a:r>
                        <a:rPr lang="uk-UA" sz="1200" dirty="0">
                          <a:effectLst/>
                        </a:rPr>
                        <a:t> П.КП </a:t>
                      </a:r>
                      <a:r>
                        <a:rPr lang="en-US" sz="1200" dirty="0">
                          <a:effectLst/>
                        </a:rPr>
                        <a:t>IN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SELECT </a:t>
                      </a:r>
                      <a:r>
                        <a:rPr lang="uk-UA" sz="1200" dirty="0">
                          <a:effectLst/>
                        </a:rPr>
                        <a:t>ОПД.КП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FROM </a:t>
                      </a:r>
                      <a:r>
                        <a:rPr lang="uk-UA" sz="1200" dirty="0">
                          <a:effectLst/>
                        </a:rPr>
                        <a:t>ОПД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GROUP BY </a:t>
                      </a:r>
                      <a:r>
                        <a:rPr lang="uk-UA" sz="1200" dirty="0">
                          <a:effectLst/>
                        </a:rPr>
                        <a:t>ОПД.КД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HAVING SET(</a:t>
                      </a:r>
                      <a:r>
                        <a:rPr lang="uk-UA" sz="1200" dirty="0">
                          <a:effectLst/>
                        </a:rPr>
                        <a:t>ОПД.КД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r>
                        <a:rPr lang="uk-UA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indent="4495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CONTAINS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	(SELECT </a:t>
                      </a:r>
                      <a:r>
                        <a:rPr lang="uk-UA" sz="1200" dirty="0">
                          <a:effectLst/>
                        </a:rPr>
                        <a:t>Д.КД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           </a:t>
                      </a:r>
                      <a:r>
                        <a:rPr lang="en-US" sz="1200" dirty="0">
                          <a:effectLst/>
                        </a:rPr>
                        <a:t>FROM </a:t>
                      </a:r>
                      <a:r>
                        <a:rPr lang="uk-UA" sz="1200" dirty="0">
                          <a:effectLst/>
                        </a:rPr>
                        <a:t>Д</a:t>
                      </a:r>
                      <a:r>
                        <a:rPr lang="en-US" sz="1200" dirty="0">
                          <a:effectLst/>
                        </a:rPr>
                        <a:t>);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352800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</a:t>
            </a:r>
            <a:r>
              <a:rPr lang="uk-UA" b="1" dirty="0"/>
              <a:t>методика</a:t>
            </a:r>
            <a:r>
              <a:rPr lang="uk-UA" dirty="0"/>
              <a:t> (назвемо її </a:t>
            </a:r>
            <a:r>
              <a:rPr lang="uk-UA" b="1" dirty="0"/>
              <a:t>кількісною</a:t>
            </a:r>
            <a:r>
              <a:rPr lang="uk-UA" dirty="0"/>
              <a:t>) є найбільш ефективною серед інших, але, на жаль, не універсальною</a:t>
            </a:r>
            <a:r>
              <a:rPr lang="uk-UA" dirty="0" smtClean="0"/>
              <a:t>.</a:t>
            </a:r>
          </a:p>
          <a:p>
            <a:r>
              <a:rPr lang="en-US" dirty="0"/>
              <a:t>SELECT </a:t>
            </a:r>
            <a:r>
              <a:rPr lang="uk-UA" dirty="0" err="1"/>
              <a:t>П.прізвище</a:t>
            </a:r>
            <a:r>
              <a:rPr lang="uk-UA" dirty="0"/>
              <a:t> </a:t>
            </a:r>
            <a:endParaRPr lang="en-US" dirty="0"/>
          </a:p>
          <a:p>
            <a:r>
              <a:rPr lang="en-US" dirty="0"/>
              <a:t>FROM </a:t>
            </a:r>
            <a:r>
              <a:rPr lang="uk-UA" dirty="0"/>
              <a:t>П</a:t>
            </a:r>
            <a:endParaRPr lang="en-US" dirty="0"/>
          </a:p>
          <a:p>
            <a:r>
              <a:rPr lang="en-US" dirty="0"/>
              <a:t>WHERE</a:t>
            </a:r>
            <a:r>
              <a:rPr lang="uk-UA" dirty="0"/>
              <a:t> П.КП </a:t>
            </a:r>
            <a:r>
              <a:rPr lang="en-US" dirty="0"/>
              <a:t>IN</a:t>
            </a:r>
          </a:p>
          <a:p>
            <a:r>
              <a:rPr lang="en-US" dirty="0"/>
              <a:t>      SELECT </a:t>
            </a:r>
            <a:r>
              <a:rPr lang="uk-UA" dirty="0"/>
              <a:t>ОПД.КП</a:t>
            </a:r>
            <a:endParaRPr lang="en-US" dirty="0"/>
          </a:p>
          <a:p>
            <a:r>
              <a:rPr lang="en-US" dirty="0"/>
              <a:t>      FROM </a:t>
            </a:r>
            <a:r>
              <a:rPr lang="uk-UA" dirty="0"/>
              <a:t>ОПД</a:t>
            </a:r>
            <a:endParaRPr lang="en-US" dirty="0"/>
          </a:p>
          <a:p>
            <a:r>
              <a:rPr lang="en-US" dirty="0"/>
              <a:t>      GROUP BY </a:t>
            </a:r>
            <a:r>
              <a:rPr lang="uk-UA" dirty="0"/>
              <a:t>ОПД.КД</a:t>
            </a:r>
            <a:endParaRPr lang="en-US" dirty="0"/>
          </a:p>
          <a:p>
            <a:r>
              <a:rPr lang="en-US" dirty="0"/>
              <a:t>      HAVING COUNT(</a:t>
            </a:r>
            <a:r>
              <a:rPr lang="uk-UA" dirty="0"/>
              <a:t>ОПД.КД</a:t>
            </a:r>
            <a:r>
              <a:rPr lang="en-US" dirty="0"/>
              <a:t>)</a:t>
            </a:r>
            <a:r>
              <a:rPr lang="uk-UA" dirty="0"/>
              <a:t> </a:t>
            </a:r>
            <a:endParaRPr lang="en-US" dirty="0"/>
          </a:p>
          <a:p>
            <a:r>
              <a:rPr lang="en-US" dirty="0"/>
              <a:t>       </a:t>
            </a:r>
            <a:r>
              <a:rPr lang="uk-UA" dirty="0" smtClean="0"/>
              <a:t>		</a:t>
            </a:r>
            <a:r>
              <a:rPr lang="en-US" dirty="0" smtClean="0"/>
              <a:t> </a:t>
            </a:r>
            <a:r>
              <a:rPr lang="en-US" dirty="0"/>
              <a:t>=</a:t>
            </a:r>
          </a:p>
          <a:p>
            <a:r>
              <a:rPr lang="en-US" dirty="0"/>
              <a:t>	(SELECT COUNT(</a:t>
            </a:r>
            <a:r>
              <a:rPr lang="uk-UA" dirty="0"/>
              <a:t>Д.КД</a:t>
            </a:r>
            <a:r>
              <a:rPr lang="en-US" dirty="0"/>
              <a:t>)</a:t>
            </a:r>
          </a:p>
          <a:p>
            <a:r>
              <a:rPr lang="uk-UA" dirty="0"/>
              <a:t>             </a:t>
            </a:r>
            <a:r>
              <a:rPr lang="en-US" dirty="0"/>
              <a:t>FROM </a:t>
            </a:r>
            <a:r>
              <a:rPr lang="uk-UA" dirty="0"/>
              <a:t>Д</a:t>
            </a:r>
            <a:r>
              <a:rPr lang="en-US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4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dirty="0"/>
              <a:t>Перетворення запитів з множинними порівняннями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 </a:t>
            </a:r>
            <a:r>
              <a:rPr lang="uk-UA" b="1" dirty="0"/>
              <a:t>методика</a:t>
            </a:r>
            <a:r>
              <a:rPr lang="uk-UA" dirty="0"/>
              <a:t> (умовна назва </a:t>
            </a:r>
            <a:r>
              <a:rPr lang="uk-UA" b="1" dirty="0"/>
              <a:t>«не-не»</a:t>
            </a:r>
            <a:r>
              <a:rPr lang="uk-UA" dirty="0"/>
              <a:t>) полягає у тому, що початковий запит </a:t>
            </a:r>
            <a:r>
              <a:rPr lang="uk-UA" dirty="0" err="1"/>
              <a:t>переформульовується</a:t>
            </a:r>
            <a:r>
              <a:rPr lang="uk-UA" dirty="0"/>
              <a:t> на рівні природної мови на наступний «знайти прізвища постачальників таких, що для них </a:t>
            </a:r>
            <a:r>
              <a:rPr lang="uk-UA" b="1" dirty="0"/>
              <a:t>не</a:t>
            </a:r>
            <a:r>
              <a:rPr lang="uk-UA" dirty="0"/>
              <a:t> існує деталей, яких би вони </a:t>
            </a:r>
            <a:r>
              <a:rPr lang="uk-UA" b="1" dirty="0"/>
              <a:t>не</a:t>
            </a:r>
            <a:r>
              <a:rPr lang="uk-UA" dirty="0"/>
              <a:t> постачали». </a:t>
            </a:r>
            <a:endParaRPr lang="en-US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7205"/>
              </p:ext>
            </p:extLst>
          </p:nvPr>
        </p:nvGraphicFramePr>
        <p:xfrm>
          <a:off x="1600200" y="1609130"/>
          <a:ext cx="4419600" cy="2048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19600"/>
              </a:tblGrid>
              <a:tr h="20484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SELECT </a:t>
                      </a:r>
                      <a:r>
                        <a:rPr lang="uk-UA" sz="1200" dirty="0" err="1">
                          <a:effectLst/>
                        </a:rPr>
                        <a:t>П.прізвище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FROM </a:t>
                      </a:r>
                      <a:r>
                        <a:rPr lang="uk-UA" sz="1200" dirty="0">
                          <a:effectLst/>
                        </a:rPr>
                        <a:t>П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WHERE </a:t>
                      </a:r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</a:rPr>
                        <a:t>NOT EXISTS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       (SELECT </a:t>
                      </a:r>
                      <a:r>
                        <a:rPr lang="uk-UA" sz="1200" dirty="0">
                          <a:effectLst/>
                        </a:rPr>
                        <a:t>Д.КД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             </a:t>
                      </a:r>
                      <a:r>
                        <a:rPr lang="en-US" sz="1200" dirty="0">
                          <a:effectLst/>
                        </a:rPr>
                        <a:t>FROM </a:t>
                      </a:r>
                      <a:r>
                        <a:rPr lang="uk-UA" sz="1200" dirty="0">
                          <a:effectLst/>
                        </a:rPr>
                        <a:t>Д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         WHERE </a:t>
                      </a:r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</a:rPr>
                        <a:t>NOT EXISTS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               (SELECT *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              </a:t>
                      </a:r>
                      <a:r>
                        <a:rPr lang="en-US" sz="1200" dirty="0">
                          <a:effectLst/>
                        </a:rPr>
                        <a:t>      FROM</a:t>
                      </a:r>
                      <a:r>
                        <a:rPr lang="uk-UA" sz="1200" dirty="0">
                          <a:effectLst/>
                        </a:rPr>
                        <a:t> ОПД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             </a:t>
                      </a:r>
                      <a:r>
                        <a:rPr lang="en-US" sz="1200" dirty="0">
                          <a:effectLst/>
                        </a:rPr>
                        <a:t>       WHERE</a:t>
                      </a:r>
                      <a:r>
                        <a:rPr lang="uk-UA" sz="1200" dirty="0">
                          <a:effectLst/>
                        </a:rPr>
                        <a:t> ОПД.КП = П.КП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                          AND </a:t>
                      </a:r>
                      <a:r>
                        <a:rPr lang="uk-UA" sz="1200" dirty="0">
                          <a:effectLst/>
                        </a:rPr>
                        <a:t>ОПД.КД </a:t>
                      </a:r>
                      <a:r>
                        <a:rPr lang="en-US" sz="1200" dirty="0">
                          <a:effectLst/>
                        </a:rPr>
                        <a:t>=</a:t>
                      </a:r>
                      <a:r>
                        <a:rPr lang="uk-UA" sz="1200" dirty="0">
                          <a:effectLst/>
                        </a:rPr>
                        <a:t> Д.КД)</a:t>
                      </a:r>
                      <a:r>
                        <a:rPr lang="en-US" sz="1200" dirty="0">
                          <a:effectLst/>
                        </a:rPr>
                        <a:t>) ;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3581400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III </a:t>
            </a:r>
            <a:r>
              <a:rPr lang="uk-UA" b="1" dirty="0"/>
              <a:t>методика</a:t>
            </a:r>
            <a:r>
              <a:rPr lang="uk-UA" dirty="0"/>
              <a:t> (умовна назва </a:t>
            </a:r>
            <a:r>
              <a:rPr lang="uk-UA" b="1" dirty="0"/>
              <a:t>«не-н</a:t>
            </a:r>
            <a:r>
              <a:rPr lang="en-US" b="1" dirty="0" err="1"/>
              <a:t>i</a:t>
            </a:r>
            <a:r>
              <a:rPr lang="uk-UA" b="1" dirty="0"/>
              <a:t>»</a:t>
            </a:r>
            <a:r>
              <a:rPr lang="uk-UA" dirty="0"/>
              <a:t>) полягає у тому, що спочатку запит реалізується в термінах мови </a:t>
            </a:r>
            <a:r>
              <a:rPr lang="en-US" dirty="0"/>
              <a:t>SEQUEL </a:t>
            </a:r>
            <a:r>
              <a:rPr lang="uk-UA" dirty="0"/>
              <a:t>(інверсний хід); цей текст надалі буде використовуватись як формалізоване технічне завдання. Для зручності введемо деякі позначення:</a:t>
            </a:r>
            <a:endParaRPr lang="en-US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652302"/>
              </p:ext>
            </p:extLst>
          </p:nvPr>
        </p:nvGraphicFramePr>
        <p:xfrm>
          <a:off x="76201" y="4572909"/>
          <a:ext cx="3962399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532"/>
                <a:gridCol w="1675460"/>
                <a:gridCol w="373843"/>
                <a:gridCol w="1607564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SELECT </a:t>
                      </a:r>
                      <a:r>
                        <a:rPr lang="uk-UA" sz="1200">
                          <a:effectLst/>
                        </a:rPr>
                        <a:t>ОПД.КД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FROM </a:t>
                      </a:r>
                      <a:r>
                        <a:rPr lang="uk-UA" sz="1200">
                          <a:effectLst/>
                        </a:rPr>
                        <a:t>ОПД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WHERE</a:t>
                      </a:r>
                      <a:r>
                        <a:rPr lang="uk-UA" sz="1200">
                          <a:effectLst/>
                        </a:rPr>
                        <a:t> ОПД.КП = П.КП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В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SELECT </a:t>
                      </a:r>
                      <a:r>
                        <a:rPr lang="uk-UA" sz="1200" dirty="0">
                          <a:effectLst/>
                        </a:rPr>
                        <a:t>Д.КД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FROM </a:t>
                      </a:r>
                      <a:r>
                        <a:rPr lang="uk-UA" sz="1200" dirty="0">
                          <a:effectLst/>
                        </a:rPr>
                        <a:t>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67200" y="450473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тоді нижню частину запиту ми можемо представити у вигляді А </a:t>
            </a:r>
            <a:r>
              <a:rPr lang="uk-UA" dirty="0" smtClean="0">
                <a:latin typeface="Cambria Math"/>
                <a:ea typeface="Cambria Math"/>
              </a:rPr>
              <a:t>⊇</a:t>
            </a:r>
            <a:r>
              <a:rPr lang="uk-UA" dirty="0" smtClean="0"/>
              <a:t> </a:t>
            </a:r>
            <a:r>
              <a:rPr lang="uk-UA" dirty="0"/>
              <a:t>В, або В \ А= ᴓ.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8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dirty="0"/>
              <a:t>Перетворення </a:t>
            </a:r>
            <a:r>
              <a:rPr lang="uk-UA" sz="2800" dirty="0" smtClean="0"/>
              <a:t>запитів 2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8991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uk-UA" dirty="0" err="1"/>
              <a:t>П.прізвище</a:t>
            </a:r>
            <a:endParaRPr lang="en-US" dirty="0"/>
          </a:p>
          <a:p>
            <a:r>
              <a:rPr lang="en-US" dirty="0"/>
              <a:t>FROM </a:t>
            </a:r>
            <a:r>
              <a:rPr lang="uk-UA" dirty="0"/>
              <a:t>П</a:t>
            </a:r>
            <a:endParaRPr lang="en-US" dirty="0"/>
          </a:p>
          <a:p>
            <a:r>
              <a:rPr lang="en-US" dirty="0"/>
              <a:t>WHERE NOT EXISTS  /*</a:t>
            </a:r>
            <a:r>
              <a:rPr lang="uk-UA" dirty="0"/>
              <a:t>для  = ᴓ</a:t>
            </a:r>
            <a:r>
              <a:rPr lang="en-US" dirty="0"/>
              <a:t> */</a:t>
            </a:r>
          </a:p>
          <a:p>
            <a:r>
              <a:rPr lang="uk-UA" dirty="0"/>
              <a:t>	</a:t>
            </a:r>
            <a:r>
              <a:rPr lang="en-US" dirty="0"/>
              <a:t>((SELECT </a:t>
            </a:r>
            <a:r>
              <a:rPr lang="uk-UA" dirty="0"/>
              <a:t>Д.КД</a:t>
            </a:r>
            <a:endParaRPr lang="en-US" dirty="0"/>
          </a:p>
          <a:p>
            <a:r>
              <a:rPr lang="uk-UA" dirty="0"/>
              <a:t>                 </a:t>
            </a:r>
            <a:r>
              <a:rPr lang="en-US" dirty="0"/>
              <a:t>FROM </a:t>
            </a:r>
            <a:r>
              <a:rPr lang="uk-UA" dirty="0"/>
              <a:t>Д</a:t>
            </a:r>
            <a:r>
              <a:rPr lang="en-US" dirty="0"/>
              <a:t>)</a:t>
            </a:r>
          </a:p>
          <a:p>
            <a:r>
              <a:rPr lang="uk-UA" dirty="0"/>
              <a:t>	</a:t>
            </a:r>
            <a:r>
              <a:rPr lang="en-US" dirty="0"/>
              <a:t>EXCEPT</a:t>
            </a:r>
          </a:p>
          <a:p>
            <a:r>
              <a:rPr lang="en-US" dirty="0"/>
              <a:t>             (SELECT </a:t>
            </a:r>
            <a:r>
              <a:rPr lang="uk-UA" dirty="0"/>
              <a:t>ОПД.КД</a:t>
            </a:r>
            <a:endParaRPr lang="en-US" dirty="0"/>
          </a:p>
          <a:p>
            <a:r>
              <a:rPr lang="uk-UA" dirty="0"/>
              <a:t>              </a:t>
            </a:r>
            <a:r>
              <a:rPr lang="en-US" dirty="0"/>
              <a:t>FROM </a:t>
            </a:r>
            <a:r>
              <a:rPr lang="uk-UA" dirty="0"/>
              <a:t>ОПД</a:t>
            </a:r>
            <a:endParaRPr lang="en-US" dirty="0"/>
          </a:p>
          <a:p>
            <a:r>
              <a:rPr lang="uk-UA" dirty="0"/>
              <a:t>              </a:t>
            </a:r>
            <a:r>
              <a:rPr lang="en-US" dirty="0"/>
              <a:t>WHERE </a:t>
            </a:r>
            <a:r>
              <a:rPr lang="uk-UA" dirty="0"/>
              <a:t>ОПД.КП = П.КП));</a:t>
            </a:r>
            <a:endParaRPr lang="en-US" dirty="0"/>
          </a:p>
          <a:p>
            <a:r>
              <a:rPr lang="uk-UA" dirty="0"/>
              <a:t>або для випадку, коли у певній версії </a:t>
            </a:r>
            <a:r>
              <a:rPr lang="en-US" dirty="0"/>
              <a:t>SQL </a:t>
            </a:r>
            <a:r>
              <a:rPr lang="uk-UA" dirty="0"/>
              <a:t>немає операції різниці</a:t>
            </a:r>
            <a:endParaRPr lang="en-US" dirty="0"/>
          </a:p>
          <a:p>
            <a:r>
              <a:rPr lang="en-US" dirty="0"/>
              <a:t>SELECT </a:t>
            </a:r>
            <a:r>
              <a:rPr lang="uk-UA" dirty="0" err="1"/>
              <a:t>П.прізвище</a:t>
            </a:r>
            <a:endParaRPr lang="en-US" dirty="0"/>
          </a:p>
          <a:p>
            <a:r>
              <a:rPr lang="en-US" dirty="0"/>
              <a:t>FROM </a:t>
            </a:r>
            <a:r>
              <a:rPr lang="uk-UA" dirty="0"/>
              <a:t>П</a:t>
            </a:r>
            <a:endParaRPr lang="en-US" dirty="0"/>
          </a:p>
          <a:p>
            <a:r>
              <a:rPr lang="en-US" dirty="0"/>
              <a:t>WHERE NOT EXISTS  /*</a:t>
            </a:r>
            <a:r>
              <a:rPr lang="uk-UA" dirty="0"/>
              <a:t>для  = ᴓ </a:t>
            </a:r>
            <a:r>
              <a:rPr lang="en-US" dirty="0"/>
              <a:t>*/</a:t>
            </a:r>
          </a:p>
          <a:p>
            <a:r>
              <a:rPr lang="uk-UA" dirty="0"/>
              <a:t>	</a:t>
            </a:r>
            <a:r>
              <a:rPr lang="en-US" dirty="0"/>
              <a:t>(SELECT </a:t>
            </a:r>
            <a:r>
              <a:rPr lang="uk-UA" dirty="0"/>
              <a:t>Д.КД</a:t>
            </a:r>
            <a:endParaRPr lang="en-US" dirty="0"/>
          </a:p>
          <a:p>
            <a:r>
              <a:rPr lang="uk-UA" dirty="0"/>
              <a:t>            </a:t>
            </a:r>
            <a:r>
              <a:rPr lang="uk-UA" dirty="0" smtClean="0"/>
              <a:t>	  </a:t>
            </a:r>
            <a:r>
              <a:rPr lang="en-US" dirty="0"/>
              <a:t>FROM </a:t>
            </a:r>
            <a:r>
              <a:rPr lang="uk-UA" dirty="0"/>
              <a:t>Д</a:t>
            </a:r>
            <a:endParaRPr lang="en-US" dirty="0"/>
          </a:p>
          <a:p>
            <a:r>
              <a:rPr lang="en-US" dirty="0"/>
              <a:t>              </a:t>
            </a:r>
            <a:r>
              <a:rPr lang="uk-UA" dirty="0" smtClean="0"/>
              <a:t>	</a:t>
            </a:r>
            <a:r>
              <a:rPr lang="en-US" dirty="0" smtClean="0"/>
              <a:t>WHERE </a:t>
            </a:r>
            <a:r>
              <a:rPr lang="uk-UA" dirty="0"/>
              <a:t>Д.КД</a:t>
            </a:r>
            <a:r>
              <a:rPr lang="en-US" dirty="0"/>
              <a:t> </a:t>
            </a:r>
            <a:r>
              <a:rPr lang="en-US" dirty="0" smtClean="0"/>
              <a:t>NOT </a:t>
            </a:r>
            <a:r>
              <a:rPr lang="en-US" dirty="0"/>
              <a:t>IN</a:t>
            </a:r>
          </a:p>
          <a:p>
            <a:r>
              <a:rPr lang="uk-UA" dirty="0"/>
              <a:t>	</a:t>
            </a:r>
            <a:r>
              <a:rPr lang="en-US" dirty="0"/>
              <a:t>   </a:t>
            </a:r>
            <a:r>
              <a:rPr lang="uk-UA" dirty="0" smtClean="0"/>
              <a:t>	</a:t>
            </a:r>
            <a:r>
              <a:rPr lang="en-US" dirty="0" smtClean="0"/>
              <a:t>(</a:t>
            </a:r>
            <a:r>
              <a:rPr lang="en-US" dirty="0"/>
              <a:t>SELECT </a:t>
            </a:r>
            <a:r>
              <a:rPr lang="uk-UA" dirty="0"/>
              <a:t>ОПД.КД</a:t>
            </a:r>
            <a:endParaRPr lang="en-US" dirty="0"/>
          </a:p>
          <a:p>
            <a:r>
              <a:rPr lang="uk-UA" dirty="0"/>
              <a:t>                </a:t>
            </a:r>
            <a:r>
              <a:rPr lang="uk-UA" dirty="0" smtClean="0"/>
              <a:t>		</a:t>
            </a:r>
            <a:r>
              <a:rPr lang="en-US" dirty="0" smtClean="0"/>
              <a:t>FROM </a:t>
            </a:r>
            <a:r>
              <a:rPr lang="uk-UA" dirty="0"/>
              <a:t>ОПД</a:t>
            </a:r>
            <a:endParaRPr lang="en-US" dirty="0"/>
          </a:p>
          <a:p>
            <a:r>
              <a:rPr lang="uk-UA" dirty="0"/>
              <a:t>              </a:t>
            </a:r>
            <a:r>
              <a:rPr lang="uk-UA" dirty="0" smtClean="0"/>
              <a:t>		 </a:t>
            </a:r>
            <a:r>
              <a:rPr lang="en-US" dirty="0"/>
              <a:t>WHERE </a:t>
            </a:r>
            <a:r>
              <a:rPr lang="uk-UA" dirty="0"/>
              <a:t>ОПД.КП = П.КП));</a:t>
            </a:r>
            <a:endParaRPr lang="en-US" dirty="0"/>
          </a:p>
          <a:p>
            <a:r>
              <a:rPr lang="uk-UA" dirty="0"/>
              <a:t>Стосовно інших типів множинного порівняння, легко бачити, А=В ↔ </a:t>
            </a:r>
            <a:r>
              <a:rPr lang="ru-RU" dirty="0"/>
              <a:t>{ </a:t>
            </a:r>
            <a:r>
              <a:rPr lang="uk-UA" dirty="0"/>
              <a:t>В \ А= ᴓ</a:t>
            </a:r>
            <a:r>
              <a:rPr lang="ru-RU" dirty="0"/>
              <a:t> &amp; </a:t>
            </a:r>
            <a:r>
              <a:rPr lang="en-US" dirty="0"/>
              <a:t>A</a:t>
            </a:r>
            <a:r>
              <a:rPr lang="ru-RU" dirty="0"/>
              <a:t>\</a:t>
            </a:r>
            <a:r>
              <a:rPr lang="en-US" dirty="0"/>
              <a:t>B </a:t>
            </a:r>
            <a:r>
              <a:rPr lang="uk-UA" dirty="0"/>
              <a:t>= ᴓ</a:t>
            </a:r>
            <a:r>
              <a:rPr lang="ru-RU" dirty="0"/>
              <a:t>}; </a:t>
            </a:r>
            <a:r>
              <a:rPr lang="uk-UA" dirty="0"/>
              <a:t>А </a:t>
            </a:r>
            <a:r>
              <a:rPr lang="uk-UA" dirty="0" smtClean="0">
                <a:latin typeface="Cambria Math"/>
                <a:ea typeface="Cambria Math"/>
              </a:rPr>
              <a:t>⊃</a:t>
            </a:r>
            <a:r>
              <a:rPr lang="uk-UA" dirty="0" smtClean="0"/>
              <a:t> </a:t>
            </a:r>
            <a:r>
              <a:rPr lang="uk-UA" dirty="0"/>
              <a:t>В ↔ </a:t>
            </a:r>
            <a:r>
              <a:rPr lang="ru-RU" dirty="0"/>
              <a:t>{</a:t>
            </a:r>
            <a:r>
              <a:rPr lang="uk-UA" dirty="0"/>
              <a:t> В \ А= ᴓ</a:t>
            </a:r>
            <a:r>
              <a:rPr lang="ru-RU" dirty="0"/>
              <a:t> &amp; </a:t>
            </a:r>
            <a:r>
              <a:rPr lang="en-US" dirty="0"/>
              <a:t>A</a:t>
            </a:r>
            <a:r>
              <a:rPr lang="ru-RU" dirty="0"/>
              <a:t>\</a:t>
            </a:r>
            <a:r>
              <a:rPr lang="en-US" dirty="0"/>
              <a:t>B </a:t>
            </a:r>
            <a:r>
              <a:rPr lang="ru-RU" dirty="0"/>
              <a:t>≠</a:t>
            </a:r>
            <a:r>
              <a:rPr lang="uk-UA" dirty="0"/>
              <a:t> ᴓ</a:t>
            </a:r>
            <a:r>
              <a:rPr lang="ru-RU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21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dirty="0"/>
              <a:t>Перетворення запитів </a:t>
            </a:r>
            <a:r>
              <a:rPr lang="uk-UA" sz="2800" dirty="0" smtClean="0"/>
              <a:t>3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899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        Розглянемо </a:t>
            </a:r>
            <a:r>
              <a:rPr lang="uk-UA" dirty="0"/>
              <a:t>ще один запит, реалізацію якого слід віднести до першої методики (тобто ефективно, але не універсально).</a:t>
            </a:r>
            <a:endParaRPr lang="en-US" dirty="0"/>
          </a:p>
          <a:p>
            <a:r>
              <a:rPr lang="uk-UA" dirty="0"/>
              <a:t> </a:t>
            </a:r>
            <a:r>
              <a:rPr lang="uk-UA" dirty="0" smtClean="0"/>
              <a:t>        Знайти </a:t>
            </a:r>
            <a:r>
              <a:rPr lang="uk-UA" dirty="0"/>
              <a:t>код постачальника, який постачає </a:t>
            </a:r>
            <a:r>
              <a:rPr lang="uk-UA" b="1" dirty="0"/>
              <a:t>тільки</a:t>
            </a:r>
            <a:r>
              <a:rPr lang="uk-UA" dirty="0"/>
              <a:t> деталь з кодом Д7 одержувачу О5.</a:t>
            </a:r>
            <a:endParaRPr lang="en-US" dirty="0"/>
          </a:p>
          <a:p>
            <a:r>
              <a:rPr lang="uk-UA" dirty="0"/>
              <a:t> </a:t>
            </a:r>
            <a:r>
              <a:rPr lang="en-US" dirty="0"/>
              <a:t>SELECT</a:t>
            </a:r>
            <a:r>
              <a:rPr lang="uk-UA" dirty="0"/>
              <a:t> ОПД.КП</a:t>
            </a:r>
            <a:endParaRPr lang="en-US" dirty="0"/>
          </a:p>
          <a:p>
            <a:r>
              <a:rPr lang="en-US" dirty="0"/>
              <a:t>FROM</a:t>
            </a:r>
            <a:r>
              <a:rPr lang="uk-UA" dirty="0"/>
              <a:t>  ОПД </a:t>
            </a:r>
            <a:endParaRPr lang="en-US" dirty="0"/>
          </a:p>
          <a:p>
            <a:r>
              <a:rPr lang="en-US" dirty="0"/>
              <a:t>WHERE</a:t>
            </a:r>
            <a:r>
              <a:rPr lang="uk-UA" dirty="0"/>
              <a:t> ОПД.КД=’Д7’ </a:t>
            </a:r>
            <a:r>
              <a:rPr lang="en-US"/>
              <a:t>AND </a:t>
            </a:r>
            <a:r>
              <a:rPr lang="en-US" smtClean="0"/>
              <a:t> </a:t>
            </a:r>
            <a:r>
              <a:rPr lang="uk-UA" smtClean="0"/>
              <a:t>ОПД.КО</a:t>
            </a:r>
            <a:r>
              <a:rPr lang="uk-UA" dirty="0"/>
              <a:t>=’О5’</a:t>
            </a:r>
            <a:endParaRPr lang="en-US" dirty="0"/>
          </a:p>
          <a:p>
            <a:r>
              <a:rPr lang="en-US" dirty="0"/>
              <a:t>GROUP BY</a:t>
            </a:r>
            <a:r>
              <a:rPr lang="uk-UA" dirty="0"/>
              <a:t> ОПД.КП</a:t>
            </a:r>
            <a:endParaRPr lang="en-US" dirty="0"/>
          </a:p>
          <a:p>
            <a:r>
              <a:rPr lang="en-US" dirty="0"/>
              <a:t>HAVING COUNT</a:t>
            </a:r>
            <a:r>
              <a:rPr lang="uk-UA" dirty="0"/>
              <a:t>(ОПД.КД) = 1;</a:t>
            </a:r>
            <a:endParaRPr lang="en-US" dirty="0"/>
          </a:p>
          <a:p>
            <a:r>
              <a:rPr lang="uk-UA" dirty="0"/>
              <a:t>Ефективність у запитах такого типу досягається за рахунок того, що потрібний кортеж може бути тільки один, що дозволяє замінити множинне порівняння на кількісне.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6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Мова  SQL. 2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9067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dirty="0" smtClean="0"/>
              <a:t>3. Знайти </a:t>
            </a:r>
            <a:r>
              <a:rPr lang="uk-UA" dirty="0"/>
              <a:t>прізвища постачальників, які постачають деталь Д1.</a:t>
            </a:r>
            <a:endParaRPr lang="en-US" dirty="0"/>
          </a:p>
          <a:p>
            <a:r>
              <a:rPr lang="en-US" dirty="0"/>
              <a:t>SELECT </a:t>
            </a:r>
            <a:r>
              <a:rPr lang="uk-UA" dirty="0"/>
              <a:t>Прізвище</a:t>
            </a:r>
            <a:endParaRPr lang="en-US" dirty="0"/>
          </a:p>
          <a:p>
            <a:r>
              <a:rPr lang="en-US" dirty="0"/>
              <a:t>FROM </a:t>
            </a:r>
            <a:r>
              <a:rPr lang="uk-UA" dirty="0"/>
              <a:t>П</a:t>
            </a:r>
            <a:endParaRPr lang="en-US" dirty="0"/>
          </a:p>
          <a:p>
            <a:r>
              <a:rPr lang="en-US" dirty="0"/>
              <a:t>WHERE </a:t>
            </a:r>
            <a:r>
              <a:rPr lang="uk-UA" dirty="0"/>
              <a:t>П.КП </a:t>
            </a:r>
            <a:r>
              <a:rPr lang="en-US" dirty="0"/>
              <a:t>IN</a:t>
            </a:r>
          </a:p>
          <a:p>
            <a:r>
              <a:rPr lang="uk-UA" dirty="0" smtClean="0"/>
              <a:t>	</a:t>
            </a:r>
            <a:r>
              <a:rPr lang="en-US" dirty="0" smtClean="0"/>
              <a:t>(</a:t>
            </a:r>
            <a:r>
              <a:rPr lang="en-US" dirty="0"/>
              <a:t>SELECT </a:t>
            </a:r>
            <a:r>
              <a:rPr lang="uk-UA" dirty="0"/>
              <a:t>ОПД.КП</a:t>
            </a:r>
            <a:endParaRPr lang="en-US" dirty="0"/>
          </a:p>
          <a:p>
            <a:r>
              <a:rPr lang="uk-UA" dirty="0" smtClean="0"/>
              <a:t>	</a:t>
            </a:r>
            <a:r>
              <a:rPr lang="en-US" dirty="0" smtClean="0"/>
              <a:t>FROM </a:t>
            </a:r>
            <a:r>
              <a:rPr lang="uk-UA" dirty="0"/>
              <a:t>ОПД</a:t>
            </a:r>
            <a:endParaRPr lang="en-US" dirty="0"/>
          </a:p>
          <a:p>
            <a:r>
              <a:rPr lang="uk-UA" dirty="0" smtClean="0"/>
              <a:t>	</a:t>
            </a:r>
            <a:r>
              <a:rPr lang="en-US" dirty="0" smtClean="0"/>
              <a:t>WHERE </a:t>
            </a:r>
            <a:r>
              <a:rPr lang="uk-UA" dirty="0"/>
              <a:t>ОПД.КД = </a:t>
            </a:r>
            <a:r>
              <a:rPr lang="en-US" dirty="0"/>
              <a:t>‘</a:t>
            </a:r>
            <a:r>
              <a:rPr lang="uk-UA" dirty="0"/>
              <a:t>Д1</a:t>
            </a:r>
            <a:r>
              <a:rPr lang="en-US" dirty="0"/>
              <a:t>’)</a:t>
            </a:r>
            <a:r>
              <a:rPr lang="uk-UA" dirty="0" smtClean="0"/>
              <a:t>;</a:t>
            </a:r>
          </a:p>
          <a:p>
            <a:endParaRPr lang="en-US" dirty="0"/>
          </a:p>
          <a:p>
            <a:pPr lvl="0"/>
            <a:r>
              <a:rPr lang="uk-UA" dirty="0" smtClean="0"/>
              <a:t>4.Знайти </a:t>
            </a:r>
            <a:r>
              <a:rPr lang="uk-UA" dirty="0"/>
              <a:t>прізвища постачальників, які постачають принаймні одну червону деталь.</a:t>
            </a:r>
            <a:endParaRPr lang="en-US" dirty="0"/>
          </a:p>
          <a:p>
            <a:r>
              <a:rPr lang="en-US" dirty="0"/>
              <a:t>SELECT </a:t>
            </a:r>
            <a:r>
              <a:rPr lang="uk-UA" dirty="0" err="1"/>
              <a:t>П.Прізвище</a:t>
            </a:r>
            <a:endParaRPr lang="en-US" dirty="0"/>
          </a:p>
          <a:p>
            <a:r>
              <a:rPr lang="en-US" dirty="0"/>
              <a:t>FROM </a:t>
            </a:r>
            <a:r>
              <a:rPr lang="uk-UA" dirty="0"/>
              <a:t>П</a:t>
            </a:r>
            <a:endParaRPr lang="en-US" dirty="0"/>
          </a:p>
          <a:p>
            <a:r>
              <a:rPr lang="en-US" dirty="0"/>
              <a:t>WHERE </a:t>
            </a:r>
            <a:r>
              <a:rPr lang="uk-UA" dirty="0"/>
              <a:t>П.КП </a:t>
            </a:r>
            <a:r>
              <a:rPr lang="en-US" dirty="0"/>
              <a:t>IN</a:t>
            </a:r>
          </a:p>
          <a:p>
            <a:r>
              <a:rPr lang="uk-UA" dirty="0" smtClean="0"/>
              <a:t>	</a:t>
            </a:r>
            <a:r>
              <a:rPr lang="en-US" dirty="0" smtClean="0"/>
              <a:t>SELECT </a:t>
            </a:r>
            <a:r>
              <a:rPr lang="uk-UA" dirty="0"/>
              <a:t>ОПД.КП</a:t>
            </a:r>
            <a:endParaRPr lang="en-US" dirty="0"/>
          </a:p>
          <a:p>
            <a:r>
              <a:rPr lang="uk-UA" dirty="0" smtClean="0"/>
              <a:t>	</a:t>
            </a:r>
            <a:r>
              <a:rPr lang="en-US" dirty="0" smtClean="0"/>
              <a:t>FROM </a:t>
            </a:r>
            <a:r>
              <a:rPr lang="uk-UA" dirty="0"/>
              <a:t>ОПД</a:t>
            </a:r>
            <a:endParaRPr lang="en-US" dirty="0"/>
          </a:p>
          <a:p>
            <a:r>
              <a:rPr lang="uk-UA" dirty="0" smtClean="0"/>
              <a:t>	</a:t>
            </a:r>
            <a:r>
              <a:rPr lang="en-US" dirty="0" smtClean="0"/>
              <a:t>WHERE </a:t>
            </a:r>
            <a:r>
              <a:rPr lang="uk-UA" dirty="0"/>
              <a:t>ОПД.КД </a:t>
            </a:r>
            <a:r>
              <a:rPr lang="en-US" dirty="0"/>
              <a:t>IN</a:t>
            </a:r>
          </a:p>
          <a:p>
            <a:r>
              <a:rPr lang="en-US" dirty="0"/>
              <a:t>	</a:t>
            </a:r>
            <a:r>
              <a:rPr lang="uk-UA" dirty="0" smtClean="0"/>
              <a:t>	SELECT </a:t>
            </a:r>
            <a:r>
              <a:rPr lang="uk-UA" dirty="0"/>
              <a:t>Д.КД</a:t>
            </a:r>
            <a:endParaRPr lang="en-US" dirty="0"/>
          </a:p>
          <a:p>
            <a:r>
              <a:rPr lang="uk-UA" dirty="0" smtClean="0"/>
              <a:t>		FROM </a:t>
            </a:r>
            <a:r>
              <a:rPr lang="uk-UA" dirty="0"/>
              <a:t>Д</a:t>
            </a:r>
            <a:endParaRPr lang="en-US" dirty="0"/>
          </a:p>
          <a:p>
            <a:r>
              <a:rPr lang="uk-UA" dirty="0" smtClean="0"/>
              <a:t>		WHERE </a:t>
            </a:r>
            <a:r>
              <a:rPr lang="uk-UA" dirty="0" err="1"/>
              <a:t>Д.колір</a:t>
            </a:r>
            <a:r>
              <a:rPr lang="uk-UA" dirty="0"/>
              <a:t> = ‘червоний’;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6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dirty="0"/>
              <a:t>Мова  SQL. </a:t>
            </a:r>
            <a:r>
              <a:rPr lang="uk-UA" sz="2800" dirty="0" smtClean="0"/>
              <a:t>3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8991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dirty="0" smtClean="0"/>
              <a:t>5. Знайти </a:t>
            </a:r>
            <a:r>
              <a:rPr lang="uk-UA" dirty="0"/>
              <a:t>прізвища постачальників, які постачають принаймні одну деталь, яку постачає постачальник Іванчук</a:t>
            </a:r>
            <a:r>
              <a:rPr lang="uk-UA" dirty="0" smtClean="0"/>
              <a:t>.</a:t>
            </a:r>
          </a:p>
          <a:p>
            <a:pPr lvl="0"/>
            <a:endParaRPr lang="en-US" dirty="0"/>
          </a:p>
          <a:p>
            <a:r>
              <a:rPr lang="en-US" dirty="0"/>
              <a:t>SELECT </a:t>
            </a:r>
            <a:r>
              <a:rPr lang="uk-UA" dirty="0" err="1"/>
              <a:t>П.Прізвище</a:t>
            </a:r>
            <a:endParaRPr lang="en-US" dirty="0"/>
          </a:p>
          <a:p>
            <a:r>
              <a:rPr lang="en-US" dirty="0"/>
              <a:t>FROM </a:t>
            </a:r>
            <a:r>
              <a:rPr lang="uk-UA" dirty="0"/>
              <a:t>П</a:t>
            </a:r>
            <a:endParaRPr lang="en-US" dirty="0"/>
          </a:p>
          <a:p>
            <a:r>
              <a:rPr lang="en-US" dirty="0"/>
              <a:t>WHERE </a:t>
            </a:r>
            <a:r>
              <a:rPr lang="uk-UA" dirty="0"/>
              <a:t>П.КП </a:t>
            </a:r>
            <a:r>
              <a:rPr lang="en-US" dirty="0"/>
              <a:t>IN</a:t>
            </a:r>
          </a:p>
          <a:p>
            <a:r>
              <a:rPr lang="uk-UA" dirty="0" smtClean="0"/>
              <a:t>	</a:t>
            </a:r>
            <a:r>
              <a:rPr lang="en-US" dirty="0" smtClean="0"/>
              <a:t>SELECT </a:t>
            </a:r>
            <a:r>
              <a:rPr lang="uk-UA" dirty="0"/>
              <a:t>ОПД.КП</a:t>
            </a:r>
            <a:endParaRPr lang="en-US" dirty="0"/>
          </a:p>
          <a:p>
            <a:r>
              <a:rPr lang="uk-UA" dirty="0" smtClean="0"/>
              <a:t>	</a:t>
            </a:r>
            <a:r>
              <a:rPr lang="en-US" dirty="0" smtClean="0"/>
              <a:t>FROM </a:t>
            </a:r>
            <a:r>
              <a:rPr lang="uk-UA" dirty="0"/>
              <a:t>ОПД</a:t>
            </a:r>
            <a:endParaRPr lang="en-US" dirty="0"/>
          </a:p>
          <a:p>
            <a:r>
              <a:rPr lang="uk-UA" dirty="0" smtClean="0"/>
              <a:t>	</a:t>
            </a:r>
            <a:r>
              <a:rPr lang="en-US" dirty="0" smtClean="0"/>
              <a:t>WHERE </a:t>
            </a:r>
            <a:r>
              <a:rPr lang="uk-UA" dirty="0"/>
              <a:t>ОПД.КД </a:t>
            </a:r>
            <a:r>
              <a:rPr lang="en-US" dirty="0"/>
              <a:t>IN</a:t>
            </a:r>
          </a:p>
          <a:p>
            <a:r>
              <a:rPr lang="uk-UA" dirty="0"/>
              <a:t>	</a:t>
            </a:r>
            <a:r>
              <a:rPr lang="uk-UA" dirty="0" smtClean="0"/>
              <a:t>	</a:t>
            </a:r>
            <a:r>
              <a:rPr lang="en-US" dirty="0" smtClean="0"/>
              <a:t>SELECT </a:t>
            </a:r>
            <a:r>
              <a:rPr lang="uk-UA" dirty="0"/>
              <a:t>ОПД.КД</a:t>
            </a:r>
            <a:endParaRPr lang="en-US" dirty="0"/>
          </a:p>
          <a:p>
            <a:r>
              <a:rPr lang="uk-UA" dirty="0" smtClean="0"/>
              <a:t>		</a:t>
            </a:r>
            <a:r>
              <a:rPr lang="en-US" dirty="0" smtClean="0"/>
              <a:t>FROM </a:t>
            </a:r>
            <a:r>
              <a:rPr lang="uk-UA" dirty="0"/>
              <a:t>ОПД</a:t>
            </a:r>
            <a:endParaRPr lang="en-US" dirty="0"/>
          </a:p>
          <a:p>
            <a:r>
              <a:rPr lang="uk-UA" dirty="0" smtClean="0"/>
              <a:t>		</a:t>
            </a:r>
            <a:r>
              <a:rPr lang="en-US" dirty="0" smtClean="0"/>
              <a:t>WHERE </a:t>
            </a:r>
            <a:r>
              <a:rPr lang="uk-UA" dirty="0"/>
              <a:t>ОПД.КП </a:t>
            </a:r>
            <a:r>
              <a:rPr lang="en-US" dirty="0"/>
              <a:t>IN</a:t>
            </a:r>
          </a:p>
          <a:p>
            <a:r>
              <a:rPr lang="uk-UA" dirty="0" smtClean="0"/>
              <a:t>			</a:t>
            </a:r>
            <a:r>
              <a:rPr lang="en-US" dirty="0" smtClean="0"/>
              <a:t>SELECT </a:t>
            </a:r>
            <a:r>
              <a:rPr lang="uk-UA" dirty="0"/>
              <a:t>П.КП</a:t>
            </a:r>
            <a:endParaRPr lang="en-US" dirty="0"/>
          </a:p>
          <a:p>
            <a:r>
              <a:rPr lang="uk-UA" dirty="0" smtClean="0"/>
              <a:t>			</a:t>
            </a:r>
            <a:r>
              <a:rPr lang="en-US" dirty="0" smtClean="0"/>
              <a:t>FROM</a:t>
            </a:r>
            <a:r>
              <a:rPr lang="uk-UA" dirty="0" smtClean="0"/>
              <a:t> </a:t>
            </a:r>
            <a:r>
              <a:rPr lang="uk-UA" dirty="0"/>
              <a:t>П</a:t>
            </a:r>
            <a:endParaRPr lang="en-US" dirty="0"/>
          </a:p>
          <a:p>
            <a:r>
              <a:rPr lang="uk-UA" dirty="0" smtClean="0"/>
              <a:t>			</a:t>
            </a:r>
            <a:r>
              <a:rPr lang="en-US" dirty="0" smtClean="0"/>
              <a:t>WHERE </a:t>
            </a:r>
            <a:r>
              <a:rPr lang="uk-UA" dirty="0" err="1"/>
              <a:t>П.прізвище</a:t>
            </a:r>
            <a:r>
              <a:rPr lang="uk-UA" dirty="0"/>
              <a:t> = ‘Іванчук’;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4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dirty="0"/>
              <a:t>Мова  SQL. </a:t>
            </a:r>
            <a:r>
              <a:rPr lang="uk-UA" sz="2800" dirty="0" smtClean="0"/>
              <a:t>4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6. Знайти </a:t>
            </a:r>
            <a:r>
              <a:rPr lang="uk-UA" dirty="0"/>
              <a:t>прізвища постачальників, які не постачають деталь Д1.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2709"/>
              </p:ext>
            </p:extLst>
          </p:nvPr>
        </p:nvGraphicFramePr>
        <p:xfrm>
          <a:off x="533400" y="1287743"/>
          <a:ext cx="6077585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0280"/>
                <a:gridCol w="3837305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Варіант з </a:t>
                      </a:r>
                      <a:r>
                        <a:rPr lang="uk-UA" sz="1200">
                          <a:effectLst/>
                          <a:highlight>
                            <a:srgbClr val="FFFF00"/>
                          </a:highlight>
                        </a:rPr>
                        <a:t>інверсним</a:t>
                      </a:r>
                      <a:r>
                        <a:rPr lang="uk-UA" sz="1200">
                          <a:effectLst/>
                        </a:rPr>
                        <a:t> ходом.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SELECT </a:t>
                      </a:r>
                      <a:r>
                        <a:rPr lang="uk-UA" sz="1200">
                          <a:effectLst/>
                        </a:rPr>
                        <a:t>П.Прізвище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FROM </a:t>
                      </a:r>
                      <a:r>
                        <a:rPr lang="uk-UA" sz="1200">
                          <a:effectLst/>
                        </a:rPr>
                        <a:t>П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WHERE </a:t>
                      </a:r>
                      <a:r>
                        <a:rPr lang="uk-UA" sz="1200">
                          <a:effectLst/>
                        </a:rPr>
                        <a:t>П.КП </a:t>
                      </a:r>
                      <a:r>
                        <a:rPr lang="en-US" sz="1200">
                          <a:effectLst/>
                        </a:rPr>
                        <a:t>NOT IN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           </a:t>
                      </a:r>
                      <a:r>
                        <a:rPr lang="en-US" sz="1200">
                          <a:effectLst/>
                        </a:rPr>
                        <a:t>SELECT </a:t>
                      </a:r>
                      <a:r>
                        <a:rPr lang="uk-UA" sz="1200">
                          <a:effectLst/>
                        </a:rPr>
                        <a:t>ОПД.КП</a:t>
                      </a:r>
                      <a:endParaRPr lang="en-US" sz="1200">
                        <a:effectLst/>
                      </a:endParaRPr>
                    </a:p>
                    <a:p>
                      <a:pPr marL="0" marR="0" indent="4495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FROM </a:t>
                      </a:r>
                      <a:r>
                        <a:rPr lang="uk-UA" sz="1200">
                          <a:effectLst/>
                        </a:rPr>
                        <a:t>ОПД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           </a:t>
                      </a:r>
                      <a:r>
                        <a:rPr lang="en-US" sz="1200">
                          <a:effectLst/>
                        </a:rPr>
                        <a:t>WHERE </a:t>
                      </a:r>
                      <a:r>
                        <a:rPr lang="uk-UA" sz="1200">
                          <a:effectLst/>
                        </a:rPr>
                        <a:t>ОПД.КД = ‘Д1’;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SELECT </a:t>
                      </a:r>
                      <a:r>
                        <a:rPr lang="uk-UA" sz="1200" dirty="0" err="1">
                          <a:effectLst/>
                        </a:rPr>
                        <a:t>П.Прізвище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FROM </a:t>
                      </a:r>
                      <a:r>
                        <a:rPr lang="uk-UA" sz="1200" dirty="0">
                          <a:effectLst/>
                        </a:rPr>
                        <a:t>П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WHERE</a:t>
                      </a:r>
                      <a:r>
                        <a:rPr lang="uk-UA" sz="1200" dirty="0">
                          <a:effectLst/>
                        </a:rPr>
                        <a:t> ‘Д1’ </a:t>
                      </a:r>
                      <a:r>
                        <a:rPr lang="en-US" sz="1200" dirty="0">
                          <a:effectLst/>
                        </a:rPr>
                        <a:t>NOT IN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	</a:t>
                      </a: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SELECT </a:t>
                      </a:r>
                      <a:r>
                        <a:rPr lang="uk-UA" sz="1200" dirty="0">
                          <a:effectLst/>
                          <a:highlight>
                            <a:srgbClr val="FFFF00"/>
                          </a:highlight>
                        </a:rPr>
                        <a:t>ОПД.КД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indent="4495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FROM </a:t>
                      </a:r>
                      <a:r>
                        <a:rPr lang="uk-UA" sz="1200" dirty="0">
                          <a:effectLst/>
                          <a:highlight>
                            <a:srgbClr val="FFFF00"/>
                          </a:highlight>
                        </a:rPr>
                        <a:t>ОПД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highlight>
                            <a:srgbClr val="FFFF00"/>
                          </a:highlight>
                        </a:rPr>
                        <a:t>           </a:t>
                      </a: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WHERE </a:t>
                      </a:r>
                      <a:r>
                        <a:rPr lang="uk-UA" sz="1200" dirty="0">
                          <a:effectLst/>
                          <a:highlight>
                            <a:srgbClr val="FFFF00"/>
                          </a:highlight>
                        </a:rPr>
                        <a:t>ОПД.КП = П.КП;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590800"/>
            <a:ext cx="8991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dirty="0" smtClean="0"/>
              <a:t>7.  Знайти </a:t>
            </a:r>
            <a:r>
              <a:rPr lang="uk-UA" dirty="0"/>
              <a:t>номери тих деталей, що постачаються кількома постачальниками.</a:t>
            </a:r>
            <a:endParaRPr lang="en-US" dirty="0"/>
          </a:p>
          <a:p>
            <a:r>
              <a:rPr lang="en-US" dirty="0"/>
              <a:t>SELECT DISTINCT </a:t>
            </a:r>
            <a:r>
              <a:rPr lang="uk-UA" dirty="0"/>
              <a:t>Х.КД</a:t>
            </a:r>
            <a:endParaRPr lang="en-US" dirty="0"/>
          </a:p>
          <a:p>
            <a:r>
              <a:rPr lang="en-US" dirty="0"/>
              <a:t>FROM </a:t>
            </a:r>
            <a:r>
              <a:rPr lang="uk-UA" dirty="0"/>
              <a:t>ОПД Х</a:t>
            </a:r>
            <a:endParaRPr lang="en-US" dirty="0"/>
          </a:p>
          <a:p>
            <a:r>
              <a:rPr lang="en-US" dirty="0"/>
              <a:t>WHERE </a:t>
            </a:r>
            <a:r>
              <a:rPr lang="uk-UA" dirty="0"/>
              <a:t>Х.КД </a:t>
            </a:r>
            <a:r>
              <a:rPr lang="en-US" dirty="0"/>
              <a:t>IN</a:t>
            </a:r>
          </a:p>
          <a:p>
            <a:r>
              <a:rPr lang="uk-UA" dirty="0" smtClean="0"/>
              <a:t>	</a:t>
            </a:r>
            <a:r>
              <a:rPr lang="en-US" dirty="0" smtClean="0"/>
              <a:t>SELECT </a:t>
            </a:r>
            <a:r>
              <a:rPr lang="uk-UA" dirty="0"/>
              <a:t>ОПД.КД</a:t>
            </a:r>
            <a:endParaRPr lang="en-US" dirty="0"/>
          </a:p>
          <a:p>
            <a:r>
              <a:rPr lang="uk-UA" dirty="0" smtClean="0"/>
              <a:t>	</a:t>
            </a:r>
            <a:r>
              <a:rPr lang="en-US" dirty="0" smtClean="0"/>
              <a:t>FROM</a:t>
            </a:r>
            <a:r>
              <a:rPr lang="uk-UA" dirty="0" smtClean="0"/>
              <a:t> </a:t>
            </a:r>
            <a:r>
              <a:rPr lang="uk-UA" dirty="0"/>
              <a:t>ОПД</a:t>
            </a:r>
            <a:endParaRPr lang="en-US" dirty="0"/>
          </a:p>
          <a:p>
            <a:r>
              <a:rPr lang="uk-UA" dirty="0" smtClean="0"/>
              <a:t>	</a:t>
            </a:r>
            <a:r>
              <a:rPr lang="en-US" dirty="0" smtClean="0"/>
              <a:t>WHERE </a:t>
            </a:r>
            <a:r>
              <a:rPr lang="uk-UA" dirty="0"/>
              <a:t>ОПД.КП </a:t>
            </a:r>
            <a:r>
              <a:rPr lang="ru-RU" dirty="0" smtClean="0"/>
              <a:t>≠ </a:t>
            </a:r>
            <a:r>
              <a:rPr lang="en-US" dirty="0"/>
              <a:t>X</a:t>
            </a:r>
            <a:r>
              <a:rPr lang="uk-UA" dirty="0"/>
              <a:t>.КП</a:t>
            </a:r>
            <a:r>
              <a:rPr lang="uk-UA" dirty="0" smtClean="0"/>
              <a:t>;</a:t>
            </a:r>
          </a:p>
          <a:p>
            <a:endParaRPr lang="en-US" dirty="0"/>
          </a:p>
          <a:p>
            <a:pPr lvl="0"/>
            <a:r>
              <a:rPr lang="uk-UA" dirty="0" smtClean="0"/>
              <a:t>8. Для </a:t>
            </a:r>
            <a:r>
              <a:rPr lang="uk-UA" dirty="0"/>
              <a:t>кожної деталі, що постачається, знайти її код і назви всіх міст, де живуть її постачальники</a:t>
            </a:r>
            <a:r>
              <a:rPr lang="uk-UA" dirty="0" smtClean="0"/>
              <a:t>.  </a:t>
            </a:r>
            <a:r>
              <a:rPr lang="en-US" dirty="0" smtClean="0"/>
              <a:t>SELECT </a:t>
            </a:r>
            <a:r>
              <a:rPr lang="en-US" dirty="0"/>
              <a:t>DISTINCT </a:t>
            </a:r>
            <a:r>
              <a:rPr lang="uk-UA" dirty="0"/>
              <a:t>ОПД.КД, </a:t>
            </a:r>
            <a:r>
              <a:rPr lang="uk-UA" dirty="0" err="1"/>
              <a:t>П.місто</a:t>
            </a:r>
            <a:endParaRPr lang="en-US" dirty="0"/>
          </a:p>
          <a:p>
            <a:r>
              <a:rPr lang="uk-UA" dirty="0" smtClean="0"/>
              <a:t>		</a:t>
            </a:r>
            <a:r>
              <a:rPr lang="en-US" dirty="0" smtClean="0"/>
              <a:t>FROM</a:t>
            </a:r>
            <a:r>
              <a:rPr lang="uk-UA" dirty="0" smtClean="0"/>
              <a:t> </a:t>
            </a:r>
            <a:r>
              <a:rPr lang="uk-UA" dirty="0"/>
              <a:t>ОПД, П</a:t>
            </a:r>
            <a:endParaRPr lang="en-US" dirty="0"/>
          </a:p>
          <a:p>
            <a:r>
              <a:rPr lang="uk-UA" dirty="0" smtClean="0"/>
              <a:t>		</a:t>
            </a:r>
            <a:r>
              <a:rPr lang="en-US" dirty="0" smtClean="0"/>
              <a:t>WHERE</a:t>
            </a:r>
            <a:r>
              <a:rPr lang="uk-UA" dirty="0" smtClean="0"/>
              <a:t> </a:t>
            </a:r>
            <a:r>
              <a:rPr lang="uk-UA" dirty="0"/>
              <a:t>ОПД.КП = П.КП</a:t>
            </a:r>
            <a:r>
              <a:rPr lang="uk-UA" dirty="0" smtClean="0"/>
              <a:t>;</a:t>
            </a:r>
          </a:p>
          <a:p>
            <a:r>
              <a:rPr lang="uk-UA" dirty="0"/>
              <a:t>У  сучасних версіях SQL цей запит виглядав би так:</a:t>
            </a:r>
            <a:endParaRPr lang="en-US" dirty="0"/>
          </a:p>
          <a:p>
            <a:r>
              <a:rPr lang="uk-UA" dirty="0" smtClean="0"/>
              <a:t>	</a:t>
            </a:r>
            <a:r>
              <a:rPr lang="en-US" dirty="0" smtClean="0"/>
              <a:t>SELECT </a:t>
            </a:r>
            <a:r>
              <a:rPr lang="en-US" dirty="0"/>
              <a:t>DISTINCT </a:t>
            </a:r>
            <a:r>
              <a:rPr lang="uk-UA" dirty="0"/>
              <a:t>ОПД.КД, </a:t>
            </a:r>
            <a:r>
              <a:rPr lang="uk-UA" dirty="0" err="1"/>
              <a:t>П.місто</a:t>
            </a:r>
            <a:endParaRPr lang="en-US" dirty="0"/>
          </a:p>
          <a:p>
            <a:r>
              <a:rPr lang="uk-UA" dirty="0" smtClean="0"/>
              <a:t>	</a:t>
            </a:r>
            <a:r>
              <a:rPr lang="en-US" dirty="0" smtClean="0"/>
              <a:t>FROM</a:t>
            </a:r>
            <a:r>
              <a:rPr lang="uk-UA" dirty="0" smtClean="0"/>
              <a:t> </a:t>
            </a:r>
            <a:r>
              <a:rPr lang="uk-UA" dirty="0"/>
              <a:t>ОПД</a:t>
            </a:r>
            <a:r>
              <a:rPr lang="en-US" dirty="0"/>
              <a:t> INNER JOIN</a:t>
            </a:r>
            <a:r>
              <a:rPr lang="uk-UA" dirty="0"/>
              <a:t> П</a:t>
            </a:r>
            <a:r>
              <a:rPr lang="en-US" dirty="0"/>
              <a:t> ON </a:t>
            </a:r>
            <a:r>
              <a:rPr lang="uk-UA" dirty="0"/>
              <a:t>ОПД.КП = П.КП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3369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uk-UA" sz="2800" dirty="0"/>
              <a:t>Мова  SQL. </a:t>
            </a:r>
            <a:r>
              <a:rPr lang="uk-UA" sz="2800" dirty="0" smtClean="0"/>
              <a:t>5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38200"/>
            <a:ext cx="8915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dirty="0" smtClean="0"/>
              <a:t>9. Знайти </a:t>
            </a:r>
            <a:r>
              <a:rPr lang="uk-UA" dirty="0"/>
              <a:t>прізвища постачальників, які постачають всі деталі.</a:t>
            </a:r>
            <a:endParaRPr lang="en-US" dirty="0"/>
          </a:p>
          <a:p>
            <a:r>
              <a:rPr lang="en-US" dirty="0"/>
              <a:t>SELECT </a:t>
            </a:r>
            <a:r>
              <a:rPr lang="uk-UA" dirty="0" err="1"/>
              <a:t>П.Прізвище</a:t>
            </a:r>
            <a:endParaRPr lang="en-US" dirty="0"/>
          </a:p>
          <a:p>
            <a:r>
              <a:rPr lang="en-US" dirty="0"/>
              <a:t>FROM </a:t>
            </a:r>
            <a:r>
              <a:rPr lang="uk-UA" dirty="0"/>
              <a:t>П</a:t>
            </a:r>
            <a:endParaRPr lang="en-US" dirty="0"/>
          </a:p>
          <a:p>
            <a:r>
              <a:rPr lang="en-US" dirty="0"/>
              <a:t>WHERE</a:t>
            </a:r>
            <a:r>
              <a:rPr lang="uk-UA" dirty="0"/>
              <a:t> 	(</a:t>
            </a:r>
            <a:r>
              <a:rPr lang="en-US" dirty="0"/>
              <a:t>SELECT </a:t>
            </a:r>
            <a:r>
              <a:rPr lang="uk-UA" dirty="0"/>
              <a:t>ОПД.КД</a:t>
            </a:r>
            <a:endParaRPr lang="en-US" dirty="0"/>
          </a:p>
          <a:p>
            <a:r>
              <a:rPr lang="uk-UA" dirty="0" smtClean="0"/>
              <a:t>	 </a:t>
            </a:r>
            <a:r>
              <a:rPr lang="en-US" dirty="0" smtClean="0"/>
              <a:t>FROM </a:t>
            </a:r>
            <a:r>
              <a:rPr lang="uk-UA" dirty="0"/>
              <a:t>ОПД</a:t>
            </a:r>
            <a:endParaRPr lang="en-US" dirty="0"/>
          </a:p>
          <a:p>
            <a:r>
              <a:rPr lang="uk-UA" dirty="0" smtClean="0"/>
              <a:t>	 </a:t>
            </a:r>
            <a:r>
              <a:rPr lang="en-US" dirty="0" smtClean="0"/>
              <a:t>WHERE </a:t>
            </a:r>
            <a:r>
              <a:rPr lang="uk-UA" dirty="0"/>
              <a:t>ОПД.КП = П.КП)</a:t>
            </a:r>
            <a:endParaRPr lang="en-US" dirty="0"/>
          </a:p>
          <a:p>
            <a:r>
              <a:rPr lang="uk-UA" dirty="0"/>
              <a:t> </a:t>
            </a:r>
            <a:r>
              <a:rPr lang="uk-UA" dirty="0" smtClean="0"/>
              <a:t>		</a:t>
            </a:r>
            <a:r>
              <a:rPr lang="uk-UA" dirty="0" smtClean="0">
                <a:solidFill>
                  <a:srgbClr val="FF0000"/>
                </a:solidFill>
              </a:rPr>
              <a:t>=</a:t>
            </a:r>
            <a:r>
              <a:rPr lang="uk-UA" dirty="0" smtClean="0"/>
              <a:t> </a:t>
            </a:r>
            <a:endParaRPr lang="en-US" dirty="0"/>
          </a:p>
          <a:p>
            <a:r>
              <a:rPr lang="uk-UA" dirty="0" smtClean="0"/>
              <a:t>	(</a:t>
            </a:r>
            <a:r>
              <a:rPr lang="en-US" dirty="0"/>
              <a:t>SELECT </a:t>
            </a:r>
            <a:r>
              <a:rPr lang="uk-UA" dirty="0"/>
              <a:t>Д.КД</a:t>
            </a:r>
            <a:endParaRPr lang="en-US" dirty="0"/>
          </a:p>
          <a:p>
            <a:r>
              <a:rPr lang="uk-UA" dirty="0" smtClean="0"/>
              <a:t>	</a:t>
            </a:r>
            <a:r>
              <a:rPr lang="en-US" dirty="0" smtClean="0"/>
              <a:t>FROM </a:t>
            </a:r>
            <a:r>
              <a:rPr lang="uk-UA" dirty="0"/>
              <a:t>Д</a:t>
            </a:r>
            <a:r>
              <a:rPr lang="uk-UA" dirty="0" smtClean="0"/>
              <a:t>);</a:t>
            </a:r>
          </a:p>
          <a:p>
            <a:pPr lvl="0"/>
            <a:r>
              <a:rPr lang="uk-UA" dirty="0" smtClean="0"/>
              <a:t>10.  Знайти </a:t>
            </a:r>
            <a:r>
              <a:rPr lang="uk-UA" dirty="0"/>
              <a:t>прізвища постачальників, які постачають принаймні всі ті деталі, що і постачальник з номером П127.</a:t>
            </a:r>
            <a:endParaRPr lang="en-US" dirty="0"/>
          </a:p>
          <a:p>
            <a:r>
              <a:rPr lang="en-US" dirty="0"/>
              <a:t>SELECT </a:t>
            </a:r>
            <a:r>
              <a:rPr lang="uk-UA" dirty="0" err="1"/>
              <a:t>П.Прізвище</a:t>
            </a:r>
            <a:endParaRPr lang="en-US" dirty="0"/>
          </a:p>
          <a:p>
            <a:r>
              <a:rPr lang="en-US" dirty="0"/>
              <a:t>FROM </a:t>
            </a:r>
            <a:r>
              <a:rPr lang="uk-UA" dirty="0"/>
              <a:t>П</a:t>
            </a:r>
            <a:endParaRPr lang="en-US" dirty="0"/>
          </a:p>
          <a:p>
            <a:r>
              <a:rPr lang="en-US" dirty="0"/>
              <a:t>WHERE </a:t>
            </a:r>
            <a:r>
              <a:rPr lang="uk-UA" dirty="0"/>
              <a:t>П.КП </a:t>
            </a:r>
            <a:r>
              <a:rPr lang="en-US" dirty="0"/>
              <a:t>IN</a:t>
            </a:r>
          </a:p>
          <a:p>
            <a:r>
              <a:rPr lang="en-US" dirty="0"/>
              <a:t>	SELECT </a:t>
            </a:r>
            <a:r>
              <a:rPr lang="uk-UA" dirty="0"/>
              <a:t>Х.КП</a:t>
            </a:r>
            <a:endParaRPr lang="en-US" dirty="0"/>
          </a:p>
          <a:p>
            <a:r>
              <a:rPr lang="uk-UA" dirty="0"/>
              <a:t>	</a:t>
            </a:r>
            <a:r>
              <a:rPr lang="en-US" dirty="0"/>
              <a:t>FROM </a:t>
            </a:r>
            <a:r>
              <a:rPr lang="uk-UA" dirty="0"/>
              <a:t>ОПД </a:t>
            </a:r>
            <a:r>
              <a:rPr lang="en-US" dirty="0"/>
              <a:t>X</a:t>
            </a:r>
          </a:p>
          <a:p>
            <a:r>
              <a:rPr lang="en-US" dirty="0"/>
              <a:t>	WHERE 	</a:t>
            </a:r>
            <a:r>
              <a:rPr lang="uk-UA" dirty="0"/>
              <a:t>(</a:t>
            </a:r>
            <a:r>
              <a:rPr lang="en-US" dirty="0"/>
              <a:t>SELECT </a:t>
            </a:r>
            <a:r>
              <a:rPr lang="uk-UA" dirty="0"/>
              <a:t>ОПД.КД</a:t>
            </a:r>
            <a:endParaRPr lang="en-US" dirty="0"/>
          </a:p>
          <a:p>
            <a:r>
              <a:rPr lang="uk-UA" dirty="0" smtClean="0"/>
              <a:t>		 </a:t>
            </a:r>
            <a:r>
              <a:rPr lang="en-US" dirty="0" smtClean="0"/>
              <a:t>FROM </a:t>
            </a:r>
            <a:r>
              <a:rPr lang="uk-UA" dirty="0"/>
              <a:t>ОПД</a:t>
            </a:r>
            <a:endParaRPr lang="en-US" dirty="0"/>
          </a:p>
          <a:p>
            <a:r>
              <a:rPr lang="uk-UA" dirty="0" smtClean="0"/>
              <a:t>		 </a:t>
            </a:r>
            <a:r>
              <a:rPr lang="en-US" dirty="0" smtClean="0"/>
              <a:t>WHERE </a:t>
            </a:r>
            <a:r>
              <a:rPr lang="uk-UA" dirty="0"/>
              <a:t>ОПД.КП = </a:t>
            </a:r>
            <a:r>
              <a:rPr lang="en-US" dirty="0"/>
              <a:t>X</a:t>
            </a:r>
            <a:r>
              <a:rPr lang="uk-UA" dirty="0"/>
              <a:t>.КП) </a:t>
            </a:r>
            <a:endParaRPr lang="en-US" dirty="0"/>
          </a:p>
          <a:p>
            <a:r>
              <a:rPr lang="uk-UA" dirty="0"/>
              <a:t>   </a:t>
            </a:r>
            <a:r>
              <a:rPr lang="uk-UA" dirty="0" smtClean="0"/>
              <a:t>			</a:t>
            </a:r>
            <a:r>
              <a:rPr lang="uk-UA" dirty="0" smtClean="0">
                <a:solidFill>
                  <a:srgbClr val="FF0000"/>
                </a:solidFill>
              </a:rPr>
              <a:t>CONTAINS    </a:t>
            </a:r>
            <a:r>
              <a:rPr lang="en-US" dirty="0" smtClean="0"/>
              <a:t>/* </a:t>
            </a:r>
            <a:r>
              <a:rPr lang="en-US" dirty="0" smtClean="0">
                <a:latin typeface="Cambria Math"/>
                <a:ea typeface="Cambria Math"/>
              </a:rPr>
              <a:t>⊇</a:t>
            </a:r>
            <a:r>
              <a:rPr lang="en-US" dirty="0" smtClean="0"/>
              <a:t> */</a:t>
            </a:r>
            <a:endParaRPr lang="en-US" dirty="0"/>
          </a:p>
          <a:p>
            <a:r>
              <a:rPr lang="en-US" dirty="0"/>
              <a:t>	</a:t>
            </a:r>
            <a:r>
              <a:rPr lang="uk-UA" dirty="0" smtClean="0"/>
              <a:t>	(</a:t>
            </a:r>
            <a:r>
              <a:rPr lang="en-US" dirty="0"/>
              <a:t>SELECT </a:t>
            </a:r>
            <a:r>
              <a:rPr lang="uk-UA" dirty="0" smtClean="0"/>
              <a:t>ОПД.КД  </a:t>
            </a:r>
            <a:r>
              <a:rPr lang="en-US" dirty="0" smtClean="0"/>
              <a:t>FROM </a:t>
            </a:r>
            <a:r>
              <a:rPr lang="uk-UA" dirty="0" smtClean="0"/>
              <a:t>ОПД </a:t>
            </a:r>
            <a:r>
              <a:rPr lang="en-US" dirty="0" smtClean="0"/>
              <a:t>WHERE </a:t>
            </a:r>
            <a:r>
              <a:rPr lang="uk-UA" dirty="0"/>
              <a:t>ОПД.КП</a:t>
            </a:r>
            <a:r>
              <a:rPr lang="en-US" dirty="0"/>
              <a:t> = ‘127’</a:t>
            </a:r>
            <a:r>
              <a:rPr lang="uk-UA" dirty="0"/>
              <a:t>)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4259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dirty="0"/>
              <a:t>Мова  SQL. </a:t>
            </a:r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8991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Цей же запит розглянемо з використанням засобів, які з’явилися у </a:t>
            </a:r>
            <a:r>
              <a:rPr lang="en-US" i="1" u="sng" dirty="0"/>
              <a:t>SEQUEL</a:t>
            </a:r>
            <a:r>
              <a:rPr lang="ru-RU" i="1" u="sng" dirty="0"/>
              <a:t> 2.</a:t>
            </a:r>
            <a:endParaRPr lang="en-US" u="sng" dirty="0"/>
          </a:p>
          <a:p>
            <a:r>
              <a:rPr lang="en-US" dirty="0"/>
              <a:t>SELECT </a:t>
            </a:r>
            <a:r>
              <a:rPr lang="uk-UA" dirty="0" err="1"/>
              <a:t>П.Прізвище</a:t>
            </a:r>
            <a:endParaRPr lang="en-US" dirty="0"/>
          </a:p>
          <a:p>
            <a:r>
              <a:rPr lang="en-US" dirty="0"/>
              <a:t>FROM </a:t>
            </a:r>
            <a:r>
              <a:rPr lang="uk-UA" dirty="0"/>
              <a:t>П</a:t>
            </a:r>
            <a:endParaRPr lang="en-US" dirty="0"/>
          </a:p>
          <a:p>
            <a:r>
              <a:rPr lang="en-US" dirty="0"/>
              <a:t>WHERE </a:t>
            </a:r>
            <a:r>
              <a:rPr lang="uk-UA" dirty="0"/>
              <a:t>П.КП </a:t>
            </a:r>
            <a:r>
              <a:rPr lang="en-US" dirty="0"/>
              <a:t>IN</a:t>
            </a:r>
          </a:p>
          <a:p>
            <a:r>
              <a:rPr lang="en-US" dirty="0"/>
              <a:t>	SELECT </a:t>
            </a:r>
            <a:r>
              <a:rPr lang="uk-UA" dirty="0"/>
              <a:t>ОПД.КП</a:t>
            </a:r>
            <a:endParaRPr lang="en-US" dirty="0"/>
          </a:p>
          <a:p>
            <a:r>
              <a:rPr lang="uk-UA" dirty="0"/>
              <a:t>	</a:t>
            </a:r>
            <a:r>
              <a:rPr lang="en-US" dirty="0"/>
              <a:t>FROM </a:t>
            </a:r>
            <a:r>
              <a:rPr lang="uk-UA" dirty="0"/>
              <a:t>ОПД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GROUP BY </a:t>
            </a:r>
            <a:r>
              <a:rPr lang="uk-UA" dirty="0">
                <a:solidFill>
                  <a:srgbClr val="00B0F0"/>
                </a:solidFill>
              </a:rPr>
              <a:t>ОПД.КП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uk-UA" dirty="0">
                <a:solidFill>
                  <a:srgbClr val="00B0F0"/>
                </a:solidFill>
              </a:rPr>
              <a:t>	</a:t>
            </a:r>
            <a:r>
              <a:rPr lang="en-US" dirty="0">
                <a:solidFill>
                  <a:srgbClr val="00B0F0"/>
                </a:solidFill>
              </a:rPr>
              <a:t>HAVING SET(</a:t>
            </a:r>
            <a:r>
              <a:rPr lang="uk-UA" dirty="0">
                <a:solidFill>
                  <a:srgbClr val="00B0F0"/>
                </a:solidFill>
              </a:rPr>
              <a:t>ОПД.КД</a:t>
            </a:r>
            <a:r>
              <a:rPr lang="en-US" dirty="0">
                <a:solidFill>
                  <a:srgbClr val="00B0F0"/>
                </a:solidFill>
              </a:rPr>
              <a:t>) </a:t>
            </a:r>
          </a:p>
          <a:p>
            <a:r>
              <a:rPr lang="uk-UA" dirty="0"/>
              <a:t>     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CONTAINS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		</a:t>
            </a:r>
            <a:r>
              <a:rPr lang="uk-UA" dirty="0" smtClean="0"/>
              <a:t>(</a:t>
            </a:r>
            <a:r>
              <a:rPr lang="en-US" dirty="0"/>
              <a:t>SELECT </a:t>
            </a:r>
            <a:r>
              <a:rPr lang="uk-UA" dirty="0"/>
              <a:t>ОПД.КД</a:t>
            </a:r>
            <a:endParaRPr lang="en-US" dirty="0"/>
          </a:p>
          <a:p>
            <a:r>
              <a:rPr lang="en-US" dirty="0" smtClean="0"/>
              <a:t>		 FROM </a:t>
            </a:r>
            <a:r>
              <a:rPr lang="uk-UA" dirty="0"/>
              <a:t>ОПД</a:t>
            </a:r>
            <a:endParaRPr lang="en-US" dirty="0"/>
          </a:p>
          <a:p>
            <a:r>
              <a:rPr lang="en-US" dirty="0" smtClean="0"/>
              <a:t>		 WHERE </a:t>
            </a:r>
            <a:r>
              <a:rPr lang="uk-UA" dirty="0"/>
              <a:t>ОПД.КП = ‘127</a:t>
            </a:r>
            <a:r>
              <a:rPr lang="uk-UA" dirty="0" smtClean="0"/>
              <a:t>’);</a:t>
            </a:r>
            <a:endParaRPr lang="en-US" dirty="0" smtClean="0"/>
          </a:p>
          <a:p>
            <a:endParaRPr lang="en-US" dirty="0"/>
          </a:p>
          <a:p>
            <a:pPr lvl="0"/>
            <a:r>
              <a:rPr lang="en-US" dirty="0" smtClean="0"/>
              <a:t>11.  </a:t>
            </a:r>
            <a:r>
              <a:rPr lang="uk-UA" dirty="0" smtClean="0"/>
              <a:t>Знайти </a:t>
            </a:r>
            <a:r>
              <a:rPr lang="uk-UA" dirty="0"/>
              <a:t>коди постачальників, що не постачають у поточний момент ніяких деталей.</a:t>
            </a:r>
            <a:endParaRPr lang="en-US" dirty="0"/>
          </a:p>
          <a:p>
            <a:r>
              <a:rPr lang="en-US" dirty="0"/>
              <a:t>(SELECT </a:t>
            </a:r>
            <a:r>
              <a:rPr lang="uk-UA" dirty="0"/>
              <a:t>КП</a:t>
            </a:r>
            <a:endParaRPr lang="en-US" dirty="0"/>
          </a:p>
          <a:p>
            <a:r>
              <a:rPr lang="en-US" dirty="0"/>
              <a:t>FROM </a:t>
            </a:r>
            <a:r>
              <a:rPr lang="uk-UA" dirty="0"/>
              <a:t>П</a:t>
            </a:r>
            <a:r>
              <a:rPr lang="en-US" dirty="0"/>
              <a:t>) MINUS</a:t>
            </a:r>
            <a:r>
              <a:rPr lang="uk-UA" dirty="0"/>
              <a:t>  </a:t>
            </a:r>
            <a:r>
              <a:rPr lang="en-US" dirty="0"/>
              <a:t>/*EXCEPT*/</a:t>
            </a:r>
          </a:p>
          <a:p>
            <a:r>
              <a:rPr lang="en-US" dirty="0" smtClean="0"/>
              <a:t>	(</a:t>
            </a:r>
            <a:r>
              <a:rPr lang="en-US" dirty="0"/>
              <a:t>SELECT </a:t>
            </a:r>
            <a:r>
              <a:rPr lang="uk-UA" dirty="0"/>
              <a:t>КП</a:t>
            </a:r>
            <a:endParaRPr lang="en-US" dirty="0"/>
          </a:p>
          <a:p>
            <a:r>
              <a:rPr lang="uk-UA" dirty="0"/>
              <a:t>	</a:t>
            </a:r>
            <a:r>
              <a:rPr lang="en-US" dirty="0" smtClean="0"/>
              <a:t>  FROM </a:t>
            </a:r>
            <a:r>
              <a:rPr lang="uk-UA" dirty="0"/>
              <a:t>ОПД</a:t>
            </a:r>
            <a:r>
              <a:rPr lang="en-US" dirty="0"/>
              <a:t>)</a:t>
            </a:r>
            <a:r>
              <a:rPr lang="uk-UA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8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uk-UA" sz="2800" dirty="0"/>
              <a:t>Мова  SQL. </a:t>
            </a:r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38200"/>
            <a:ext cx="8915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12. </a:t>
            </a:r>
            <a:r>
              <a:rPr lang="uk-UA" dirty="0" smtClean="0"/>
              <a:t>Знайти </a:t>
            </a:r>
            <a:r>
              <a:rPr lang="uk-UA" dirty="0"/>
              <a:t>коди постачальників, що постачають деталь Д1та Д2.</a:t>
            </a:r>
            <a:endParaRPr lang="en-US" dirty="0"/>
          </a:p>
          <a:p>
            <a:r>
              <a:rPr lang="en-US" dirty="0"/>
              <a:t>SELECT DISTINCT </a:t>
            </a:r>
            <a:r>
              <a:rPr lang="uk-UA" dirty="0"/>
              <a:t>ОПД.КП</a:t>
            </a:r>
            <a:endParaRPr lang="en-US" dirty="0"/>
          </a:p>
          <a:p>
            <a:r>
              <a:rPr lang="en-US" dirty="0"/>
              <a:t>FROM </a:t>
            </a:r>
            <a:r>
              <a:rPr lang="uk-UA" dirty="0"/>
              <a:t>ОПД</a:t>
            </a:r>
            <a:endParaRPr lang="en-US" dirty="0"/>
          </a:p>
          <a:p>
            <a:r>
              <a:rPr lang="en-US" dirty="0"/>
              <a:t>GROUP BY </a:t>
            </a:r>
            <a:r>
              <a:rPr lang="uk-UA" dirty="0"/>
              <a:t>ОПД.КП</a:t>
            </a:r>
            <a:endParaRPr lang="en-US" dirty="0"/>
          </a:p>
          <a:p>
            <a:r>
              <a:rPr lang="en-US" dirty="0"/>
              <a:t>HAVING SET(</a:t>
            </a:r>
            <a:r>
              <a:rPr lang="uk-UA" dirty="0"/>
              <a:t>ОПД.КД</a:t>
            </a:r>
            <a:r>
              <a:rPr lang="en-US" dirty="0"/>
              <a:t>) CONTAINS (‘</a:t>
            </a:r>
            <a:r>
              <a:rPr lang="uk-UA" dirty="0"/>
              <a:t>Д1</a:t>
            </a:r>
            <a:r>
              <a:rPr lang="en-US" dirty="0"/>
              <a:t>’, ‘</a:t>
            </a:r>
            <a:r>
              <a:rPr lang="uk-UA" dirty="0"/>
              <a:t>Д2</a:t>
            </a:r>
            <a:r>
              <a:rPr lang="en-US" dirty="0"/>
              <a:t>’)</a:t>
            </a:r>
            <a:r>
              <a:rPr lang="uk-UA" dirty="0" smtClean="0"/>
              <a:t>;</a:t>
            </a:r>
            <a:endParaRPr lang="en-US" dirty="0" smtClean="0"/>
          </a:p>
          <a:p>
            <a:endParaRPr lang="en-US" dirty="0"/>
          </a:p>
          <a:p>
            <a:pPr lvl="0"/>
            <a:r>
              <a:rPr lang="en-US" dirty="0" smtClean="0"/>
              <a:t>13. </a:t>
            </a:r>
            <a:r>
              <a:rPr lang="uk-UA" dirty="0" smtClean="0"/>
              <a:t>Знайти </a:t>
            </a:r>
            <a:r>
              <a:rPr lang="uk-UA" dirty="0"/>
              <a:t>коди постачальників, що мають такі ж значення </a:t>
            </a:r>
            <a:r>
              <a:rPr lang="uk-UA" dirty="0" err="1"/>
              <a:t>статуса</a:t>
            </a:r>
            <a:r>
              <a:rPr lang="uk-UA" dirty="0"/>
              <a:t> і міста, що і постачальник П127.</a:t>
            </a:r>
            <a:endParaRPr lang="en-US" dirty="0"/>
          </a:p>
          <a:p>
            <a:r>
              <a:rPr lang="en-US" dirty="0"/>
              <a:t>SELECT </a:t>
            </a:r>
            <a:r>
              <a:rPr lang="uk-UA" dirty="0"/>
              <a:t>П.КП</a:t>
            </a:r>
            <a:endParaRPr lang="en-US" dirty="0"/>
          </a:p>
          <a:p>
            <a:r>
              <a:rPr lang="en-US" dirty="0"/>
              <a:t>FROM </a:t>
            </a:r>
            <a:r>
              <a:rPr lang="uk-UA" dirty="0"/>
              <a:t>П</a:t>
            </a:r>
            <a:endParaRPr lang="en-US" dirty="0"/>
          </a:p>
          <a:p>
            <a:r>
              <a:rPr lang="en-US" dirty="0"/>
              <a:t>WHERE</a:t>
            </a:r>
            <a:r>
              <a:rPr lang="uk-UA" dirty="0"/>
              <a:t> &lt;статус, місто&gt; </a:t>
            </a:r>
            <a:r>
              <a:rPr lang="en-US" dirty="0"/>
              <a:t>IN</a:t>
            </a:r>
          </a:p>
          <a:p>
            <a:r>
              <a:rPr lang="uk-UA" dirty="0"/>
              <a:t>	</a:t>
            </a:r>
            <a:r>
              <a:rPr lang="en-US" dirty="0"/>
              <a:t>SELECT </a:t>
            </a:r>
            <a:r>
              <a:rPr lang="uk-UA" dirty="0" err="1"/>
              <a:t>П.статус</a:t>
            </a:r>
            <a:r>
              <a:rPr lang="uk-UA" dirty="0"/>
              <a:t>, </a:t>
            </a:r>
            <a:r>
              <a:rPr lang="uk-UA" dirty="0" err="1"/>
              <a:t>П.місто</a:t>
            </a:r>
            <a:endParaRPr lang="en-US" dirty="0"/>
          </a:p>
          <a:p>
            <a:r>
              <a:rPr lang="en-US" dirty="0" smtClean="0"/>
              <a:t>	FROM </a:t>
            </a:r>
            <a:r>
              <a:rPr lang="uk-UA" dirty="0"/>
              <a:t>П</a:t>
            </a:r>
            <a:endParaRPr lang="en-US" dirty="0"/>
          </a:p>
          <a:p>
            <a:r>
              <a:rPr lang="uk-UA" dirty="0"/>
              <a:t>  </a:t>
            </a:r>
            <a:r>
              <a:rPr lang="en-US" dirty="0" smtClean="0"/>
              <a:t>	WHERE </a:t>
            </a:r>
            <a:r>
              <a:rPr lang="uk-UA" dirty="0"/>
              <a:t>КП = </a:t>
            </a:r>
            <a:r>
              <a:rPr lang="en-US" dirty="0"/>
              <a:t>‘</a:t>
            </a:r>
            <a:r>
              <a:rPr lang="uk-UA" dirty="0"/>
              <a:t>П127</a:t>
            </a:r>
            <a:r>
              <a:rPr lang="en-US" dirty="0"/>
              <a:t>’;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4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uk-UA" sz="2800" dirty="0"/>
              <a:t>Мова  SQL. </a:t>
            </a:r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8991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14. </a:t>
            </a:r>
            <a:r>
              <a:rPr lang="uk-UA" dirty="0" smtClean="0"/>
              <a:t>Знайти </a:t>
            </a:r>
            <a:r>
              <a:rPr lang="uk-UA" dirty="0"/>
              <a:t>коди деталей, які постачаються для всіх одержувачів у місті </a:t>
            </a:r>
            <a:r>
              <a:rPr lang="en-US" dirty="0"/>
              <a:t>N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SELECT DISTINCT </a:t>
            </a:r>
            <a:r>
              <a:rPr lang="uk-UA" dirty="0"/>
              <a:t>Х.КД</a:t>
            </a:r>
            <a:endParaRPr lang="en-US" dirty="0"/>
          </a:p>
          <a:p>
            <a:r>
              <a:rPr lang="en-US" dirty="0"/>
              <a:t>FROM </a:t>
            </a:r>
            <a:r>
              <a:rPr lang="uk-UA" dirty="0"/>
              <a:t>ОПД</a:t>
            </a:r>
            <a:r>
              <a:rPr lang="en-US" dirty="0"/>
              <a:t> X</a:t>
            </a:r>
          </a:p>
          <a:p>
            <a:r>
              <a:rPr lang="en-US" dirty="0"/>
              <a:t>WHERE 	</a:t>
            </a:r>
            <a:r>
              <a:rPr lang="en-US" dirty="0" smtClean="0"/>
              <a:t>  (</a:t>
            </a:r>
            <a:r>
              <a:rPr lang="en-US" dirty="0"/>
              <a:t>SELECT </a:t>
            </a:r>
            <a:r>
              <a:rPr lang="uk-UA" dirty="0"/>
              <a:t>ОПД.КО</a:t>
            </a:r>
            <a:endParaRPr lang="en-US" dirty="0"/>
          </a:p>
          <a:p>
            <a:r>
              <a:rPr lang="en-US" dirty="0" smtClean="0"/>
              <a:t>	    FROM </a:t>
            </a:r>
            <a:r>
              <a:rPr lang="uk-UA" dirty="0"/>
              <a:t>ОПД</a:t>
            </a:r>
            <a:endParaRPr lang="en-US" dirty="0"/>
          </a:p>
          <a:p>
            <a:r>
              <a:rPr lang="en-US" dirty="0" smtClean="0"/>
              <a:t>	    WHERE </a:t>
            </a:r>
            <a:r>
              <a:rPr lang="uk-UA" dirty="0"/>
              <a:t>ОПД.КД = </a:t>
            </a:r>
            <a:r>
              <a:rPr lang="en-US" dirty="0"/>
              <a:t>X</a:t>
            </a:r>
            <a:r>
              <a:rPr lang="uk-UA" dirty="0"/>
              <a:t>.КД) 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00B0F0"/>
                </a:solidFill>
              </a:rPr>
              <a:t>CONTAINS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	  (</a:t>
            </a:r>
            <a:r>
              <a:rPr lang="en-US" dirty="0"/>
              <a:t>SELECT </a:t>
            </a:r>
            <a:r>
              <a:rPr lang="uk-UA" dirty="0"/>
              <a:t>О.КО</a:t>
            </a:r>
            <a:endParaRPr lang="en-US" dirty="0"/>
          </a:p>
          <a:p>
            <a:r>
              <a:rPr lang="en-US" dirty="0" smtClean="0"/>
              <a:t>	   FROM </a:t>
            </a:r>
            <a:r>
              <a:rPr lang="en-US" dirty="0"/>
              <a:t>O</a:t>
            </a:r>
          </a:p>
          <a:p>
            <a:r>
              <a:rPr lang="en-US" dirty="0" smtClean="0"/>
              <a:t>	   WHERE </a:t>
            </a:r>
            <a:r>
              <a:rPr lang="uk-UA" dirty="0" err="1"/>
              <a:t>О.місто</a:t>
            </a:r>
            <a:r>
              <a:rPr lang="uk-UA" dirty="0"/>
              <a:t> = </a:t>
            </a:r>
            <a:r>
              <a:rPr lang="en-US" dirty="0"/>
              <a:t>‘N’);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			</a:t>
            </a:r>
            <a:r>
              <a:rPr lang="uk-UA" b="1" u="sng" dirty="0" smtClean="0"/>
              <a:t>АБО</a:t>
            </a:r>
            <a:endParaRPr lang="en-US" b="1" u="sng" dirty="0"/>
          </a:p>
          <a:p>
            <a:r>
              <a:rPr lang="uk-UA" dirty="0"/>
              <a:t> </a:t>
            </a:r>
            <a:endParaRPr lang="en-US" dirty="0"/>
          </a:p>
          <a:p>
            <a:r>
              <a:rPr lang="en-US" dirty="0"/>
              <a:t>SELECT DISTINCT </a:t>
            </a:r>
            <a:r>
              <a:rPr lang="uk-UA" dirty="0"/>
              <a:t>ОПД.КД</a:t>
            </a:r>
            <a:endParaRPr lang="en-US" dirty="0"/>
          </a:p>
          <a:p>
            <a:r>
              <a:rPr lang="en-US" dirty="0"/>
              <a:t>FROM </a:t>
            </a:r>
            <a:r>
              <a:rPr lang="uk-UA" dirty="0"/>
              <a:t>ОПД</a:t>
            </a:r>
            <a:endParaRPr lang="en-US" dirty="0"/>
          </a:p>
          <a:p>
            <a:r>
              <a:rPr lang="en-US" dirty="0"/>
              <a:t>GROUP BY </a:t>
            </a:r>
            <a:r>
              <a:rPr lang="uk-UA" dirty="0"/>
              <a:t>ОПД.КД</a:t>
            </a:r>
            <a:endParaRPr lang="en-US" dirty="0"/>
          </a:p>
          <a:p>
            <a:r>
              <a:rPr lang="en-US" dirty="0"/>
              <a:t>HAVING SET(</a:t>
            </a:r>
            <a:r>
              <a:rPr lang="uk-UA" dirty="0"/>
              <a:t>ОПД.КО</a:t>
            </a:r>
            <a:r>
              <a:rPr lang="en-US" dirty="0"/>
              <a:t>)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CONTAINS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	(SELECT </a:t>
            </a:r>
            <a:r>
              <a:rPr lang="uk-UA" dirty="0"/>
              <a:t>О.КО</a:t>
            </a:r>
            <a:endParaRPr lang="en-US" dirty="0"/>
          </a:p>
          <a:p>
            <a:r>
              <a:rPr lang="en-US" dirty="0" smtClean="0"/>
              <a:t>	 FROM </a:t>
            </a:r>
            <a:r>
              <a:rPr lang="uk-UA" dirty="0"/>
              <a:t>О</a:t>
            </a:r>
            <a:endParaRPr lang="en-US" dirty="0"/>
          </a:p>
          <a:p>
            <a:r>
              <a:rPr lang="en-US" dirty="0" smtClean="0"/>
              <a:t>	 WHERE </a:t>
            </a:r>
            <a:r>
              <a:rPr lang="uk-UA" dirty="0" err="1"/>
              <a:t>О.місто</a:t>
            </a:r>
            <a:r>
              <a:rPr lang="uk-UA" dirty="0"/>
              <a:t> = </a:t>
            </a:r>
            <a:r>
              <a:rPr lang="en-US" dirty="0"/>
              <a:t>‘N’);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2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uk-UA" sz="2800" dirty="0"/>
              <a:t>Мова  SQL. </a:t>
            </a:r>
            <a:r>
              <a:rPr lang="en-US" sz="2800" dirty="0" smtClean="0"/>
              <a:t>9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38200"/>
            <a:ext cx="899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15. </a:t>
            </a:r>
            <a:r>
              <a:rPr lang="uk-UA" dirty="0" smtClean="0"/>
              <a:t>Знайти </a:t>
            </a:r>
            <a:r>
              <a:rPr lang="uk-UA" dirty="0"/>
              <a:t>пари прізвищ постачальників, які проживають в одному і тому ж місті та постачають однакові множини деталей.</a:t>
            </a:r>
            <a:endParaRPr lang="en-US" dirty="0"/>
          </a:p>
          <a:p>
            <a:r>
              <a:rPr lang="en-US" dirty="0"/>
              <a:t>SELECT </a:t>
            </a:r>
            <a:r>
              <a:rPr lang="uk-UA" dirty="0"/>
              <a:t>Х.прізвище, </a:t>
            </a:r>
            <a:r>
              <a:rPr lang="en-US" dirty="0"/>
              <a:t>Y</a:t>
            </a:r>
            <a:r>
              <a:rPr lang="uk-UA" dirty="0"/>
              <a:t>.прізвище</a:t>
            </a:r>
            <a:endParaRPr lang="en-US" dirty="0"/>
          </a:p>
          <a:p>
            <a:r>
              <a:rPr lang="en-US" dirty="0"/>
              <a:t>FROM </a:t>
            </a:r>
            <a:r>
              <a:rPr lang="uk-UA" dirty="0"/>
              <a:t>П Х </a:t>
            </a:r>
            <a:r>
              <a:rPr lang="en-US" dirty="0"/>
              <a:t>INNER JOIN </a:t>
            </a:r>
            <a:r>
              <a:rPr lang="uk-UA" dirty="0"/>
              <a:t>П </a:t>
            </a:r>
            <a:r>
              <a:rPr lang="en-US" dirty="0"/>
              <a:t>Y ON X.</a:t>
            </a:r>
            <a:r>
              <a:rPr lang="uk-UA" dirty="0"/>
              <a:t>місто</a:t>
            </a:r>
            <a:r>
              <a:rPr lang="en-US" dirty="0"/>
              <a:t> = Y.</a:t>
            </a:r>
            <a:r>
              <a:rPr lang="uk-UA" dirty="0"/>
              <a:t>місто</a:t>
            </a:r>
            <a:endParaRPr lang="en-US" dirty="0"/>
          </a:p>
          <a:p>
            <a:r>
              <a:rPr lang="en-US" dirty="0"/>
              <a:t>WHERE</a:t>
            </a:r>
          </a:p>
          <a:p>
            <a:r>
              <a:rPr lang="en-US" dirty="0"/>
              <a:t>	(SELECT</a:t>
            </a:r>
            <a:r>
              <a:rPr lang="uk-UA" dirty="0"/>
              <a:t> ОПД.КД</a:t>
            </a:r>
            <a:endParaRPr lang="en-US" dirty="0"/>
          </a:p>
          <a:p>
            <a:r>
              <a:rPr lang="en-US" dirty="0"/>
              <a:t>	 FROM </a:t>
            </a:r>
            <a:r>
              <a:rPr lang="uk-UA" dirty="0"/>
              <a:t>ОПД</a:t>
            </a:r>
            <a:endParaRPr lang="en-US" dirty="0"/>
          </a:p>
          <a:p>
            <a:r>
              <a:rPr lang="en-US" dirty="0"/>
              <a:t>	 WHERE</a:t>
            </a:r>
            <a:r>
              <a:rPr lang="uk-UA" dirty="0"/>
              <a:t> ОПД.КП=Х.КП)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=</a:t>
            </a:r>
          </a:p>
          <a:p>
            <a:r>
              <a:rPr lang="en-US" dirty="0"/>
              <a:t>  </a:t>
            </a:r>
            <a:r>
              <a:rPr lang="en-US" dirty="0" smtClean="0"/>
              <a:t>	(</a:t>
            </a:r>
            <a:r>
              <a:rPr lang="en-US" dirty="0"/>
              <a:t>SELECT</a:t>
            </a:r>
            <a:r>
              <a:rPr lang="uk-UA" dirty="0"/>
              <a:t> ОПД.КД</a:t>
            </a:r>
            <a:endParaRPr lang="en-US" dirty="0"/>
          </a:p>
          <a:p>
            <a:r>
              <a:rPr lang="en-US" dirty="0"/>
              <a:t>	 FROM</a:t>
            </a:r>
            <a:r>
              <a:rPr lang="uk-UA" dirty="0"/>
              <a:t> ОПД</a:t>
            </a:r>
            <a:endParaRPr lang="en-US" dirty="0"/>
          </a:p>
          <a:p>
            <a:r>
              <a:rPr lang="en-US" dirty="0"/>
              <a:t>	 WHERE</a:t>
            </a:r>
            <a:r>
              <a:rPr lang="uk-UA" dirty="0"/>
              <a:t> ОПД.КП= </a:t>
            </a:r>
            <a:r>
              <a:rPr lang="en-US" dirty="0"/>
              <a:t>Y</a:t>
            </a:r>
            <a:r>
              <a:rPr lang="uk-UA" dirty="0"/>
              <a:t>.КП);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604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1224</Words>
  <Application>Microsoft Office PowerPoint</Application>
  <PresentationFormat>Экран (4:3)</PresentationFormat>
  <Paragraphs>375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Теорія відображень, мова  SQL.</vt:lpstr>
      <vt:lpstr>Мова  SQL. 2</vt:lpstr>
      <vt:lpstr>Мова  SQL. 3</vt:lpstr>
      <vt:lpstr>Мова  SQL. 4</vt:lpstr>
      <vt:lpstr>Мова  SQL. 5</vt:lpstr>
      <vt:lpstr>Мова  SQL. 6</vt:lpstr>
      <vt:lpstr>Мова  SQL. 7</vt:lpstr>
      <vt:lpstr>Мова  SQL. 8</vt:lpstr>
      <vt:lpstr>Мова  SQL. 9</vt:lpstr>
      <vt:lpstr>Використання вбудованих функцій</vt:lpstr>
      <vt:lpstr>Запити дії</vt:lpstr>
      <vt:lpstr>Запити дії 2</vt:lpstr>
      <vt:lpstr>SQL ACCESS 2</vt:lpstr>
      <vt:lpstr>SQL ACCESS 3</vt:lpstr>
      <vt:lpstr>Перетворення запитів з множинними порівняннями</vt:lpstr>
      <vt:lpstr>Перетворення запитів з множинними порівняннями</vt:lpstr>
      <vt:lpstr>Перетворення запитів 2</vt:lpstr>
      <vt:lpstr>Перетворення запитів 3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Теорія відображень, мова  SQL.</dc:title>
  <dc:creator>kpp</dc:creator>
  <cp:lastModifiedBy>kpp</cp:lastModifiedBy>
  <cp:revision>19</cp:revision>
  <dcterms:created xsi:type="dcterms:W3CDTF">2020-08-18T15:20:33Z</dcterms:created>
  <dcterms:modified xsi:type="dcterms:W3CDTF">2020-08-23T19:37:54Z</dcterms:modified>
</cp:coreProperties>
</file>