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F2CAD-9743-84B1-0B59-FD6FF68D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393A2-3BCE-3578-8854-5936D8F1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422E9-0608-9E2B-3479-598CA199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B0493-6DC1-AE41-0311-B6F6F44A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D2F25-B278-198C-E6CF-A2265795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5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DB16F-B9E1-BA0B-FBA1-1C7843E3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8BA1C-B5E7-434B-FD5F-3AA63B329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85AF4-04A7-B7D5-1A54-F6307298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A6D86-602D-74ED-138A-F6F982E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6663E-23A0-CD8F-8EFF-FEFF82C4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67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198495-4C1E-A627-BB5D-62CD80037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7757A-DB6E-3BEC-AD2A-42E902968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B9BDD-C13F-D0A0-A3A9-C5993487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41AA7-BC83-45B2-2443-53510B07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5D142-613C-24EB-48B7-C3FF72D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434B-6C4A-03AA-CDBB-3200CA45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5C17A-ABE6-1712-1B69-8EEC4DEF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07CF9-64A0-7FCA-27AF-3CD7AECE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B11C1-8F66-5CAD-8B2B-53022FFB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661DE-BB3D-49DF-ECB4-821825DA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1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8895A-5DE8-2A94-3C24-F12B9A2A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1A66E-8266-3150-567D-63AA9DE9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97D00-CA75-C6CC-65EB-B8F6B5D2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99151-B76B-BDBC-9238-B7CA1A97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DD1B6-E665-D73B-2751-B8036E7C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1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01F35-7B6F-226F-61C6-C17B7B47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58349-5539-A7E6-EE88-F2F7E99E7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A22C6-12BD-49FC-5D62-9DFEE0EF8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61CCA-5E11-E559-C18B-F675C8C2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C8E0A-D81F-6E2C-F1C7-794D1F4A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BD365-B4A2-2D96-7A9D-D0677E6B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C46A-7D2E-EBED-38BD-FAF55DED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4133E-29B8-910B-6637-8D2EDAB9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858DE-B1A2-B456-8281-9B7D9769A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02962-C8DF-0A55-4988-223BCAEAA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678BD-B8B5-B333-DC6A-5C4EE9860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8DB51-C056-0C7B-77E1-908E3089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219BC-6873-FCCB-08C5-EA478BE2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3A7FB-F600-D630-9BD2-6A2EE32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054CE-ABA9-662A-FC45-333B4AC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1D6982-536B-DC7A-1AEF-7F9B4D08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0CBA2B-69EA-F8AF-3C1F-E43608A2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4964E-4A31-E54E-F989-0DA00065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44803F-5C70-9C26-A11A-A9739A1D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F9C3B1-E4F8-078E-BF60-5108AA65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4798A-7032-7F5C-F2F2-706527C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2318-7C8D-05C0-A8C8-6EB1A97B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8D029-FDE0-35BE-BE13-76A0F733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6FAC50-4259-C6F7-0719-7EC52276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362A3-1BF3-9394-1541-4E8005FD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146B6-953E-313D-35E6-555CBB0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D44AE-4D11-2B83-12E8-36EA06E1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8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A02F8-A999-44C7-434B-7D981D10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FD3A42-1752-FAE1-B1B6-F457458D7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57668-E78F-EA3E-F6D1-57CF7132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905F4-8608-457D-1B6C-4DAD2C73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C0982-E029-288A-BCDB-E84AA51F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401B9-78B0-9331-A70C-E0A1ED24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9AD5A4-E34A-C47D-FDA7-1B77F063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1C8DB-48A0-7610-EE10-C16657C5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7B627-C7FE-EC09-423F-76AC64F59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3E88-62F5-4701-BD4D-8B95D6279AB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E03A2-255B-6E31-05C8-98AC44F5B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7A80-9DD2-6E59-2452-D56C33965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816F-2DD9-435C-8A04-B4F777E09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1.findings-acl.126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967B8-D2BB-2E63-B5A3-7713A4060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Graph + </a:t>
            </a:r>
            <a:r>
              <a:rPr lang="en-US" altLang="ko-KR" dirty="0" err="1"/>
              <a:t>TextTransformer</a:t>
            </a:r>
            <a:br>
              <a:rPr lang="en-US" altLang="ko-KR" dirty="0"/>
            </a:br>
            <a:r>
              <a:rPr lang="en-US" altLang="ko-KR" dirty="0"/>
              <a:t>Multimodal(Hybrid)</a:t>
            </a:r>
            <a:br>
              <a:rPr lang="en-US" altLang="ko-KR" dirty="0"/>
            </a:br>
            <a:r>
              <a:rPr lang="en-US" altLang="ko-KR" dirty="0"/>
              <a:t>Keyword Extraction Model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8F923-EC3D-B2EB-1208-AFAAE547A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5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8CBD0-2047-D53B-23C1-2AA68682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670C9-70F7-DCC4-C73C-6A15A4D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203"/>
            <a:ext cx="10515600" cy="4351338"/>
          </a:xfrm>
        </p:spPr>
        <p:txBody>
          <a:bodyPr/>
          <a:lstStyle/>
          <a:p>
            <a:r>
              <a:rPr lang="en-US" altLang="ko-KR" b="1" dirty="0"/>
              <a:t>GNN Model + Text Transformer Model </a:t>
            </a:r>
            <a:r>
              <a:rPr lang="ko-KR" altLang="en-US" b="1" dirty="0"/>
              <a:t>를 함께 </a:t>
            </a:r>
            <a:r>
              <a:rPr lang="en-US" altLang="ko-KR" b="1" dirty="0" err="1"/>
              <a:t>concat</a:t>
            </a:r>
            <a:r>
              <a:rPr lang="ko-KR" altLang="en-US" b="1" dirty="0"/>
              <a:t>해서 </a:t>
            </a:r>
            <a:r>
              <a:rPr lang="en-US" altLang="ko-KR" b="1" dirty="0"/>
              <a:t>keyword extraction</a:t>
            </a:r>
            <a:r>
              <a:rPr lang="ko-KR" altLang="en-US" b="1" dirty="0"/>
              <a:t>하는 </a:t>
            </a:r>
            <a:r>
              <a:rPr lang="en-US" altLang="ko-KR" b="1" dirty="0"/>
              <a:t>NLP </a:t>
            </a:r>
            <a:r>
              <a:rPr lang="ko-KR" altLang="en-US" b="1" dirty="0"/>
              <a:t>모델 </a:t>
            </a:r>
            <a:endParaRPr lang="en-US" altLang="ko-KR" b="1" dirty="0"/>
          </a:p>
          <a:p>
            <a:r>
              <a:rPr lang="en-US" altLang="ko-KR" dirty="0"/>
              <a:t>GNN model: </a:t>
            </a:r>
            <a:r>
              <a:rPr lang="en-US" altLang="ko-KR" dirty="0" err="1"/>
              <a:t>TextRank</a:t>
            </a:r>
            <a:r>
              <a:rPr lang="en-US" altLang="ko-KR" dirty="0"/>
              <a:t>(PageRank), </a:t>
            </a:r>
            <a:r>
              <a:rPr lang="en-US" altLang="ko-KR" dirty="0" err="1"/>
              <a:t>TopicPageRank</a:t>
            </a:r>
            <a:r>
              <a:rPr lang="en-US" altLang="ko-KR" dirty="0"/>
              <a:t>(TPR), </a:t>
            </a:r>
            <a:r>
              <a:rPr lang="en-US" altLang="ko-KR" dirty="0" err="1"/>
              <a:t>RandomWalk</a:t>
            </a:r>
            <a:r>
              <a:rPr lang="en-US" altLang="ko-KR" dirty="0"/>
              <a:t>(</a:t>
            </a:r>
            <a:r>
              <a:rPr lang="en-US" altLang="ko-KR" dirty="0" err="1"/>
              <a:t>ExEm</a:t>
            </a:r>
            <a:r>
              <a:rPr lang="en-US" altLang="ko-KR" dirty="0"/>
              <a:t>), </a:t>
            </a:r>
            <a:r>
              <a:rPr lang="en-US" altLang="ko-KR" dirty="0" err="1"/>
              <a:t>SingleRank</a:t>
            </a:r>
            <a:r>
              <a:rPr lang="en-US" altLang="ko-KR" dirty="0"/>
              <a:t>, </a:t>
            </a:r>
            <a:r>
              <a:rPr lang="en-US" altLang="ko-KR" dirty="0" err="1"/>
              <a:t>TopicRank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Text Transformer Model: BERT, </a:t>
            </a:r>
            <a:r>
              <a:rPr lang="en-US" altLang="ko-KR" dirty="0" err="1"/>
              <a:t>RoBERTa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07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A486-83E7-7806-C8E2-5600DEC6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 (</a:t>
            </a:r>
            <a:r>
              <a:rPr lang="ko-KR" altLang="en-US" dirty="0"/>
              <a:t>관련 비슷한 연구들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387DC-6557-328B-9A25-6A729358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81" y="1758156"/>
            <a:ext cx="7537599" cy="4351338"/>
          </a:xfrm>
        </p:spPr>
        <p:txBody>
          <a:bodyPr/>
          <a:lstStyle/>
          <a:p>
            <a:r>
              <a:rPr lang="en-US" altLang="ko-KR" dirty="0" err="1"/>
              <a:t>BertGCN</a:t>
            </a:r>
            <a:r>
              <a:rPr lang="en-US" altLang="ko-KR" dirty="0"/>
              <a:t>_ BERT+GCN(Graph Model) </a:t>
            </a:r>
          </a:p>
          <a:p>
            <a:pPr marL="0" indent="0">
              <a:buNone/>
            </a:pPr>
            <a:r>
              <a:rPr lang="en-US" altLang="ko-KR" dirty="0"/>
              <a:t>  for Text Classification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2DF96-7F87-B543-C1F0-EFA35732F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56" y="1658408"/>
            <a:ext cx="3256925" cy="4518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13EFC-D0DB-F76A-48C3-604F1DFD288A}"/>
              </a:ext>
            </a:extLst>
          </p:cNvPr>
          <p:cNvSpPr txBox="1"/>
          <p:nvPr/>
        </p:nvSpPr>
        <p:spPr>
          <a:xfrm>
            <a:off x="4452384" y="2782669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BERT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로 텍스트 그래프의 노드를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임베딩하고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이를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document input vector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로 사용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Word input vector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0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벡터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대체합니다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input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GCN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입력으로 사용됩니다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이를 통해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들을 그래프 구조를 기반으로 반복적으로 업데이트하고 그 출력은 문서 노드에 대한 최종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representation 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값은 예측을 위해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softmax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classifier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전송됩니다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이러한 방식으로 사전 훈련된 모델과 그래프 모델의 장점을 모두 활용할 수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=&gt;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그림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최종모델의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objective function.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BertGCN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모델의 비율을 조정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람다가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full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BertGCN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 모델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 Gradient descent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문제해결 등 최적화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해줌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827B0-12C6-017D-05A7-9B17E77472BF}"/>
              </a:ext>
            </a:extLst>
          </p:cNvPr>
          <p:cNvSpPr txBox="1"/>
          <p:nvPr/>
        </p:nvSpPr>
        <p:spPr>
          <a:xfrm>
            <a:off x="838200" y="624876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ffectLst/>
                <a:latin typeface="Apple Color Emoji"/>
                <a:hlinkClick r:id="rId3"/>
              </a:rPr>
              <a:t>📎</a:t>
            </a:r>
            <a:r>
              <a:rPr lang="en-US" altLang="ko-KR" dirty="0">
                <a:effectLst/>
                <a:hlinkClick r:id="rId3"/>
              </a:rPr>
              <a:t>Paper 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5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FA2BF-9B0C-C636-0E14-60B97692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 (</a:t>
            </a:r>
            <a:r>
              <a:rPr lang="ko-KR" altLang="en-US" dirty="0"/>
              <a:t>관련 비슷한 연구들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1A767-B4D1-503E-CA87-88C35785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 Embedding + Knowledge Graph Embedding </a:t>
            </a:r>
          </a:p>
          <a:p>
            <a:r>
              <a:rPr lang="en-US" altLang="ko-KR" dirty="0"/>
              <a:t>KBLSTM(2017)</a:t>
            </a:r>
          </a:p>
          <a:p>
            <a:r>
              <a:rPr lang="en-US" altLang="ko-KR" dirty="0"/>
              <a:t>NKLM(2017)</a:t>
            </a:r>
          </a:p>
          <a:p>
            <a:r>
              <a:rPr lang="en-US" altLang="ko-KR" dirty="0"/>
              <a:t>ERNIE(2019)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15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2C986-7DFD-D004-ECD8-E61F2D9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367AB-82BE-ED31-AF8F-B9FC822F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Knowledge base </a:t>
            </a:r>
            <a:r>
              <a:rPr lang="ko-KR" altLang="en-US" dirty="0"/>
              <a:t>기반으로 하면 </a:t>
            </a:r>
            <a:r>
              <a:rPr lang="en-US" altLang="ko-KR" dirty="0"/>
              <a:t>unsupervised </a:t>
            </a:r>
            <a:r>
              <a:rPr lang="ko-KR" altLang="en-US" dirty="0"/>
              <a:t>학습 가능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도메인 </a:t>
            </a:r>
            <a:r>
              <a:rPr lang="en-US" altLang="ko-KR" dirty="0"/>
              <a:t>(ex. </a:t>
            </a:r>
            <a:r>
              <a:rPr lang="ko-KR" altLang="en-US" dirty="0"/>
              <a:t>경제경영</a:t>
            </a:r>
            <a:r>
              <a:rPr lang="en-US" altLang="ko-KR" dirty="0"/>
              <a:t>) </a:t>
            </a:r>
            <a:r>
              <a:rPr lang="ko-KR" altLang="en-US" dirty="0"/>
              <a:t>에서 잘 학습되도록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Knowledge</a:t>
            </a:r>
            <a:r>
              <a:rPr lang="ko-KR" altLang="en-US" dirty="0"/>
              <a:t> </a:t>
            </a:r>
            <a:r>
              <a:rPr lang="en-US" altLang="ko-KR" dirty="0"/>
              <a:t>base(ERNIE, NKLM, KBLSTM..) </a:t>
            </a:r>
            <a:r>
              <a:rPr lang="ko-KR" altLang="en-US" dirty="0"/>
              <a:t>사용하여 </a:t>
            </a:r>
            <a:r>
              <a:rPr lang="en-US" altLang="ko-KR" dirty="0" err="1"/>
              <a:t>wikidata</a:t>
            </a:r>
            <a:r>
              <a:rPr lang="en-US" altLang="ko-KR" dirty="0"/>
              <a:t> knowledge embedding</a:t>
            </a:r>
            <a:r>
              <a:rPr lang="ko-KR" altLang="en-US" dirty="0"/>
              <a:t>을 </a:t>
            </a:r>
            <a:r>
              <a:rPr lang="en-US" altLang="ko-KR" dirty="0"/>
              <a:t>input embeddings for entities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. </a:t>
            </a:r>
            <a:r>
              <a:rPr lang="ko-KR" altLang="en-US" dirty="0"/>
              <a:t>사전학습전에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한계</a:t>
            </a:r>
            <a:r>
              <a:rPr lang="en-US" altLang="ko-KR" dirty="0"/>
              <a:t>(</a:t>
            </a:r>
            <a:r>
              <a:rPr lang="en-US" altLang="ko-KR" dirty="0" err="1"/>
              <a:t>textgcn</a:t>
            </a:r>
            <a:r>
              <a:rPr lang="en-US" altLang="ko-KR" dirty="0"/>
              <a:t>(2017))</a:t>
            </a:r>
            <a:r>
              <a:rPr lang="ko-KR" altLang="en-US" dirty="0"/>
              <a:t>가 </a:t>
            </a:r>
            <a:r>
              <a:rPr lang="en-US" altLang="ko-KR" dirty="0" err="1"/>
              <a:t>transductive</a:t>
            </a:r>
            <a:r>
              <a:rPr lang="en-US" altLang="ko-KR" dirty="0"/>
              <a:t>(</a:t>
            </a:r>
            <a:r>
              <a:rPr lang="ko-KR" altLang="en-US" dirty="0" err="1"/>
              <a:t>연엽법</a:t>
            </a:r>
            <a:r>
              <a:rPr lang="en-US" altLang="ko-KR" dirty="0"/>
              <a:t>)</a:t>
            </a:r>
            <a:r>
              <a:rPr lang="ko-KR" altLang="en-US" dirty="0"/>
              <a:t>특성으로 </a:t>
            </a:r>
            <a:r>
              <a:rPr lang="en-US" altLang="ko-KR" dirty="0"/>
              <a:t>test document</a:t>
            </a:r>
            <a:r>
              <a:rPr lang="ko-KR" altLang="en-US" dirty="0"/>
              <a:t>가 </a:t>
            </a:r>
            <a:r>
              <a:rPr lang="en-US" altLang="ko-KR" dirty="0"/>
              <a:t>GCN</a:t>
            </a:r>
            <a:r>
              <a:rPr lang="ko-KR" altLang="en-US" dirty="0" err="1"/>
              <a:t>학습시</a:t>
            </a:r>
            <a:r>
              <a:rPr lang="ko-KR" altLang="en-US" dirty="0"/>
              <a:t> </a:t>
            </a:r>
            <a:r>
              <a:rPr lang="ko-KR" altLang="en-US" dirty="0" err="1"/>
              <a:t>포함되어야함</a:t>
            </a:r>
            <a:r>
              <a:rPr lang="en-US" altLang="ko-KR" dirty="0"/>
              <a:t>. Unseen data</a:t>
            </a:r>
            <a:r>
              <a:rPr lang="ko-KR" altLang="en-US" dirty="0"/>
              <a:t>에 대해 못함</a:t>
            </a:r>
            <a:r>
              <a:rPr lang="en-US" altLang="ko-KR" dirty="0"/>
              <a:t>.. </a:t>
            </a:r>
            <a:r>
              <a:rPr lang="ko-KR" altLang="en-US" dirty="0"/>
              <a:t>극복 연구</a:t>
            </a:r>
            <a:r>
              <a:rPr lang="en-US" altLang="ko-KR" dirty="0"/>
              <a:t>(Inductive(2017))=&gt;unsupervised learning</a:t>
            </a:r>
            <a:r>
              <a:rPr lang="ko-KR" altLang="en-US" dirty="0"/>
              <a:t>에 </a:t>
            </a:r>
            <a:r>
              <a:rPr lang="ko-KR" altLang="en-US" dirty="0" err="1"/>
              <a:t>사용해야하는데</a:t>
            </a:r>
            <a:r>
              <a:rPr lang="en-US" altLang="ko-KR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98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DD308-41DF-A3D2-5E31-68C318D7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Architecture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3FAC7-62A0-F23E-2407-552BB26A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097808-1A56-63C6-4BCB-76517BAAAE0E}"/>
              </a:ext>
            </a:extLst>
          </p:cNvPr>
          <p:cNvSpPr/>
          <p:nvPr/>
        </p:nvSpPr>
        <p:spPr>
          <a:xfrm>
            <a:off x="1010093" y="4965405"/>
            <a:ext cx="9803219" cy="4253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 (Multi-Head Attention)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1377B6-8B38-04DC-A75E-1554417D170D}"/>
              </a:ext>
            </a:extLst>
          </p:cNvPr>
          <p:cNvSpPr/>
          <p:nvPr/>
        </p:nvSpPr>
        <p:spPr>
          <a:xfrm>
            <a:off x="4263656" y="5932967"/>
            <a:ext cx="2913321" cy="559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DA4B634-82C0-8A75-2732-88AB04D50B79}"/>
              </a:ext>
            </a:extLst>
          </p:cNvPr>
          <p:cNvSpPr/>
          <p:nvPr/>
        </p:nvSpPr>
        <p:spPr>
          <a:xfrm rot="10800000">
            <a:off x="5179172" y="5500705"/>
            <a:ext cx="1082288" cy="32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8C542C-1DF5-0CC7-C759-943F16A6267E}"/>
              </a:ext>
            </a:extLst>
          </p:cNvPr>
          <p:cNvSpPr/>
          <p:nvPr/>
        </p:nvSpPr>
        <p:spPr>
          <a:xfrm>
            <a:off x="6879265" y="4001294"/>
            <a:ext cx="3125972" cy="559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 (Word-Graph)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D601A-71E8-A425-0D27-A32089BFF686}"/>
              </a:ext>
            </a:extLst>
          </p:cNvPr>
          <p:cNvSpPr/>
          <p:nvPr/>
        </p:nvSpPr>
        <p:spPr>
          <a:xfrm>
            <a:off x="1733107" y="4179149"/>
            <a:ext cx="3125972" cy="243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Fully-connected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863CF52-7324-9A8E-CDA5-4EA839B133E0}"/>
              </a:ext>
            </a:extLst>
          </p:cNvPr>
          <p:cNvSpPr/>
          <p:nvPr/>
        </p:nvSpPr>
        <p:spPr>
          <a:xfrm rot="10800000">
            <a:off x="2567107" y="4566601"/>
            <a:ext cx="1082288" cy="32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0582236-3CCA-F32C-137E-F78CB47AE402}"/>
              </a:ext>
            </a:extLst>
          </p:cNvPr>
          <p:cNvSpPr/>
          <p:nvPr/>
        </p:nvSpPr>
        <p:spPr>
          <a:xfrm rot="10800000">
            <a:off x="7901107" y="4587867"/>
            <a:ext cx="1082288" cy="32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4AA081-37FE-B163-49E9-ED1B9FAA1DB2}"/>
              </a:ext>
            </a:extLst>
          </p:cNvPr>
          <p:cNvSpPr/>
          <p:nvPr/>
        </p:nvSpPr>
        <p:spPr>
          <a:xfrm>
            <a:off x="7070651" y="3721395"/>
            <a:ext cx="552893" cy="1699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FFFF"/>
              </a:highligh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B852F1-7F2C-8A49-F870-3DC6D2F7E6F2}"/>
              </a:ext>
            </a:extLst>
          </p:cNvPr>
          <p:cNvSpPr/>
          <p:nvPr/>
        </p:nvSpPr>
        <p:spPr>
          <a:xfrm>
            <a:off x="7901107" y="3725160"/>
            <a:ext cx="552893" cy="1699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FFFF"/>
              </a:highlight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95D23C-6BB3-2981-50C5-8DC36230D285}"/>
              </a:ext>
            </a:extLst>
          </p:cNvPr>
          <p:cNvSpPr/>
          <p:nvPr/>
        </p:nvSpPr>
        <p:spPr>
          <a:xfrm>
            <a:off x="8765650" y="3721395"/>
            <a:ext cx="552893" cy="1699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FF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B50F8-C99A-F16C-97EA-DF895C7A7E2B}"/>
              </a:ext>
            </a:extLst>
          </p:cNvPr>
          <p:cNvSpPr txBox="1"/>
          <p:nvPr/>
        </p:nvSpPr>
        <p:spPr>
          <a:xfrm>
            <a:off x="9318543" y="3614527"/>
            <a:ext cx="23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Top-scored keywords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4F5AEA-763E-B621-92D9-A8CE7F066D9D}"/>
              </a:ext>
            </a:extLst>
          </p:cNvPr>
          <p:cNvSpPr/>
          <p:nvPr/>
        </p:nvSpPr>
        <p:spPr>
          <a:xfrm>
            <a:off x="2260543" y="3736235"/>
            <a:ext cx="552893" cy="1699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FFFF"/>
              </a:highlight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3DED8A6-CFE0-C7C2-EAD7-C1E3D56243F6}"/>
              </a:ext>
            </a:extLst>
          </p:cNvPr>
          <p:cNvSpPr/>
          <p:nvPr/>
        </p:nvSpPr>
        <p:spPr>
          <a:xfrm>
            <a:off x="3090999" y="3740000"/>
            <a:ext cx="552893" cy="1699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FFFF"/>
              </a:highlight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4A1509-36E4-76AE-EC63-F6F929464CAD}"/>
              </a:ext>
            </a:extLst>
          </p:cNvPr>
          <p:cNvSpPr/>
          <p:nvPr/>
        </p:nvSpPr>
        <p:spPr>
          <a:xfrm>
            <a:off x="3955542" y="3736235"/>
            <a:ext cx="552893" cy="1699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FFFF"/>
              </a:highlight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850A396-1E20-3FE0-6F56-EB414458DEBD}"/>
              </a:ext>
            </a:extLst>
          </p:cNvPr>
          <p:cNvSpPr/>
          <p:nvPr/>
        </p:nvSpPr>
        <p:spPr>
          <a:xfrm rot="10800000">
            <a:off x="2754949" y="3231761"/>
            <a:ext cx="1082288" cy="32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90FE1A3-2697-B736-A4B5-4632CF5F0988}"/>
              </a:ext>
            </a:extLst>
          </p:cNvPr>
          <p:cNvSpPr/>
          <p:nvPr/>
        </p:nvSpPr>
        <p:spPr>
          <a:xfrm rot="10800000">
            <a:off x="7698424" y="3296664"/>
            <a:ext cx="1082288" cy="32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B53888-A7E2-B462-9650-AE97D9FEAFEF}"/>
              </a:ext>
            </a:extLst>
          </p:cNvPr>
          <p:cNvSpPr/>
          <p:nvPr/>
        </p:nvSpPr>
        <p:spPr>
          <a:xfrm>
            <a:off x="1455543" y="2913323"/>
            <a:ext cx="9611833" cy="261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Concatenation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ADD72E-213C-AA48-B755-B8675D05DCAA}"/>
              </a:ext>
            </a:extLst>
          </p:cNvPr>
          <p:cNvSpPr/>
          <p:nvPr/>
        </p:nvSpPr>
        <p:spPr>
          <a:xfrm>
            <a:off x="4572452" y="2459936"/>
            <a:ext cx="3125972" cy="243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Fully-connected</a:t>
            </a:r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A6525A8-FA00-0813-F334-4908776A01FC}"/>
              </a:ext>
            </a:extLst>
          </p:cNvPr>
          <p:cNvSpPr/>
          <p:nvPr/>
        </p:nvSpPr>
        <p:spPr>
          <a:xfrm rot="10800000">
            <a:off x="5847145" y="2743472"/>
            <a:ext cx="576586" cy="168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54C9ED7-21DB-C013-EFAF-519665D75A5F}"/>
              </a:ext>
            </a:extLst>
          </p:cNvPr>
          <p:cNvSpPr/>
          <p:nvPr/>
        </p:nvSpPr>
        <p:spPr>
          <a:xfrm rot="10800000">
            <a:off x="5848811" y="2258879"/>
            <a:ext cx="576586" cy="168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9DC752-0312-2A17-544D-313935E21960}"/>
              </a:ext>
            </a:extLst>
          </p:cNvPr>
          <p:cNvSpPr/>
          <p:nvPr/>
        </p:nvSpPr>
        <p:spPr>
          <a:xfrm>
            <a:off x="4710223" y="1600304"/>
            <a:ext cx="2913321" cy="559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r>
              <a:rPr lang="en-US" altLang="ko-KR" dirty="0"/>
              <a:t>(Predicted Keywords)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0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233A5-B4D4-E3B1-0AFB-BAE035E3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88F8E77-7401-18D6-1E5D-432AD4C09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73746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329405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396366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97175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 of Doc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#Doc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13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Inspec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Abstract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00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SemEval2010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Paper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6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SemEval2017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Paragraph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33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48034</TotalTime>
  <Words>324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 Color Emoji</vt:lpstr>
      <vt:lpstr>-apple-system</vt:lpstr>
      <vt:lpstr>맑은 고딕</vt:lpstr>
      <vt:lpstr>Arial</vt:lpstr>
      <vt:lpstr>Office 테마</vt:lpstr>
      <vt:lpstr>Graph + TextTransformer Multimodal(Hybrid) Keyword Extraction Model</vt:lpstr>
      <vt:lpstr>Topic </vt:lpstr>
      <vt:lpstr>Related Works (관련 비슷한 연구들) </vt:lpstr>
      <vt:lpstr>Related Works (관련 비슷한 연구들) </vt:lpstr>
      <vt:lpstr>PowerPoint 프레젠테이션</vt:lpstr>
      <vt:lpstr>Model Architecture 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+ TextTransformer Multimodal(Hybrid) Keyword Extraction Model</dc:title>
  <dc:creator>김 수정</dc:creator>
  <cp:lastModifiedBy>김 수정</cp:lastModifiedBy>
  <cp:revision>2</cp:revision>
  <dcterms:created xsi:type="dcterms:W3CDTF">2022-08-04T06:57:21Z</dcterms:created>
  <dcterms:modified xsi:type="dcterms:W3CDTF">2022-11-06T14:26:27Z</dcterms:modified>
</cp:coreProperties>
</file>