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81" r:id="rId5"/>
    <p:sldId id="282" r:id="rId6"/>
    <p:sldId id="283" r:id="rId7"/>
    <p:sldId id="284" r:id="rId8"/>
    <p:sldId id="285" r:id="rId9"/>
    <p:sldId id="286" r:id="rId10"/>
    <p:sldId id="289" r:id="rId11"/>
    <p:sldId id="287" r:id="rId12"/>
    <p:sldId id="288" r:id="rId13"/>
    <p:sldId id="290" r:id="rId14"/>
    <p:sldId id="291" r:id="rId15"/>
    <p:sldId id="292" r:id="rId16"/>
    <p:sldId id="293" r:id="rId17"/>
    <p:sldId id="295" r:id="rId18"/>
    <p:sldId id="294" r:id="rId19"/>
    <p:sldId id="296" r:id="rId20"/>
    <p:sldId id="297" r:id="rId21"/>
    <p:sldId id="298" r:id="rId22"/>
    <p:sldId id="304" r:id="rId23"/>
    <p:sldId id="299" r:id="rId24"/>
    <p:sldId id="300" r:id="rId25"/>
    <p:sldId id="301" r:id="rId26"/>
    <p:sldId id="302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312" r:id="rId35"/>
    <p:sldId id="313" r:id="rId36"/>
    <p:sldId id="280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D89C"/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341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9202B-B3E5-49E6-99E1-D01C771E6655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CA14C-A994-4E8E-8388-3B6C510F3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6163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9202B-B3E5-49E6-99E1-D01C771E6655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CA14C-A994-4E8E-8388-3B6C510F3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959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9202B-B3E5-49E6-99E1-D01C771E6655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CA14C-A994-4E8E-8388-3B6C510F3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368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9202B-B3E5-49E6-99E1-D01C771E6655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CA14C-A994-4E8E-8388-3B6C510F3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066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9202B-B3E5-49E6-99E1-D01C771E6655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CA14C-A994-4E8E-8388-3B6C510F3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214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9202B-B3E5-49E6-99E1-D01C771E6655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CA14C-A994-4E8E-8388-3B6C510F3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412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9202B-B3E5-49E6-99E1-D01C771E6655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CA14C-A994-4E8E-8388-3B6C510F3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105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9202B-B3E5-49E6-99E1-D01C771E6655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CA14C-A994-4E8E-8388-3B6C510F3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582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9202B-B3E5-49E6-99E1-D01C771E6655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CA14C-A994-4E8E-8388-3B6C510F388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137786" y="563879"/>
            <a:ext cx="11899726" cy="61575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611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9202B-B3E5-49E6-99E1-D01C771E6655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CA14C-A994-4E8E-8388-3B6C510F3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145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9202B-B3E5-49E6-99E1-D01C771E6655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CA14C-A994-4E8E-8388-3B6C510F3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310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9202B-B3E5-49E6-99E1-D01C771E6655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CA14C-A994-4E8E-8388-3B6C510F3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141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2066198"/>
            <a:ext cx="9482203" cy="27068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436273" y="2052663"/>
            <a:ext cx="538620" cy="27338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4320" y="2925068"/>
            <a:ext cx="79561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Decision Tree</a:t>
            </a:r>
            <a:endParaRPr lang="ko-KR" altLang="en-US" sz="5400" dirty="0"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041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328639" y="60960"/>
            <a:ext cx="2791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>
                    <a:lumMod val="50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Decision Tree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95455" y="1648362"/>
            <a:ext cx="95674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 smtClean="0">
                <a:latin typeface="나눔바른고딕OTF" panose="02020603020101020101" pitchFamily="18" charset="-127"/>
                <a:ea typeface="나눔바른고딕OTF" panose="02020603020101020101" pitchFamily="18" charset="-127"/>
                <a:sym typeface="Wingdings" panose="05000000000000000000" pitchFamily="2" charset="2"/>
              </a:rPr>
              <a:t>과대적합</a:t>
            </a:r>
            <a:r>
              <a:rPr lang="ko-KR" altLang="en-US" sz="2000" b="1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  <a:sym typeface="Wingdings" panose="05000000000000000000" pitchFamily="2" charset="2"/>
              </a:rPr>
              <a:t> 막는 전략</a:t>
            </a:r>
            <a:endParaRPr lang="en-US" altLang="ko-KR" sz="2000" b="1" dirty="0" smtClean="0">
              <a:latin typeface="나눔바른고딕OTF" panose="02020603020101020101" pitchFamily="18" charset="-127"/>
              <a:ea typeface="나눔바른고딕OTF" panose="02020603020101020101" pitchFamily="18" charset="-127"/>
              <a:sym typeface="Wingdings" panose="05000000000000000000" pitchFamily="2" charset="2"/>
            </a:endParaRPr>
          </a:p>
          <a:p>
            <a:endParaRPr lang="en-US" altLang="ko-KR" sz="2000" dirty="0" smtClean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사전 가지치기 </a:t>
            </a:r>
            <a:r>
              <a:rPr lang="en-US" altLang="ko-KR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: </a:t>
            </a:r>
            <a:r>
              <a:rPr lang="ko-KR" altLang="en-US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트리 생성을 일찍 중단</a:t>
            </a:r>
            <a:r>
              <a:rPr lang="en-US" altLang="ko-KR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</a:p>
          <a:p>
            <a:r>
              <a:rPr lang="en-US" altLang="ko-KR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                                 , </a:t>
            </a:r>
            <a:r>
              <a:rPr lang="ko-KR" altLang="en-US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트리의 최대 깊이나 리프의 최대 개수 제한</a:t>
            </a:r>
            <a:endParaRPr lang="en-US" altLang="ko-KR" sz="2000" dirty="0" smtClean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r>
              <a:rPr lang="en-US" altLang="ko-KR" sz="2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                                , </a:t>
            </a:r>
            <a:r>
              <a:rPr lang="ko-KR" altLang="en-US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노드가 분할하기 위한 포인트의 최소 개수를 지정함</a:t>
            </a:r>
            <a:endParaRPr lang="en-US" altLang="ko-KR" sz="2000" dirty="0" smtClean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endParaRPr lang="en-US" altLang="ko-KR" sz="2000" dirty="0" smtClean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사후 가지치기 </a:t>
            </a:r>
            <a:r>
              <a:rPr lang="en-US" altLang="ko-KR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: </a:t>
            </a:r>
            <a:r>
              <a:rPr lang="ko-KR" altLang="en-US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트리를 만든 후 데이터 포인트가 적은 노드를 삭제하거나 병합</a:t>
            </a:r>
            <a:endParaRPr lang="ko-KR" altLang="en-US" sz="20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57251" y="4915096"/>
            <a:ext cx="5443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  <a:sym typeface="Wingdings" panose="05000000000000000000" pitchFamily="2" charset="2"/>
              </a:rPr>
              <a:t> </a:t>
            </a:r>
            <a:r>
              <a:rPr lang="en-US" altLang="ko-KR" sz="2000" b="1" dirty="0" err="1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sklearn</a:t>
            </a:r>
            <a:r>
              <a:rPr lang="ko-KR" altLang="en-US" sz="2000" b="1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에선 사전 가지치기만 지원함</a:t>
            </a:r>
            <a:endParaRPr lang="ko-KR" altLang="en-US" sz="2000" b="1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224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328639" y="60960"/>
            <a:ext cx="2791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>
                    <a:lumMod val="50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Decision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4967" y="733215"/>
            <a:ext cx="6591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타이타닉 데이터 셋 이용</a:t>
            </a:r>
            <a:endParaRPr lang="ko-KR" altLang="en-US" sz="20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890" y="1282360"/>
            <a:ext cx="5066641" cy="528133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2711" y="1282360"/>
            <a:ext cx="5447355" cy="536863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928360" y="1368739"/>
            <a:ext cx="1220286" cy="22266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458330" y="2989455"/>
            <a:ext cx="1824024" cy="42196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13669" y="2804921"/>
            <a:ext cx="1824024" cy="42196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13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328639" y="60960"/>
            <a:ext cx="2791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>
                    <a:lumMod val="50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Decision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6850" y="904291"/>
            <a:ext cx="65912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모든 트리 기반 회귀 모델의 특별한 속성</a:t>
            </a:r>
            <a:endParaRPr lang="en-US" altLang="ko-KR" sz="2000" dirty="0" smtClean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endParaRPr lang="en-US" altLang="ko-KR" sz="2000" dirty="0" smtClean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r>
              <a:rPr lang="ko-KR" altLang="en-US" sz="2000" b="1" dirty="0" err="1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외삽</a:t>
            </a:r>
            <a:r>
              <a:rPr lang="ko-KR" altLang="en-US" sz="2000" b="1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2000" b="1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extrapolation</a:t>
            </a:r>
          </a:p>
          <a:p>
            <a:r>
              <a:rPr lang="en-US" altLang="ko-KR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: </a:t>
            </a:r>
            <a:r>
              <a:rPr lang="ko-KR" altLang="en-US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훈련 데이터 범위 밖의 포인트에 대해 예측을 할 수 없음</a:t>
            </a:r>
            <a:endParaRPr lang="ko-KR" altLang="en-US" sz="20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454" y="2379740"/>
            <a:ext cx="6238969" cy="40855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23673" y="5150976"/>
            <a:ext cx="33484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2000</a:t>
            </a:r>
            <a:r>
              <a:rPr lang="ko-KR" altLang="en-US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년까지의 데이터를 </a:t>
            </a:r>
            <a:endParaRPr lang="en-US" altLang="ko-KR" sz="2000" dirty="0" smtClean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r>
              <a:rPr lang="ko-KR" altLang="en-US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트리 모델</a:t>
            </a:r>
            <a:r>
              <a:rPr lang="en-US" altLang="ko-KR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ko-KR" altLang="en-US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선형 </a:t>
            </a:r>
            <a:r>
              <a:rPr lang="ko-KR" altLang="en-US" sz="2000" dirty="0" err="1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회귀모델로</a:t>
            </a:r>
            <a:endParaRPr lang="en-US" altLang="ko-KR" sz="2000" dirty="0" smtClean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r>
              <a:rPr lang="ko-KR" altLang="en-US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훈련시킨 모델</a:t>
            </a:r>
            <a:endParaRPr lang="ko-KR" altLang="en-US" sz="20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299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328639" y="60960"/>
            <a:ext cx="2791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>
                    <a:lumMod val="50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Decision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73574" y="2117629"/>
            <a:ext cx="92201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결정 트리의 장점</a:t>
            </a:r>
            <a:endParaRPr lang="en-US" altLang="ko-KR" sz="2000" b="1" dirty="0" smtClean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모델을 쉽게 시각화 할 수 있어 비전문가도 이해하기 쉬움</a:t>
            </a:r>
            <a:endParaRPr lang="en-US" altLang="ko-KR" sz="2000" dirty="0" smtClean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데이터의 스케일에 </a:t>
            </a:r>
            <a:r>
              <a:rPr lang="ko-KR" altLang="en-US" sz="2000" dirty="0" err="1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구애받지</a:t>
            </a:r>
            <a:r>
              <a:rPr lang="ko-KR" altLang="en-US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않고 각 특성이 개별적으로 처리되어 </a:t>
            </a:r>
            <a:endParaRPr lang="en-US" altLang="ko-KR" sz="20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r>
              <a:rPr lang="en-US" altLang="ko-KR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     </a:t>
            </a:r>
            <a:r>
              <a:rPr lang="ko-KR" altLang="en-US" sz="2000" dirty="0" err="1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정규화나</a:t>
            </a:r>
            <a:r>
              <a:rPr lang="ko-KR" altLang="en-US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표준화같은 전처리 과정이 필요 없음</a:t>
            </a:r>
            <a:endParaRPr lang="en-US" altLang="ko-KR" sz="2000" dirty="0" smtClean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endParaRPr lang="en-US" altLang="ko-KR" sz="2000" dirty="0" smtClean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r>
              <a:rPr lang="ko-KR" altLang="en-US" sz="2000" b="1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결정 트리의 단점</a:t>
            </a:r>
            <a:endParaRPr lang="en-US" altLang="ko-KR" sz="2000" b="1" dirty="0" smtClean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endParaRPr lang="en-US" altLang="ko-KR" sz="2000" dirty="0" smtClean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사전 가지치기를 사용해도 과대적합되는 경향이 있음</a:t>
            </a:r>
            <a:endParaRPr lang="en-US" altLang="ko-KR" sz="20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454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328639" y="60960"/>
            <a:ext cx="2791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>
                    <a:lumMod val="50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Decision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0141" y="2337436"/>
            <a:ext cx="77167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결정 트리의 앙상블</a:t>
            </a:r>
            <a:endParaRPr lang="en-US" altLang="ko-KR" sz="2000" b="1" dirty="0" smtClean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endParaRPr lang="en-US" altLang="ko-KR" sz="2000" dirty="0" smtClean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r>
              <a:rPr lang="en-US" altLang="ko-KR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: </a:t>
            </a:r>
            <a:r>
              <a:rPr lang="ko-KR" altLang="en-US" sz="2000" dirty="0" err="1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결정트리를</a:t>
            </a:r>
            <a:r>
              <a:rPr lang="ko-KR" altLang="en-US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-US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기본 요소로 사용하는 </a:t>
            </a:r>
            <a:endParaRPr lang="en-US" altLang="ko-KR" sz="2000" dirty="0" smtClean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r>
              <a:rPr lang="ko-KR" altLang="en-US" sz="2000" b="1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랜덤 </a:t>
            </a:r>
            <a:r>
              <a:rPr lang="ko-KR" altLang="en-US" sz="2000" b="1" dirty="0" err="1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포레스트</a:t>
            </a:r>
            <a:r>
              <a:rPr lang="ko-KR" altLang="en-US" sz="2000" dirty="0" err="1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와</a:t>
            </a:r>
            <a:r>
              <a:rPr lang="ko-KR" altLang="en-US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-US" sz="2000" b="1" dirty="0" err="1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그레이디언트</a:t>
            </a:r>
            <a:r>
              <a:rPr lang="ko-KR" altLang="en-US" sz="2000" b="1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-US" sz="2000" b="1" dirty="0" err="1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부스팅</a:t>
            </a:r>
            <a:r>
              <a:rPr lang="ko-KR" altLang="en-US" sz="2000" dirty="0" err="1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이</a:t>
            </a:r>
            <a:r>
              <a:rPr lang="ko-KR" altLang="en-US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효과적이라고 입증됨</a:t>
            </a:r>
            <a:endParaRPr lang="en-US" altLang="ko-KR" sz="2000" dirty="0" smtClean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endParaRPr lang="en-US" altLang="ko-KR" sz="20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앙상블 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: </a:t>
            </a:r>
            <a:r>
              <a:rPr lang="ko-KR" alt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머신러닝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모델을 연결하여 더 강력한 모델을 만드는 기법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722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082454" y="60960"/>
            <a:ext cx="3037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>
                    <a:lumMod val="50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Random Forest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25266" y="2275889"/>
            <a:ext cx="65912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랜덤 </a:t>
            </a:r>
            <a:r>
              <a:rPr lang="ko-KR" altLang="en-US" sz="2400" b="1" dirty="0" err="1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포레스트</a:t>
            </a:r>
            <a:r>
              <a:rPr lang="ko-KR" altLang="en-US" sz="2400" b="1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2400" b="1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Random Forest</a:t>
            </a:r>
          </a:p>
          <a:p>
            <a:endParaRPr lang="en-US" altLang="ko-KR" sz="20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바른고딕OTF" panose="02020603020101020101" pitchFamily="18" charset="-127"/>
                <a:ea typeface="나눔바른고딕OTF" panose="02020603020101020101" pitchFamily="18" charset="-127"/>
                <a:sym typeface="Wingdings" panose="05000000000000000000" pitchFamily="2" charset="2"/>
              </a:rPr>
              <a:t>기본적으로 조금씩 다른 여러 결정 트리의 </a:t>
            </a:r>
            <a:r>
              <a:rPr lang="ko-KR" altLang="en-US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  <a:sym typeface="Wingdings" panose="05000000000000000000" pitchFamily="2" charset="2"/>
              </a:rPr>
              <a:t>묶음</a:t>
            </a:r>
            <a:endParaRPr lang="en-US" altLang="ko-KR" sz="2000" dirty="0" smtClean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결정</a:t>
            </a:r>
            <a:r>
              <a:rPr lang="en-US" altLang="ko-KR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-US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트리의 </a:t>
            </a:r>
            <a:r>
              <a:rPr lang="ko-KR" altLang="en-US" sz="2000" dirty="0" err="1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과대적합</a:t>
            </a:r>
            <a:r>
              <a:rPr lang="ko-KR" altLang="en-US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문제를 회피하는 방법</a:t>
            </a:r>
            <a:endParaRPr lang="en-US" altLang="ko-KR" sz="2000" dirty="0" smtClean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서로 다른 방향으로 </a:t>
            </a:r>
            <a:r>
              <a:rPr lang="ko-KR" altLang="en-US" sz="2000" dirty="0" err="1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과대적합된</a:t>
            </a:r>
            <a:r>
              <a:rPr lang="ko-KR" altLang="en-US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트리를 많이 만들면 결과를 </a:t>
            </a:r>
            <a:r>
              <a:rPr lang="ko-KR" altLang="en-US" sz="2000" dirty="0" err="1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평균냄으로써</a:t>
            </a:r>
            <a:r>
              <a:rPr lang="ko-KR" altLang="en-US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-US" sz="2000" dirty="0" err="1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과대적합된</a:t>
            </a:r>
            <a:r>
              <a:rPr lang="ko-KR" altLang="en-US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양을 줄일 수 있음</a:t>
            </a:r>
            <a:endParaRPr lang="en-US" altLang="ko-KR" sz="2000" dirty="0" smtClean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739237" y="2275889"/>
            <a:ext cx="86029" cy="475353"/>
          </a:xfrm>
          <a:prstGeom prst="rect">
            <a:avLst/>
          </a:prstGeom>
          <a:solidFill>
            <a:srgbClr val="B3D8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08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082454" y="60960"/>
            <a:ext cx="3037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>
                    <a:lumMod val="50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Random Forest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91128" y="2539660"/>
            <a:ext cx="87102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랜덤 </a:t>
            </a:r>
            <a:r>
              <a:rPr lang="ko-KR" altLang="en-US" sz="2000" dirty="0" err="1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포레스트는</a:t>
            </a:r>
            <a:r>
              <a:rPr lang="ko-KR" altLang="en-US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결정 트리를 많이 만듦과 함께 트리 생성 시 </a:t>
            </a:r>
            <a:r>
              <a:rPr lang="ko-KR" altLang="en-US" sz="2000" dirty="0" err="1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무작위성을</a:t>
            </a:r>
            <a:r>
              <a:rPr lang="ko-KR" altLang="en-US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주입함</a:t>
            </a:r>
            <a:endParaRPr lang="en-US" altLang="ko-KR" sz="2000" dirty="0" smtClean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endParaRPr lang="en-US" altLang="ko-KR" sz="20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r>
              <a:rPr lang="ko-KR" altLang="en-US" sz="2000" b="1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트리를 </a:t>
            </a:r>
            <a:r>
              <a:rPr lang="ko-KR" altLang="en-US" sz="2000" b="1" dirty="0" err="1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랜덤하게</a:t>
            </a:r>
            <a:r>
              <a:rPr lang="ko-KR" altLang="en-US" sz="2000" b="1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만드는 법</a:t>
            </a:r>
            <a:endParaRPr lang="en-US" altLang="ko-KR" sz="2000" b="1" dirty="0" smtClean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endParaRPr lang="en-US" altLang="ko-KR" sz="2000" dirty="0" smtClean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트리를 만들 때 사용하는 데이터 포인트를 무작위로 선택함</a:t>
            </a:r>
            <a:endParaRPr lang="en-US" altLang="ko-KR" sz="2000" dirty="0" smtClean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분할 테스트에서 특성을 무작위로 선택</a:t>
            </a:r>
            <a:endParaRPr lang="ko-KR" altLang="en-US" sz="20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597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534508" y="3516923"/>
            <a:ext cx="4642338" cy="1494692"/>
          </a:xfrm>
          <a:prstGeom prst="roundRect">
            <a:avLst/>
          </a:prstGeom>
          <a:solidFill>
            <a:srgbClr val="B3D89C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082454" y="60960"/>
            <a:ext cx="3037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>
                    <a:lumMod val="50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Random Forest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97827" y="1590090"/>
            <a:ext cx="65912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결정 트리를 이루는 트리들은 </a:t>
            </a:r>
            <a:r>
              <a:rPr lang="ko-KR" altLang="en-US" sz="2000" b="1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완전히 독립적</a:t>
            </a:r>
            <a:endParaRPr lang="en-US" altLang="ko-KR" sz="2000" b="1" dirty="0" smtClean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endParaRPr lang="en-US" altLang="ko-KR" sz="20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r>
              <a:rPr lang="en-US" altLang="ko-KR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n_estimators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매개변수 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: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생성할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트리의 개수를 정함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endParaRPr lang="en-US" altLang="ko-KR" sz="2000" dirty="0" smtClean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r>
              <a:rPr lang="ko-KR" altLang="en-US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 </a:t>
            </a:r>
            <a:endParaRPr lang="ko-KR" altLang="en-US" sz="20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86912" y="3612322"/>
            <a:ext cx="65912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각 트리를 고유하게 만드는 </a:t>
            </a:r>
            <a:r>
              <a:rPr lang="ko-KR" altLang="en-US" sz="2000" dirty="0" err="1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매커니즘</a:t>
            </a:r>
            <a:endParaRPr lang="en-US" altLang="ko-KR" sz="2000" dirty="0" smtClean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endParaRPr lang="en-US" altLang="ko-KR" sz="2000" dirty="0" smtClean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부트스트랩 샘플링</a:t>
            </a:r>
            <a:endParaRPr lang="en-US" altLang="ko-KR" sz="2000" dirty="0" smtClean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다른 후보 특성들을 사용하는 노드들</a:t>
            </a:r>
            <a:endParaRPr lang="en-US" altLang="ko-KR" sz="2000" dirty="0" smtClean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endParaRPr lang="ko-KR" altLang="en-US" sz="20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096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082454" y="60960"/>
            <a:ext cx="3037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>
                    <a:lumMod val="50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Random Forest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7962" y="2028388"/>
            <a:ext cx="43228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부트스트랩 샘플링</a:t>
            </a:r>
            <a:endParaRPr lang="en-US" altLang="ko-KR" sz="2000" b="1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endParaRPr lang="en-US" altLang="ko-KR" sz="2000" dirty="0" smtClean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r>
              <a:rPr lang="ko-KR" altLang="en-US" sz="2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데이터 셋 내에서 데이터 샘플 수 </a:t>
            </a:r>
            <a:r>
              <a:rPr lang="ko-KR" altLang="en-US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만큼</a:t>
            </a:r>
            <a:endParaRPr lang="en-US" altLang="ko-KR" sz="2000" dirty="0" smtClean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r>
              <a:rPr lang="ko-KR" altLang="en-US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작위로 추출하여 부트스트랩 샘플 생성</a:t>
            </a:r>
            <a:endParaRPr lang="en-US" altLang="ko-KR" sz="20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endParaRPr lang="en-US" altLang="ko-KR" sz="20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r>
              <a:rPr lang="en-US" altLang="ko-KR" sz="2000" dirty="0">
                <a:latin typeface="나눔바른고딕OTF" panose="02020603020101020101" pitchFamily="18" charset="-127"/>
                <a:ea typeface="나눔바른고딕OTF" panose="02020603020101020101" pitchFamily="18" charset="-127"/>
                <a:sym typeface="Wingdings" panose="05000000000000000000" pitchFamily="2" charset="2"/>
              </a:rPr>
              <a:t></a:t>
            </a:r>
            <a:r>
              <a:rPr lang="ko-KR" altLang="en-US" sz="2000" dirty="0">
                <a:latin typeface="나눔바른고딕OTF" panose="02020603020101020101" pitchFamily="18" charset="-127"/>
                <a:ea typeface="나눔바른고딕OTF" panose="02020603020101020101" pitchFamily="18" charset="-127"/>
                <a:sym typeface="Wingdings" panose="05000000000000000000" pitchFamily="2" charset="2"/>
              </a:rPr>
              <a:t>원래 데이터 셋과 크기는 같지만 </a:t>
            </a:r>
            <a:endParaRPr lang="en-US" altLang="ko-KR" sz="2000" dirty="0">
              <a:latin typeface="나눔바른고딕OTF" panose="02020603020101020101" pitchFamily="18" charset="-127"/>
              <a:ea typeface="나눔바른고딕OTF" panose="02020603020101020101" pitchFamily="18" charset="-127"/>
              <a:sym typeface="Wingdings" panose="05000000000000000000" pitchFamily="2" charset="2"/>
            </a:endParaRPr>
          </a:p>
          <a:p>
            <a:r>
              <a:rPr lang="en-US" altLang="ko-KR" sz="2000" dirty="0">
                <a:latin typeface="나눔바른고딕OTF" panose="02020603020101020101" pitchFamily="18" charset="-127"/>
                <a:ea typeface="나눔바른고딕OTF" panose="02020603020101020101" pitchFamily="18" charset="-127"/>
                <a:sym typeface="Wingdings" panose="05000000000000000000" pitchFamily="2" charset="2"/>
              </a:rPr>
              <a:t>    </a:t>
            </a:r>
            <a:r>
              <a:rPr lang="ko-KR" altLang="en-US" sz="2000" dirty="0">
                <a:latin typeface="나눔바른고딕OTF" panose="02020603020101020101" pitchFamily="18" charset="-127"/>
                <a:ea typeface="나눔바른고딕OTF" panose="02020603020101020101" pitchFamily="18" charset="-127"/>
                <a:sym typeface="Wingdings" panose="05000000000000000000" pitchFamily="2" charset="2"/>
              </a:rPr>
              <a:t>일부는 누락되고</a:t>
            </a:r>
            <a:r>
              <a:rPr lang="en-US" altLang="ko-KR" sz="2000" dirty="0">
                <a:latin typeface="나눔바른고딕OTF" panose="02020603020101020101" pitchFamily="18" charset="-127"/>
                <a:ea typeface="나눔바른고딕OTF" panose="02020603020101020101" pitchFamily="18" charset="-127"/>
                <a:sym typeface="Wingdings" panose="05000000000000000000" pitchFamily="2" charset="2"/>
              </a:rPr>
              <a:t>, </a:t>
            </a:r>
            <a:r>
              <a:rPr lang="ko-KR" altLang="en-US" sz="2000" dirty="0">
                <a:latin typeface="나눔바른고딕OTF" panose="02020603020101020101" pitchFamily="18" charset="-127"/>
                <a:ea typeface="나눔바른고딕OTF" panose="02020603020101020101" pitchFamily="18" charset="-127"/>
                <a:sym typeface="Wingdings" panose="05000000000000000000" pitchFamily="2" charset="2"/>
              </a:rPr>
              <a:t>일부는 중복됨</a:t>
            </a:r>
            <a:endParaRPr lang="en-US" altLang="ko-KR" sz="20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endParaRPr lang="en-US" altLang="ko-KR" sz="2000" dirty="0">
              <a:latin typeface="나눔바른고딕OTF" panose="02020603020101020101" pitchFamily="18" charset="-127"/>
              <a:ea typeface="나눔바른고딕OTF" panose="02020603020101020101" pitchFamily="18" charset="-127"/>
              <a:sym typeface="Wingdings" panose="05000000000000000000" pitchFamily="2" charset="2"/>
            </a:endParaRPr>
          </a:p>
          <a:p>
            <a:endParaRPr lang="en-US" altLang="ko-KR" sz="20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5073162" y="1438171"/>
            <a:ext cx="26377" cy="3621175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647598" y="2012121"/>
            <a:ext cx="62220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각 노드에서 후보 특성을 무작위로 선택</a:t>
            </a:r>
            <a:r>
              <a:rPr lang="ko-KR" altLang="en-US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하여 후보들 중에서 최선의 테스트를 찾음</a:t>
            </a:r>
            <a:endParaRPr lang="en-US" altLang="ko-KR" sz="2000" dirty="0" smtClean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endParaRPr lang="en-US" altLang="ko-KR" sz="20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r>
              <a:rPr lang="en-US" altLang="ko-K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max_features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매개변수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: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선택할 특성 수</a:t>
            </a:r>
            <a:endParaRPr lang="en-US" altLang="ko-KR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endParaRPr lang="en-US" altLang="ko-KR" sz="20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ko-KR" altLang="en-US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  <a:sym typeface="Wingdings" panose="05000000000000000000" pitchFamily="2" charset="2"/>
              </a:rPr>
              <a:t>매 </a:t>
            </a:r>
            <a:r>
              <a:rPr lang="ko-KR" altLang="en-US" sz="2000" dirty="0" err="1" smtClean="0">
                <a:latin typeface="나눔바른고딕OTF" panose="02020603020101020101" pitchFamily="18" charset="-127"/>
                <a:ea typeface="나눔바른고딕OTF" panose="02020603020101020101" pitchFamily="18" charset="-127"/>
                <a:sym typeface="Wingdings" panose="05000000000000000000" pitchFamily="2" charset="2"/>
              </a:rPr>
              <a:t>노드마다</a:t>
            </a:r>
            <a:r>
              <a:rPr lang="ko-KR" altLang="en-US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  <a:sym typeface="Wingdings" panose="05000000000000000000" pitchFamily="2" charset="2"/>
              </a:rPr>
              <a:t> 후보 특성을 찾는 것을 반복하여 </a:t>
            </a:r>
            <a:endParaRPr lang="en-US" altLang="ko-KR" sz="2000" dirty="0" smtClean="0">
              <a:latin typeface="나눔바른고딕OTF" panose="02020603020101020101" pitchFamily="18" charset="-127"/>
              <a:ea typeface="나눔바른고딕OTF" panose="02020603020101020101" pitchFamily="18" charset="-127"/>
              <a:sym typeface="Wingdings" panose="05000000000000000000" pitchFamily="2" charset="2"/>
            </a:endParaRPr>
          </a:p>
          <a:p>
            <a:r>
              <a:rPr lang="en-US" altLang="ko-KR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  <a:sym typeface="Wingdings" panose="05000000000000000000" pitchFamily="2" charset="2"/>
              </a:rPr>
              <a:t>     </a:t>
            </a:r>
            <a:r>
              <a:rPr lang="ko-KR" altLang="en-US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  <a:sym typeface="Wingdings" panose="05000000000000000000" pitchFamily="2" charset="2"/>
              </a:rPr>
              <a:t>트리의 각 노드는 다른 후보 특성들을 사용하여</a:t>
            </a:r>
            <a:endParaRPr lang="en-US" altLang="ko-KR" sz="2000" dirty="0" smtClean="0">
              <a:latin typeface="나눔바른고딕OTF" panose="02020603020101020101" pitchFamily="18" charset="-127"/>
              <a:ea typeface="나눔바른고딕OTF" panose="02020603020101020101" pitchFamily="18" charset="-127"/>
              <a:sym typeface="Wingdings" panose="05000000000000000000" pitchFamily="2" charset="2"/>
            </a:endParaRPr>
          </a:p>
          <a:p>
            <a:r>
              <a:rPr lang="en-US" altLang="ko-KR" sz="2000" dirty="0">
                <a:latin typeface="나눔바른고딕OTF" panose="02020603020101020101" pitchFamily="18" charset="-127"/>
                <a:ea typeface="나눔바른고딕OTF" panose="0202060302010102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  <a:sym typeface="Wingdings" panose="05000000000000000000" pitchFamily="2" charset="2"/>
              </a:rPr>
              <a:t>   </a:t>
            </a:r>
            <a:r>
              <a:rPr lang="ko-KR" altLang="en-US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  <a:sym typeface="Wingdings" panose="05000000000000000000" pitchFamily="2" charset="2"/>
              </a:rPr>
              <a:t> 테스트를 만듦</a:t>
            </a:r>
            <a:endParaRPr lang="en-US" altLang="ko-KR" sz="20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endParaRPr lang="en-US" altLang="ko-KR" sz="20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25214" y="5580480"/>
            <a:ext cx="7844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  <a:sym typeface="Wingdings" panose="05000000000000000000" pitchFamily="2" charset="2"/>
              </a:rPr>
              <a:t>두 </a:t>
            </a:r>
            <a:r>
              <a:rPr lang="ko-KR" altLang="en-US" sz="2000" dirty="0" err="1" smtClean="0">
                <a:latin typeface="나눔바른고딕OTF" panose="02020603020101020101" pitchFamily="18" charset="-127"/>
                <a:ea typeface="나눔바른고딕OTF" panose="02020603020101020101" pitchFamily="18" charset="-127"/>
                <a:sym typeface="Wingdings" panose="05000000000000000000" pitchFamily="2" charset="2"/>
              </a:rPr>
              <a:t>매커니즘이</a:t>
            </a:r>
            <a:r>
              <a:rPr lang="ko-KR" altLang="en-US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  <a:sym typeface="Wingdings" panose="05000000000000000000" pitchFamily="2" charset="2"/>
              </a:rPr>
              <a:t> 합쳐져 랜덤 </a:t>
            </a:r>
            <a:r>
              <a:rPr lang="ko-KR" altLang="en-US" sz="2000" dirty="0" err="1" smtClean="0">
                <a:latin typeface="나눔바른고딕OTF" panose="02020603020101020101" pitchFamily="18" charset="-127"/>
                <a:ea typeface="나눔바른고딕OTF" panose="02020603020101020101" pitchFamily="18" charset="-127"/>
                <a:sym typeface="Wingdings" panose="05000000000000000000" pitchFamily="2" charset="2"/>
              </a:rPr>
              <a:t>포레스트의</a:t>
            </a:r>
            <a:r>
              <a:rPr lang="ko-KR" altLang="en-US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  <a:sym typeface="Wingdings" panose="05000000000000000000" pitchFamily="2" charset="2"/>
              </a:rPr>
              <a:t> 모든 트리가 서로 달라짐</a:t>
            </a:r>
            <a:endParaRPr lang="en-US" altLang="ko-KR" sz="20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190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547149" y="4097217"/>
            <a:ext cx="9182785" cy="1494692"/>
          </a:xfrm>
          <a:prstGeom prst="roundRect">
            <a:avLst/>
          </a:prstGeom>
          <a:solidFill>
            <a:srgbClr val="B3D89C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082454" y="60960"/>
            <a:ext cx="3037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>
                    <a:lumMod val="50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Random Forest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70207" y="1773410"/>
            <a:ext cx="903116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노드가 선택하는 특성의 수 </a:t>
            </a:r>
            <a:r>
              <a:rPr lang="en-US" altLang="ko-KR" sz="2000" b="1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</a:t>
            </a:r>
            <a:r>
              <a:rPr lang="en-US" altLang="ko-KR" sz="2000" b="1" dirty="0" err="1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max_features</a:t>
            </a:r>
            <a:r>
              <a:rPr lang="en-US" altLang="ko-KR" sz="2000" b="1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-US" sz="2000" b="1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값</a:t>
            </a:r>
            <a:r>
              <a:rPr lang="en-US" altLang="ko-KR" sz="2000" b="1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)</a:t>
            </a:r>
          </a:p>
          <a:p>
            <a:endParaRPr lang="en-US" altLang="ko-KR" sz="2000" b="1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max_features</a:t>
            </a:r>
            <a:r>
              <a:rPr lang="en-US" altLang="ko-KR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= </a:t>
            </a:r>
            <a:r>
              <a:rPr lang="en-US" altLang="ko-KR" sz="2000" dirty="0" err="1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n_features</a:t>
            </a:r>
            <a:endParaRPr lang="en-US" altLang="ko-KR" sz="2000" dirty="0" smtClean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r>
              <a:rPr lang="en-US" altLang="ko-KR" sz="2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     : </a:t>
            </a:r>
            <a:r>
              <a:rPr lang="ko-KR" altLang="en-US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각 분기에서 모든 특성을 고려하므로 특성 선택에 </a:t>
            </a:r>
            <a:r>
              <a:rPr lang="ko-KR" altLang="en-US" sz="2000" dirty="0" err="1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무작위성이</a:t>
            </a:r>
            <a:r>
              <a:rPr lang="ko-KR" altLang="en-US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들어가지 않게 됨</a:t>
            </a:r>
            <a:endParaRPr lang="en-US" altLang="ko-KR" sz="2000" dirty="0" smtClean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mas_features</a:t>
            </a:r>
            <a:r>
              <a:rPr lang="en-US" altLang="ko-KR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= 1</a:t>
            </a:r>
          </a:p>
          <a:p>
            <a:r>
              <a:rPr lang="en-US" altLang="ko-KR" sz="2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     : </a:t>
            </a:r>
            <a:r>
              <a:rPr lang="ko-KR" altLang="en-US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테스트할 특성을 고르지 않고 무작위로 선택한 특성의 </a:t>
            </a:r>
            <a:r>
              <a:rPr lang="ko-KR" altLang="en-US" sz="2000" dirty="0" err="1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임계값을</a:t>
            </a:r>
            <a:r>
              <a:rPr lang="ko-KR" altLang="en-US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찾음</a:t>
            </a:r>
            <a:endParaRPr lang="en-US" altLang="ko-KR" sz="2000" dirty="0" smtClean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endParaRPr lang="en-US" altLang="ko-KR" sz="2000" dirty="0" smtClean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endParaRPr lang="en-US" altLang="ko-KR" sz="2000" dirty="0" smtClean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altLang="ko-KR" sz="2000" dirty="0" err="1" smtClean="0">
                <a:latin typeface="나눔바른고딕OTF" panose="02020603020101020101" pitchFamily="18" charset="-127"/>
                <a:ea typeface="나눔바른고딕OTF" panose="02020603020101020101" pitchFamily="18" charset="-127"/>
                <a:sym typeface="Wingdings" panose="05000000000000000000" pitchFamily="2" charset="2"/>
              </a:rPr>
              <a:t>max_features</a:t>
            </a:r>
            <a:r>
              <a:rPr lang="en-US" altLang="ko-KR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  <a:sym typeface="Wingdings" panose="05000000000000000000" pitchFamily="2" charset="2"/>
              </a:rPr>
              <a:t> </a:t>
            </a:r>
            <a:r>
              <a:rPr lang="ko-KR" altLang="en-US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  <a:sym typeface="Wingdings" panose="05000000000000000000" pitchFamily="2" charset="2"/>
              </a:rPr>
              <a:t>값을 크게 하면 트리들은 비슷해지고 가장 두드러진 특성을 이용해</a:t>
            </a:r>
            <a:endParaRPr lang="en-US" altLang="ko-KR" sz="2000" dirty="0" smtClean="0">
              <a:latin typeface="나눔바른고딕OTF" panose="02020603020101020101" pitchFamily="18" charset="-127"/>
              <a:ea typeface="나눔바른고딕OTF" panose="02020603020101020101" pitchFamily="18" charset="-127"/>
              <a:sym typeface="Wingdings" panose="05000000000000000000" pitchFamily="2" charset="2"/>
            </a:endParaRPr>
          </a:p>
          <a:p>
            <a:r>
              <a:rPr lang="en-US" altLang="ko-KR" sz="2000" dirty="0">
                <a:latin typeface="나눔바른고딕OTF" panose="02020603020101020101" pitchFamily="18" charset="-127"/>
                <a:ea typeface="나눔바른고딕OTF" panose="0202060302010102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  <a:sym typeface="Wingdings" panose="05000000000000000000" pitchFamily="2" charset="2"/>
              </a:rPr>
              <a:t>    </a:t>
            </a:r>
            <a:r>
              <a:rPr lang="ko-KR" altLang="en-US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  <a:sym typeface="Wingdings" panose="05000000000000000000" pitchFamily="2" charset="2"/>
              </a:rPr>
              <a:t> 데이터에 </a:t>
            </a:r>
            <a:r>
              <a:rPr lang="ko-KR" altLang="en-US" sz="2000" dirty="0" err="1" smtClean="0">
                <a:latin typeface="나눔바른고딕OTF" panose="02020603020101020101" pitchFamily="18" charset="-127"/>
                <a:ea typeface="나눔바른고딕OTF" panose="02020603020101020101" pitchFamily="18" charset="-127"/>
                <a:sym typeface="Wingdings" panose="05000000000000000000" pitchFamily="2" charset="2"/>
              </a:rPr>
              <a:t>맞춰짐</a:t>
            </a:r>
            <a:endParaRPr lang="en-US" altLang="ko-KR" sz="2000" dirty="0" smtClean="0">
              <a:latin typeface="나눔바른고딕OTF" panose="02020603020101020101" pitchFamily="18" charset="-127"/>
              <a:ea typeface="나눔바른고딕OTF" panose="02020603020101020101" pitchFamily="18" charset="-127"/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altLang="ko-KR" sz="2000" dirty="0" err="1">
                <a:latin typeface="나눔바른고딕OTF" panose="02020603020101020101" pitchFamily="18" charset="-127"/>
                <a:ea typeface="나눔바른고딕OTF" panose="02020603020101020101" pitchFamily="18" charset="-127"/>
                <a:sym typeface="Wingdings" panose="05000000000000000000" pitchFamily="2" charset="2"/>
              </a:rPr>
              <a:t>max_features</a:t>
            </a:r>
            <a:r>
              <a:rPr lang="en-US" altLang="ko-KR" sz="2000" dirty="0">
                <a:latin typeface="나눔바른고딕OTF" panose="02020603020101020101" pitchFamily="18" charset="-127"/>
                <a:ea typeface="나눔바른고딕OTF" panose="02020603020101020101" pitchFamily="18" charset="-127"/>
                <a:sym typeface="Wingdings" panose="05000000000000000000" pitchFamily="2" charset="2"/>
              </a:rPr>
              <a:t> </a:t>
            </a:r>
            <a:r>
              <a:rPr lang="ko-KR" altLang="en-US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  <a:sym typeface="Wingdings" panose="05000000000000000000" pitchFamily="2" charset="2"/>
              </a:rPr>
              <a:t>값을 작게 하면 트리들은 많이 달라지고 각 트리는 데이터에 맞추기 위해 깊이가 깊어지게 됨</a:t>
            </a:r>
            <a:endParaRPr lang="en-US" altLang="ko-KR" sz="2000" dirty="0" smtClean="0">
              <a:latin typeface="나눔바른고딕OTF" panose="02020603020101020101" pitchFamily="18" charset="-127"/>
              <a:ea typeface="나눔바른고딕OTF" panose="02020603020101020101" pitchFamily="18" charset="-127"/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endParaRPr lang="en-US" altLang="ko-KR" sz="2000" dirty="0">
              <a:latin typeface="나눔바른고딕OTF" panose="02020603020101020101" pitchFamily="18" charset="-127"/>
              <a:ea typeface="나눔바른고딕OTF" panose="02020603020101020101" pitchFamily="18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9227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-86896"/>
            <a:ext cx="12192000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177292" y="4249905"/>
            <a:ext cx="8014707" cy="9521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177293" y="4240383"/>
            <a:ext cx="424199" cy="9616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438480" y="1566855"/>
            <a:ext cx="2523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목차</a:t>
            </a:r>
            <a:endParaRPr lang="ko-KR" altLang="en-US" sz="5400" dirty="0"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20459" y="4440294"/>
            <a:ext cx="79561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3</a:t>
            </a:r>
            <a:r>
              <a:rPr lang="en-US" altLang="ko-KR" sz="32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. Gradient Boosting</a:t>
            </a:r>
            <a:endParaRPr lang="ko-KR" altLang="en-US" sz="3200" dirty="0"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177292" y="2861084"/>
            <a:ext cx="8014707" cy="9521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177293" y="2851562"/>
            <a:ext cx="424199" cy="9616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720458" y="3086898"/>
            <a:ext cx="79561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2</a:t>
            </a:r>
            <a:r>
              <a:rPr lang="en-US" altLang="ko-KR" sz="32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. Random Forest</a:t>
            </a:r>
            <a:endParaRPr lang="ko-KR" altLang="en-US" sz="3200" dirty="0"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177292" y="1510319"/>
            <a:ext cx="8014707" cy="9521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4177293" y="1500797"/>
            <a:ext cx="424199" cy="9616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720458" y="1736133"/>
            <a:ext cx="79561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1. Decision Tree</a:t>
            </a:r>
            <a:endParaRPr lang="ko-KR" altLang="en-US" sz="3200" dirty="0"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516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082454" y="60960"/>
            <a:ext cx="3037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>
                    <a:lumMod val="50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Random Forest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6566" y="2398983"/>
            <a:ext cx="89036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회귀 문제에서의 예측</a:t>
            </a:r>
            <a:endParaRPr lang="en-US" altLang="ko-KR" sz="2000" b="1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endParaRPr lang="en-US" altLang="ko-KR" sz="2000" b="1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모든 트리의 예측을 만들어 평균을 낸 후</a:t>
            </a:r>
            <a:r>
              <a:rPr lang="en-US" altLang="ko-KR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ko-KR" altLang="en-US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최종 예측을 만듦</a:t>
            </a:r>
            <a:endParaRPr lang="en-US" altLang="ko-KR" sz="2000" dirty="0" smtClean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r>
              <a:rPr lang="ko-KR" altLang="en-US" sz="2000" b="1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분류</a:t>
            </a:r>
            <a:r>
              <a:rPr lang="ko-KR" altLang="en-US" sz="2000" b="1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-US" sz="2000" b="1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문제에서의 예측</a:t>
            </a:r>
            <a:endParaRPr lang="en-US" altLang="ko-KR" sz="2000" b="1" dirty="0" smtClean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트리들이 예측한 확률을 </a:t>
            </a:r>
            <a:r>
              <a:rPr lang="ko-KR" altLang="en-US" sz="2000" dirty="0" err="1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평균내어</a:t>
            </a:r>
            <a:r>
              <a:rPr lang="ko-KR" altLang="en-US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가장 높은 확률을 가진 클래스가 </a:t>
            </a:r>
            <a:r>
              <a:rPr lang="ko-KR" altLang="en-US" sz="2000" dirty="0" err="1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예측값이</a:t>
            </a:r>
            <a:r>
              <a:rPr lang="ko-KR" altLang="en-US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됨</a:t>
            </a:r>
            <a:endParaRPr lang="ko-KR" altLang="en-US" sz="20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300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082454" y="60960"/>
            <a:ext cx="3037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>
                    <a:lumMod val="50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Random Forest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78981" y="1871445"/>
            <a:ext cx="922019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랜덤 </a:t>
            </a:r>
            <a:r>
              <a:rPr lang="ko-KR" altLang="en-US" sz="2000" b="1" dirty="0" err="1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포레스트의</a:t>
            </a:r>
            <a:r>
              <a:rPr lang="ko-KR" altLang="en-US" sz="2000" b="1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장점</a:t>
            </a:r>
            <a:endParaRPr lang="en-US" altLang="ko-KR" sz="2000" b="1" dirty="0" smtClean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단일 트리의 단점은 보완하고 장점은 그대로 가지고 있음</a:t>
            </a:r>
            <a:endParaRPr lang="en-US" altLang="ko-KR" sz="2000" dirty="0" smtClean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매개변수 튜닝을 많이 하지 않아도 잘 작동</a:t>
            </a:r>
            <a:r>
              <a:rPr lang="en-US" altLang="ko-KR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ko-KR" altLang="en-US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데이터의 스케일을 맞추지 않아도 됨</a:t>
            </a:r>
            <a:endParaRPr lang="en-US" altLang="ko-KR" sz="2000" dirty="0" smtClean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매우 큰 데이터 셋에도 잘 작동</a:t>
            </a:r>
            <a:endParaRPr lang="en-US" altLang="ko-KR" sz="2000" dirty="0" smtClean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선형 모델에 적합</a:t>
            </a:r>
            <a:endParaRPr lang="en-US" altLang="ko-KR" sz="2000" dirty="0" smtClean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r>
              <a:rPr lang="ko-KR" altLang="en-US" sz="2000" b="1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랜덤 </a:t>
            </a:r>
            <a:r>
              <a:rPr lang="ko-KR" altLang="en-US" sz="2000" b="1" dirty="0" err="1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포레스트의</a:t>
            </a:r>
            <a:r>
              <a:rPr lang="ko-KR" altLang="en-US" sz="2000" b="1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-US" sz="2000" b="1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단점</a:t>
            </a:r>
            <a:endParaRPr lang="en-US" altLang="ko-KR" sz="2000" b="1" dirty="0" smtClean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endParaRPr lang="en-US" altLang="ko-KR" sz="2000" dirty="0" smtClean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선형 모델보다 많은 메모리를 사용하며 훈련과 예측이 느림</a:t>
            </a:r>
            <a:endParaRPr lang="en-US" altLang="ko-KR" sz="2000" dirty="0" smtClean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텍스트 데이터같은 차원이 높고 희소한 데이터에는 잘 작동하지 않음</a:t>
            </a:r>
            <a:endParaRPr lang="en-US" altLang="ko-KR" sz="20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843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082454" y="60960"/>
            <a:ext cx="3037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>
                    <a:lumMod val="50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Random Forest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104" y="1703765"/>
            <a:ext cx="8214360" cy="346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36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590086" y="60960"/>
            <a:ext cx="353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>
                    <a:lumMod val="50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Gradient Boosting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08742" y="1678012"/>
            <a:ext cx="7619996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그레디언트</a:t>
            </a:r>
            <a:r>
              <a:rPr lang="ko-KR" altLang="en-US" sz="2400" b="1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-US" sz="2400" b="1" dirty="0" err="1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부스팅</a:t>
            </a:r>
            <a:r>
              <a:rPr lang="ko-KR" altLang="en-US" sz="2400" b="1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회귀 트리 </a:t>
            </a:r>
            <a:r>
              <a:rPr lang="en-US" altLang="ko-KR" sz="2400" b="1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Gradient Boosting</a:t>
            </a:r>
            <a:endParaRPr lang="en-US" altLang="ko-KR" sz="2400" b="1" dirty="0" smtClean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endParaRPr lang="en-US" altLang="ko-KR" sz="20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  <a:sym typeface="Wingdings" panose="05000000000000000000" pitchFamily="2" charset="2"/>
              </a:rPr>
              <a:t>여러 개의 결정 트리를 묶어 모델을 만듦</a:t>
            </a:r>
            <a:endParaRPr lang="en-US" altLang="ko-KR" sz="2000" dirty="0" smtClean="0">
              <a:latin typeface="나눔바른고딕OTF" panose="02020603020101020101" pitchFamily="18" charset="-127"/>
              <a:ea typeface="나눔바른고딕OTF" panose="02020603020101020101" pitchFamily="18" charset="-127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  <a:sym typeface="Wingdings" panose="05000000000000000000" pitchFamily="2" charset="2"/>
              </a:rPr>
              <a:t>이전 트리의 오차를 보완하는 방식으로 순차적으로 트리를 만듦</a:t>
            </a:r>
            <a:endParaRPr lang="en-US" altLang="ko-KR" sz="2000" dirty="0" smtClean="0">
              <a:latin typeface="나눔바른고딕OTF" panose="02020603020101020101" pitchFamily="18" charset="-127"/>
              <a:ea typeface="나눔바른고딕OTF" panose="02020603020101020101" pitchFamily="18" charset="-127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latin typeface="나눔바른고딕OTF" panose="02020603020101020101" pitchFamily="18" charset="-127"/>
                <a:ea typeface="나눔바른고딕OTF" panose="02020603020101020101" pitchFamily="18" charset="-127"/>
                <a:sym typeface="Wingdings" panose="05000000000000000000" pitchFamily="2" charset="2"/>
              </a:rPr>
              <a:t>무작위성이</a:t>
            </a:r>
            <a:r>
              <a:rPr lang="ko-KR" altLang="en-US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  <a:sym typeface="Wingdings" panose="05000000000000000000" pitchFamily="2" charset="2"/>
              </a:rPr>
              <a:t> 없고 강력한 사전 가지치기를 사용</a:t>
            </a:r>
            <a:endParaRPr lang="en-US" altLang="ko-KR" sz="2000" dirty="0" smtClean="0">
              <a:latin typeface="나눔바른고딕OTF" panose="02020603020101020101" pitchFamily="18" charset="-127"/>
              <a:ea typeface="나눔바른고딕OTF" panose="02020603020101020101" pitchFamily="18" charset="-127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  <a:sym typeface="Wingdings" panose="05000000000000000000" pitchFamily="2" charset="2"/>
              </a:rPr>
              <a:t>얕은 트리같은 간단한 모델을 많이 연결함</a:t>
            </a:r>
            <a:endParaRPr lang="en-US" altLang="ko-KR" sz="2000" dirty="0" smtClean="0">
              <a:latin typeface="나눔바른고딕OTF" panose="02020603020101020101" pitchFamily="18" charset="-127"/>
              <a:ea typeface="나눔바른고딕OTF" panose="02020603020101020101" pitchFamily="18" charset="-127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  <a:sym typeface="Wingdings" panose="05000000000000000000" pitchFamily="2" charset="2"/>
              </a:rPr>
              <a:t>트리가 많을 수록 성능이 좋아짐</a:t>
            </a:r>
            <a:endParaRPr lang="en-US" altLang="ko-KR" sz="2000" dirty="0">
              <a:latin typeface="나눔바른고딕OTF" panose="02020603020101020101" pitchFamily="18" charset="-127"/>
              <a:ea typeface="나눔바른고딕OTF" panose="02020603020101020101" pitchFamily="18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  <a:sym typeface="Wingdings" panose="05000000000000000000" pitchFamily="2" charset="2"/>
              </a:rPr>
              <a:t>       (</a:t>
            </a:r>
            <a:r>
              <a:rPr lang="ko-KR" altLang="en-US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  <a:sym typeface="Wingdings" panose="05000000000000000000" pitchFamily="2" charset="2"/>
              </a:rPr>
              <a:t>훈련 세트에서 실수를 바로잡을 기회가 많아짐</a:t>
            </a:r>
            <a:r>
              <a:rPr lang="en-US" altLang="ko-KR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  <a:sym typeface="Wingdings" panose="05000000000000000000" pitchFamily="2" charset="2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바른고딕OTF" panose="02020603020101020101" pitchFamily="18" charset="-127"/>
                <a:ea typeface="나눔바른고딕OTF" panose="0202060302010102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  <a:sym typeface="Wingdings" panose="05000000000000000000" pitchFamily="2" charset="2"/>
              </a:rPr>
              <a:t>       </a:t>
            </a:r>
            <a:r>
              <a:rPr lang="ko-KR" altLang="en-US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  <a:sym typeface="Wingdings" panose="05000000000000000000" pitchFamily="2" charset="2"/>
              </a:rPr>
              <a:t>각각의 트리는 데이터의 일부에 대해서만 예측을 잘 수행하기 때문</a:t>
            </a:r>
            <a:r>
              <a:rPr lang="en-US" altLang="ko-KR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  <a:sym typeface="Wingdings" panose="05000000000000000000" pitchFamily="2" charset="2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422713" y="1678012"/>
            <a:ext cx="86029" cy="475353"/>
          </a:xfrm>
          <a:prstGeom prst="rect">
            <a:avLst/>
          </a:prstGeom>
          <a:solidFill>
            <a:srgbClr val="B3D8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66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590086" y="60960"/>
            <a:ext cx="353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>
                    <a:lumMod val="50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Gradient Boosting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84" y="3140298"/>
            <a:ext cx="5998259" cy="210784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844" y="754480"/>
            <a:ext cx="6024281" cy="148330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384" y="2341151"/>
            <a:ext cx="5978741" cy="142474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384" y="5248145"/>
            <a:ext cx="6837496" cy="14507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7278" y="5222122"/>
            <a:ext cx="6870023" cy="147679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728275" y="2338084"/>
            <a:ext cx="43228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기본값</a:t>
            </a:r>
            <a:endParaRPr lang="en-US" altLang="ko-KR" sz="2000" dirty="0" smtClean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r>
              <a:rPr lang="en-US" altLang="ko-KR" sz="2000" dirty="0" err="1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learning_rate</a:t>
            </a:r>
            <a:r>
              <a:rPr lang="en-US" altLang="ko-KR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2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= </a:t>
            </a:r>
            <a:r>
              <a:rPr lang="en-US" altLang="ko-KR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0.1</a:t>
            </a:r>
            <a:r>
              <a:rPr lang="en-US" altLang="ko-KR" sz="2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endParaRPr lang="en-US" altLang="ko-KR" sz="2000" dirty="0" smtClean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r>
              <a:rPr lang="en-US" altLang="ko-KR" sz="2000" dirty="0" err="1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n_estimators</a:t>
            </a:r>
            <a:r>
              <a:rPr lang="en-US" altLang="ko-KR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2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= </a:t>
            </a:r>
            <a:r>
              <a:rPr lang="en-US" altLang="ko-KR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100</a:t>
            </a:r>
            <a:r>
              <a:rPr lang="en-US" altLang="ko-KR" sz="2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endParaRPr lang="en-US" altLang="ko-KR" sz="2000" dirty="0" smtClean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r>
              <a:rPr lang="en-US" altLang="ko-KR" sz="2000" dirty="0" err="1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max_depth</a:t>
            </a:r>
            <a:r>
              <a:rPr lang="en-US" altLang="ko-KR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2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= </a:t>
            </a:r>
            <a:r>
              <a:rPr lang="en-US" altLang="ko-KR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3</a:t>
            </a:r>
            <a:endParaRPr lang="en-US" altLang="ko-KR" sz="20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71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590086" y="60960"/>
            <a:ext cx="353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>
                    <a:lumMod val="50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Gradient Boosting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3135" y="1423038"/>
            <a:ext cx="922019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그래디언트</a:t>
            </a:r>
            <a:r>
              <a:rPr lang="ko-KR" altLang="en-US" sz="2000" b="1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-US" sz="2000" b="1" dirty="0" err="1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부스팅</a:t>
            </a:r>
            <a:r>
              <a:rPr lang="ko-KR" altLang="en-US" sz="2000" b="1" dirty="0" err="1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의</a:t>
            </a:r>
            <a:r>
              <a:rPr lang="ko-KR" altLang="en-US" sz="2000" b="1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장점</a:t>
            </a:r>
            <a:endParaRPr lang="en-US" altLang="ko-KR" sz="2000" b="1" dirty="0" smtClean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특성의 스케일을 조정하지 않아도 되고 이진 특성이나 연속적인 특성에서도 잘 동작</a:t>
            </a:r>
            <a:endParaRPr lang="en-US" altLang="ko-KR" sz="2000" dirty="0" smtClean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r>
              <a:rPr lang="ko-KR" altLang="en-US" sz="2000" b="1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그래디언트</a:t>
            </a:r>
            <a:r>
              <a:rPr lang="ko-KR" altLang="en-US" sz="20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-US" sz="2000" b="1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부스팅의</a:t>
            </a:r>
            <a:r>
              <a:rPr lang="ko-KR" altLang="en-US" sz="20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-US" sz="2000" b="1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단점</a:t>
            </a:r>
            <a:endParaRPr lang="en-US" altLang="ko-KR" sz="2000" b="1" dirty="0" smtClean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endParaRPr lang="en-US" altLang="ko-KR" sz="2000" dirty="0" smtClean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매개변수를 잘 </a:t>
            </a:r>
            <a:r>
              <a:rPr lang="ko-KR" altLang="en-US" sz="2000" dirty="0" err="1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조정해야함</a:t>
            </a:r>
            <a:endParaRPr lang="en-US" altLang="ko-KR" sz="2000" dirty="0" smtClean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훈련 시간이 긺</a:t>
            </a:r>
            <a:endParaRPr lang="en-US" altLang="ko-KR" sz="2000" dirty="0" smtClean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endParaRPr lang="en-US" altLang="ko-KR" sz="20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r>
              <a:rPr lang="ko-KR" altLang="en-US" sz="2000" b="1" dirty="0" err="1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그래디언트</a:t>
            </a:r>
            <a:r>
              <a:rPr lang="ko-KR" altLang="en-US" sz="2000" b="1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-US" sz="2000" b="1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부스팅의</a:t>
            </a:r>
            <a:r>
              <a:rPr lang="ko-KR" altLang="en-US" sz="2000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-US" sz="2000" b="1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특징</a:t>
            </a:r>
            <a:endParaRPr lang="en-US" altLang="ko-KR" sz="2000" b="1" dirty="0" smtClean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endParaRPr lang="en-US" altLang="ko-KR" sz="2000" b="1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n_estimators</a:t>
            </a:r>
            <a:r>
              <a:rPr lang="ko-KR" altLang="en-US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가 클수록 좋은 랜덤 포레스트와는 달리 </a:t>
            </a:r>
            <a:r>
              <a:rPr lang="en-US" altLang="ko-KR" sz="2000" dirty="0" err="1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n_estimators</a:t>
            </a:r>
            <a:r>
              <a:rPr lang="ko-KR" altLang="en-US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가 크면 모델이 복잡해지고 </a:t>
            </a:r>
            <a:r>
              <a:rPr lang="ko-KR" altLang="en-US" sz="2000" dirty="0" err="1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과대적합이</a:t>
            </a:r>
            <a:r>
              <a:rPr lang="ko-KR" altLang="en-US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될 가능성이 높아짐</a:t>
            </a:r>
            <a:endParaRPr lang="en-US" altLang="ko-KR" sz="2000" dirty="0" smtClean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보통 </a:t>
            </a:r>
            <a:r>
              <a:rPr lang="en-US" altLang="ko-KR" sz="2000" dirty="0" err="1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max_depth</a:t>
            </a:r>
            <a:r>
              <a:rPr lang="ko-KR" altLang="en-US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를 작게 설정하고 </a:t>
            </a:r>
            <a:r>
              <a:rPr lang="en-US" altLang="ko-KR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5</a:t>
            </a:r>
            <a:r>
              <a:rPr lang="ko-KR" altLang="en-US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보다 깊어지지 않게 함</a:t>
            </a:r>
            <a:endParaRPr lang="en-US" altLang="ko-KR" sz="2000" dirty="0" smtClean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249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357335" y="60960"/>
            <a:ext cx="1881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accent6">
                    <a:lumMod val="50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Bagging</a:t>
            </a:r>
            <a:endParaRPr lang="en-US" altLang="ko-KR" sz="2800" dirty="0">
              <a:solidFill>
                <a:schemeClr val="accent6">
                  <a:lumMod val="50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25266" y="2864974"/>
            <a:ext cx="65912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배깅</a:t>
            </a:r>
            <a:r>
              <a:rPr lang="ko-KR" altLang="en-US" sz="2400" b="1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2400" b="1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Bagging</a:t>
            </a:r>
            <a:endParaRPr lang="en-US" altLang="ko-KR" sz="2400" b="1" dirty="0" smtClean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endParaRPr lang="en-US" altLang="ko-KR" sz="2000" dirty="0" smtClean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중복을</a:t>
            </a:r>
            <a:r>
              <a:rPr lang="en-US" altLang="ko-KR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-US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허용한 랜덤 샘플링으로 만든 훈련 세트를 사용하여 </a:t>
            </a:r>
            <a:r>
              <a:rPr lang="ko-KR" altLang="en-US" sz="2000" dirty="0" err="1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분류기를</a:t>
            </a:r>
            <a:r>
              <a:rPr lang="ko-KR" altLang="en-US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각기 다르게 학습</a:t>
            </a:r>
            <a:endParaRPr lang="en-US" altLang="ko-KR" sz="20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739237" y="2864974"/>
            <a:ext cx="86029" cy="475353"/>
          </a:xfrm>
          <a:prstGeom prst="rect">
            <a:avLst/>
          </a:prstGeom>
          <a:solidFill>
            <a:srgbClr val="B3D8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65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357335" y="60960"/>
            <a:ext cx="1881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accent6">
                    <a:lumMod val="50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Bagging</a:t>
            </a:r>
            <a:endParaRPr lang="en-US" altLang="ko-KR" sz="2800" dirty="0">
              <a:solidFill>
                <a:schemeClr val="accent6">
                  <a:lumMod val="50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53716" y="4683665"/>
            <a:ext cx="64813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oob_score</a:t>
            </a:r>
            <a:r>
              <a:rPr lang="en-US" altLang="ko-KR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: True</a:t>
            </a:r>
            <a:r>
              <a:rPr lang="ko-KR" altLang="en-US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로 지정하면 </a:t>
            </a:r>
            <a:r>
              <a:rPr lang="ko-KR" altLang="en-US" sz="2000" dirty="0" err="1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부트스트래핑에</a:t>
            </a:r>
            <a:r>
              <a:rPr lang="ko-KR" altLang="en-US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포함되지 않은 샘플을 기반으로 훈련된 모델을 평가함</a:t>
            </a:r>
            <a:endParaRPr lang="en-US" altLang="ko-KR" sz="20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422" y="1425819"/>
            <a:ext cx="9763125" cy="15621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4120" y="3233737"/>
            <a:ext cx="2314575" cy="84772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622430" y="1573824"/>
            <a:ext cx="1943101" cy="22859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805609" y="1118396"/>
            <a:ext cx="3270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분류기를</a:t>
            </a:r>
            <a:r>
              <a:rPr lang="ko-KR" altLang="en-US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지정할 수 있음</a:t>
            </a:r>
            <a:endParaRPr lang="en-US" altLang="ko-KR" sz="20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844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357335" y="60960"/>
            <a:ext cx="1881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accent6">
                    <a:lumMod val="50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Bagging</a:t>
            </a:r>
            <a:endParaRPr lang="en-US" altLang="ko-KR" sz="2800" dirty="0">
              <a:solidFill>
                <a:schemeClr val="accent6">
                  <a:lumMod val="50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427" y="2254494"/>
            <a:ext cx="10010775" cy="241935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811215" y="2365131"/>
            <a:ext cx="3851031" cy="23739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94394" y="1909703"/>
            <a:ext cx="6481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랜덤 </a:t>
            </a:r>
            <a:r>
              <a:rPr lang="ko-KR" altLang="en-US" sz="2000" dirty="0" err="1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포레스트와</a:t>
            </a:r>
            <a:r>
              <a:rPr lang="ko-KR" altLang="en-US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-US" sz="2000" dirty="0" err="1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비슷</a:t>
            </a:r>
            <a:endParaRPr lang="en-US" altLang="ko-KR" sz="20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243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357335" y="60960"/>
            <a:ext cx="1881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accent6">
                    <a:lumMod val="50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Bagging</a:t>
            </a:r>
            <a:endParaRPr lang="en-US" altLang="ko-KR" sz="2800" dirty="0">
              <a:solidFill>
                <a:schemeClr val="accent6">
                  <a:lumMod val="50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66904" y="2337437"/>
            <a:ext cx="92201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배깅의</a:t>
            </a:r>
            <a:r>
              <a:rPr lang="ko-KR" altLang="en-US" sz="2000" b="1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특징</a:t>
            </a:r>
            <a:endParaRPr lang="en-US" altLang="ko-KR" sz="2000" b="1" dirty="0" smtClean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랜덤 </a:t>
            </a:r>
            <a:r>
              <a:rPr lang="ko-KR" altLang="en-US" sz="2000" dirty="0" err="1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포레스트와</a:t>
            </a:r>
            <a:r>
              <a:rPr lang="ko-KR" altLang="en-US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달리 부트스트랩 샘플의 크기를 지정할 수 있음</a:t>
            </a:r>
            <a:endParaRPr lang="en-US" altLang="ko-KR" sz="2000" dirty="0" smtClean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랜덤 포레스트에선 </a:t>
            </a:r>
            <a:r>
              <a:rPr lang="en-US" altLang="ko-KR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splitter = ‘best’</a:t>
            </a:r>
            <a:r>
              <a:rPr lang="ko-KR" altLang="en-US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로 고정되어 있지만</a:t>
            </a:r>
            <a:r>
              <a:rPr lang="en-US" altLang="ko-KR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</a:p>
          <a:p>
            <a:r>
              <a:rPr lang="ko-KR" altLang="en-US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     </a:t>
            </a:r>
            <a:r>
              <a:rPr lang="ko-KR" altLang="en-US" sz="2000" dirty="0" err="1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배깅에선</a:t>
            </a:r>
            <a:r>
              <a:rPr lang="ko-KR" altLang="en-US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splitter = ‘random’</a:t>
            </a:r>
            <a:r>
              <a:rPr lang="ko-KR" altLang="en-US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으로 하여 무작위로 분할한 후보 노드 중에서 </a:t>
            </a:r>
            <a:endParaRPr lang="en-US" altLang="ko-KR" sz="2000" dirty="0" smtClean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r>
              <a:rPr lang="en-US" altLang="ko-KR" sz="2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    </a:t>
            </a:r>
            <a:r>
              <a:rPr lang="ko-KR" altLang="en-US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최선의 분할을 찾을 수 있게 함</a:t>
            </a:r>
            <a:endParaRPr lang="en-US" altLang="ko-KR" sz="2000" dirty="0" smtClean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endParaRPr lang="en-US" altLang="ko-KR" sz="2000" dirty="0" smtClean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202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328639" y="60960"/>
            <a:ext cx="2791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>
                    <a:lumMod val="50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Decision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27490" y="2794638"/>
            <a:ext cx="65912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결정 트리 </a:t>
            </a:r>
            <a:r>
              <a:rPr lang="en-US" altLang="ko-KR" sz="2400" b="1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Decision tree</a:t>
            </a:r>
          </a:p>
          <a:p>
            <a:endParaRPr lang="en-US" altLang="ko-KR" sz="20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분류와 회귀 문제에 사용하는 모델</a:t>
            </a:r>
            <a:endParaRPr lang="en-US" altLang="ko-KR" sz="2000" dirty="0" smtClean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결정에 다다르기 위해 예</a:t>
            </a:r>
            <a:r>
              <a:rPr lang="en-US" altLang="ko-KR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/</a:t>
            </a:r>
            <a:r>
              <a:rPr lang="ko-KR" altLang="en-US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아니오 질문을 이어 나가며 학습함</a:t>
            </a:r>
            <a:endParaRPr lang="en-US" altLang="ko-KR" sz="2000" dirty="0" smtClean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950012" y="2781823"/>
            <a:ext cx="86029" cy="475353"/>
          </a:xfrm>
          <a:prstGeom prst="rect">
            <a:avLst/>
          </a:prstGeom>
          <a:solidFill>
            <a:srgbClr val="B3D8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29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662746" y="60960"/>
            <a:ext cx="2576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accent6">
                    <a:lumMod val="50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Extra-trees</a:t>
            </a:r>
            <a:endParaRPr lang="en-US" altLang="ko-KR" sz="2800" dirty="0">
              <a:solidFill>
                <a:schemeClr val="accent6">
                  <a:lumMod val="50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25266" y="2759467"/>
            <a:ext cx="659129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엑스트라 트리 </a:t>
            </a:r>
            <a:r>
              <a:rPr lang="en-US" altLang="ko-KR" sz="2400" b="1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Extra-trees</a:t>
            </a:r>
            <a:endParaRPr lang="en-US" altLang="ko-KR" sz="2400" b="1" dirty="0" smtClean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endParaRPr lang="en-US" altLang="ko-KR" sz="2000" dirty="0" smtClean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후보 특성을 무작위로 분할한 다음 최적의 분할을 찾음</a:t>
            </a:r>
            <a:endParaRPr lang="en-US" altLang="ko-KR" sz="2000" dirty="0" smtClean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부트스트랩 샘플링을 적용하지 않음</a:t>
            </a:r>
            <a:endParaRPr lang="en-US" altLang="ko-KR" sz="2000" dirty="0" smtClean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739237" y="2759467"/>
            <a:ext cx="86029" cy="475353"/>
          </a:xfrm>
          <a:prstGeom prst="rect">
            <a:avLst/>
          </a:prstGeom>
          <a:solidFill>
            <a:srgbClr val="B3D8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27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662746" y="60960"/>
            <a:ext cx="2576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accent6">
                    <a:lumMod val="50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Extra-trees</a:t>
            </a:r>
            <a:endParaRPr lang="en-US" altLang="ko-KR" sz="2800" dirty="0">
              <a:solidFill>
                <a:schemeClr val="accent6">
                  <a:lumMod val="50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590" y="2323623"/>
            <a:ext cx="7302818" cy="221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03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662746" y="60960"/>
            <a:ext cx="2576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accent6">
                    <a:lumMod val="50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Extra-trees</a:t>
            </a:r>
            <a:endParaRPr lang="en-US" altLang="ko-KR" sz="2800" dirty="0">
              <a:solidFill>
                <a:schemeClr val="accent6">
                  <a:lumMod val="50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66904" y="2601206"/>
            <a:ext cx="92201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엑스트라 트리</a:t>
            </a:r>
            <a:r>
              <a:rPr lang="ko-KR" altLang="en-US" sz="2000" b="1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의 특징</a:t>
            </a:r>
            <a:endParaRPr lang="en-US" altLang="ko-KR" sz="2000" b="1" dirty="0" smtClean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랜덤 포레스트보다 계산 비용이 적지만 무작위 분할 때문에 </a:t>
            </a:r>
            <a:endParaRPr lang="en-US" altLang="ko-KR" sz="2000" dirty="0" smtClean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r>
              <a:rPr lang="ko-KR" altLang="en-US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     일반화 성능을 높이려면 많은 트리를 만들어야 함</a:t>
            </a:r>
            <a:endParaRPr lang="en-US" altLang="ko-KR" sz="20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r>
              <a:rPr lang="en-US" altLang="ko-KR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     (</a:t>
            </a:r>
            <a:r>
              <a:rPr lang="ko-KR" altLang="en-US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랜덤 </a:t>
            </a:r>
            <a:r>
              <a:rPr lang="ko-KR" altLang="en-US" sz="2000" dirty="0" err="1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포레스트가</a:t>
            </a:r>
            <a:r>
              <a:rPr lang="ko-KR" altLang="en-US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선호되는 이유</a:t>
            </a:r>
            <a:r>
              <a:rPr lang="en-US" altLang="ko-KR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59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049607" y="60960"/>
            <a:ext cx="2013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>
                <a:solidFill>
                  <a:schemeClr val="accent6">
                    <a:lumMod val="50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AdaBoost</a:t>
            </a:r>
            <a:endParaRPr lang="en-US" altLang="ko-KR" sz="2800" dirty="0">
              <a:solidFill>
                <a:schemeClr val="accent6">
                  <a:lumMod val="50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5943" y="2513282"/>
            <a:ext cx="65912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에이다부스트</a:t>
            </a:r>
            <a:r>
              <a:rPr lang="ko-KR" altLang="en-US" sz="2400" b="1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2400" b="1" dirty="0" err="1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AdaBoost</a:t>
            </a:r>
            <a:endParaRPr lang="en-US" altLang="ko-KR" sz="2400" b="1" dirty="0" smtClean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endParaRPr lang="en-US" altLang="ko-KR" sz="2000" dirty="0" smtClean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약한 </a:t>
            </a:r>
            <a:r>
              <a:rPr lang="ko-KR" altLang="en-US" sz="2000" dirty="0" err="1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학습기</a:t>
            </a:r>
            <a:r>
              <a:rPr lang="ko-KR" altLang="en-US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사용</a:t>
            </a:r>
            <a:r>
              <a:rPr lang="en-US" altLang="ko-KR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(depth</a:t>
            </a:r>
            <a:r>
              <a:rPr lang="ko-KR" altLang="en-US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가 얕은 </a:t>
            </a:r>
            <a:r>
              <a:rPr lang="ko-KR" altLang="en-US" sz="2000" dirty="0" err="1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학습기</a:t>
            </a:r>
            <a:r>
              <a:rPr lang="en-US" altLang="ko-KR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순차적으로 학습</a:t>
            </a:r>
            <a:endParaRPr lang="en-US" altLang="ko-KR" sz="2000" dirty="0" smtClean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이전의 모델이 잘못 분류한 샘플에 가중치를 높여서 </a:t>
            </a:r>
            <a:endParaRPr lang="en-US" altLang="ko-KR" sz="2000" dirty="0" smtClean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r>
              <a:rPr lang="en-US" altLang="ko-KR" sz="2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    </a:t>
            </a:r>
            <a:r>
              <a:rPr lang="ko-KR" altLang="en-US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다음 모델을 훈련 시킴</a:t>
            </a:r>
            <a:endParaRPr lang="en-US" altLang="ko-KR" sz="2000" dirty="0" smtClean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79914" y="2513282"/>
            <a:ext cx="86029" cy="475353"/>
          </a:xfrm>
          <a:prstGeom prst="rect">
            <a:avLst/>
          </a:prstGeom>
          <a:solidFill>
            <a:srgbClr val="B3D8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56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049607" y="60960"/>
            <a:ext cx="2013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>
                <a:solidFill>
                  <a:schemeClr val="accent6">
                    <a:lumMod val="50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AdaBoost</a:t>
            </a:r>
            <a:endParaRPr lang="en-US" altLang="ko-KR" sz="2800" dirty="0">
              <a:solidFill>
                <a:schemeClr val="accent6">
                  <a:lumMod val="50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024" y="2424845"/>
            <a:ext cx="632460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57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049607" y="60960"/>
            <a:ext cx="2013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>
                <a:solidFill>
                  <a:schemeClr val="accent6">
                    <a:lumMod val="50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AdaBoost</a:t>
            </a:r>
            <a:endParaRPr lang="en-US" altLang="ko-KR" sz="2800" dirty="0">
              <a:solidFill>
                <a:schemeClr val="accent6">
                  <a:lumMod val="50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66904" y="2601206"/>
            <a:ext cx="92201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에이다부스트의</a:t>
            </a:r>
            <a:r>
              <a:rPr lang="ko-KR" altLang="en-US" sz="2000" b="1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altLang="en-US" sz="2000" b="1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특징</a:t>
            </a:r>
            <a:endParaRPr lang="en-US" altLang="ko-KR" sz="2000" b="1" dirty="0" smtClean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얕은 트리를 사용하여 일반화 성능이 향상됨</a:t>
            </a:r>
            <a:endParaRPr lang="en-US" altLang="ko-KR" sz="2000" dirty="0" smtClean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452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792" y="-95688"/>
            <a:ext cx="12192000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61972" y="2777782"/>
            <a:ext cx="52680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 smtClean="0">
                <a:solidFill>
                  <a:schemeClr val="accent6">
                    <a:lumMod val="50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Thank you !</a:t>
            </a:r>
            <a:endParaRPr lang="en-US" altLang="ko-KR" sz="6600" dirty="0">
              <a:solidFill>
                <a:schemeClr val="accent6">
                  <a:lumMod val="50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761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328639" y="60960"/>
            <a:ext cx="2791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>
                    <a:lumMod val="50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Decision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78119" y="4913584"/>
            <a:ext cx="48592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연속된 질문들을 결정 트리로 나타냄</a:t>
            </a:r>
            <a:endParaRPr lang="en-US" altLang="ko-KR" sz="2000" dirty="0" smtClean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노드 </a:t>
            </a:r>
            <a:r>
              <a:rPr lang="en-US" altLang="ko-KR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: </a:t>
            </a:r>
            <a:r>
              <a:rPr lang="ko-KR" altLang="en-US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정답</a:t>
            </a:r>
            <a:r>
              <a:rPr lang="en-US" altLang="ko-KR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ko-KR" altLang="en-US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질문을 담은 상자</a:t>
            </a:r>
            <a:endParaRPr lang="en-US" altLang="ko-KR" sz="2000" dirty="0" smtClean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엣지</a:t>
            </a:r>
            <a:r>
              <a:rPr lang="ko-KR" altLang="en-US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: </a:t>
            </a:r>
            <a:r>
              <a:rPr lang="ko-KR" altLang="en-US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질문의 답과 다음 질문을 연결</a:t>
            </a:r>
            <a:endParaRPr lang="en-US" altLang="ko-KR" sz="2000" dirty="0" smtClean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리프 </a:t>
            </a:r>
            <a:r>
              <a:rPr lang="en-US" altLang="ko-KR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: </a:t>
            </a:r>
            <a:r>
              <a:rPr lang="ko-KR" altLang="en-US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마지막 노드</a:t>
            </a:r>
            <a:endParaRPr lang="ko-KR" altLang="en-US" sz="20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755" y="1089514"/>
            <a:ext cx="485775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6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328639" y="60960"/>
            <a:ext cx="2791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>
                    <a:lumMod val="50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Decision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61696" y="5493876"/>
            <a:ext cx="38656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하나의 노드가 데이터를 둘로 나눔</a:t>
            </a:r>
            <a:endParaRPr lang="ko-KR" altLang="en-US" sz="20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56" y="1150123"/>
            <a:ext cx="10332240" cy="3660936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7640516" y="3508130"/>
            <a:ext cx="298938" cy="298938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8012430" y="3508130"/>
            <a:ext cx="328832" cy="298938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744311" y="4003679"/>
            <a:ext cx="2713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C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클래스 </a:t>
            </a:r>
            <a:r>
              <a:rPr lang="en-US" altLang="ko-KR" dirty="0" smtClean="0">
                <a:solidFill>
                  <a:srgbClr val="FFC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0</a:t>
            </a:r>
            <a:r>
              <a:rPr lang="ko-KR" altLang="en-US" dirty="0" smtClean="0">
                <a:solidFill>
                  <a:srgbClr val="FFC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에 속한 포인트</a:t>
            </a:r>
            <a:endParaRPr lang="ko-KR" altLang="en-US" dirty="0">
              <a:solidFill>
                <a:srgbClr val="FFC000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02772" y="4345087"/>
            <a:ext cx="2713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C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클래스 </a:t>
            </a:r>
            <a:r>
              <a:rPr lang="en-US" altLang="ko-KR" dirty="0">
                <a:solidFill>
                  <a:srgbClr val="FFC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1</a:t>
            </a:r>
            <a:r>
              <a:rPr lang="ko-KR" altLang="en-US" dirty="0" smtClean="0">
                <a:solidFill>
                  <a:srgbClr val="FFC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에 속한 포인트</a:t>
            </a:r>
            <a:endParaRPr lang="ko-KR" altLang="en-US" dirty="0">
              <a:solidFill>
                <a:srgbClr val="FFC000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cxnSp>
        <p:nvCxnSpPr>
          <p:cNvPr id="12" name="직선 화살표 연결선 11"/>
          <p:cNvCxnSpPr>
            <a:stCxn id="6" idx="3"/>
          </p:cNvCxnSpPr>
          <p:nvPr/>
        </p:nvCxnSpPr>
        <p:spPr>
          <a:xfrm flipH="1">
            <a:off x="7502773" y="3763290"/>
            <a:ext cx="181521" cy="24038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9" idx="4"/>
          </p:cNvCxnSpPr>
          <p:nvPr/>
        </p:nvCxnSpPr>
        <p:spPr>
          <a:xfrm>
            <a:off x="8176846" y="3807068"/>
            <a:ext cx="419097" cy="53801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72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328639" y="60960"/>
            <a:ext cx="2791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>
                    <a:lumMod val="50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Decision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25165" y="5212118"/>
            <a:ext cx="79892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반복된 프로세스는 각 노드가 테스트 </a:t>
            </a:r>
            <a:r>
              <a:rPr lang="ko-KR" altLang="en-US" sz="20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하</a:t>
            </a:r>
            <a:r>
              <a:rPr lang="ko-KR" altLang="en-US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나씩을 가진 이진 결정 트리를 만듦</a:t>
            </a:r>
            <a:endParaRPr lang="en-US" altLang="ko-KR" sz="2000" dirty="0" smtClean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각 테스트는 하나의 축을 따라 데이터를 둘로 나눔</a:t>
            </a:r>
            <a:endParaRPr lang="en-US" altLang="ko-KR" sz="2000" dirty="0" smtClean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계층적으로 영역을 분할해가는 알고리즘이라 할 수 있음</a:t>
            </a:r>
            <a:endParaRPr lang="ko-KR" altLang="en-US" sz="20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004" y="1006332"/>
            <a:ext cx="10385468" cy="37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33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328639" y="60960"/>
            <a:ext cx="2791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>
                    <a:lumMod val="50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Decision Tree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52519"/>
          <a:stretch/>
        </p:blipFill>
        <p:spPr>
          <a:xfrm>
            <a:off x="754822" y="954235"/>
            <a:ext cx="6563314" cy="492781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367470" y="4160911"/>
            <a:ext cx="831273" cy="25740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308764" y="4160911"/>
            <a:ext cx="831273" cy="25740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568584" y="3703711"/>
            <a:ext cx="831273" cy="25740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501070" y="3703711"/>
            <a:ext cx="831273" cy="25740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409603" y="3703711"/>
            <a:ext cx="831273" cy="25740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409603" y="3179955"/>
            <a:ext cx="831273" cy="25740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661703" y="3703711"/>
            <a:ext cx="831273" cy="25740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419654" y="4636040"/>
            <a:ext cx="831273" cy="25740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971420" y="5093240"/>
            <a:ext cx="831273" cy="25740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074950" y="5094527"/>
            <a:ext cx="831273" cy="25740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68584" y="4866382"/>
            <a:ext cx="70581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FFC000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순수 노드 </a:t>
            </a:r>
            <a:r>
              <a:rPr lang="en-US" altLang="ko-KR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: </a:t>
            </a:r>
            <a:r>
              <a:rPr lang="ko-KR" altLang="en-US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타깃 하나로만 이뤄진 리프 노드 </a:t>
            </a:r>
            <a:endParaRPr lang="en-US" altLang="ko-KR" sz="2000" dirty="0" smtClean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endParaRPr lang="en-US" altLang="ko-KR" sz="20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r>
              <a:rPr lang="ko-KR" altLang="en-US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데이터 분할은 분할된 영역이 한 개의 타깃 값을 가질 때 까지 반복됨</a:t>
            </a:r>
            <a:endParaRPr lang="en-US" altLang="ko-KR" sz="20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809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328639" y="60960"/>
            <a:ext cx="2791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>
                    <a:lumMod val="50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Decision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30674" y="2223137"/>
            <a:ext cx="783101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예측</a:t>
            </a:r>
            <a:endParaRPr lang="en-US" altLang="ko-KR" sz="2000" b="1" dirty="0" smtClean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endParaRPr lang="en-US" altLang="ko-KR" sz="2000" b="1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새로운 데이터가 분할한 영역들 중 어디에 속하는 지 확인</a:t>
            </a:r>
            <a:endParaRPr lang="en-US" altLang="ko-KR" sz="2000" dirty="0" smtClean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순수 노드가 아니라면 영역의 타깃 값 중 다수인 것을 예측 결과로 함</a:t>
            </a:r>
            <a:endParaRPr lang="en-US" altLang="ko-KR" sz="2000" dirty="0" smtClean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r>
              <a:rPr lang="ko-KR" altLang="en-US" sz="2000" b="1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회귀 문제에서의 예측</a:t>
            </a:r>
            <a:endParaRPr lang="en-US" altLang="ko-KR" sz="2000" b="1" dirty="0" smtClean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해당되는 리프 노드의 훈련 데이터 평균값이 데이터 포인트의 출력이 됨</a:t>
            </a:r>
            <a:endParaRPr lang="ko-KR" altLang="en-US" sz="20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932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328639" y="60960"/>
            <a:ext cx="2791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>
                    <a:lumMod val="50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Decision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6467" y="1264776"/>
            <a:ext cx="102313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결정 트리의 복잡도 제어</a:t>
            </a:r>
            <a:endParaRPr lang="en-US" altLang="ko-KR" sz="2000" b="1" dirty="0" smtClean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모든 리프 노드가 순수 노드가 될 때까지 훈련을 진행하면 모델이 복잡해지고 과대 적합이 일어남</a:t>
            </a:r>
            <a:endParaRPr lang="ko-KR" altLang="en-US" sz="20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51975"/>
          <a:stretch/>
        </p:blipFill>
        <p:spPr>
          <a:xfrm>
            <a:off x="1316504" y="2483440"/>
            <a:ext cx="4987581" cy="3702336"/>
          </a:xfrm>
          <a:prstGeom prst="rect">
            <a:avLst/>
          </a:prstGeom>
        </p:spPr>
      </p:pic>
      <p:sp>
        <p:nvSpPr>
          <p:cNvPr id="2" name="타원 1"/>
          <p:cNvSpPr/>
          <p:nvPr/>
        </p:nvSpPr>
        <p:spPr>
          <a:xfrm>
            <a:off x="2303585" y="4158762"/>
            <a:ext cx="659423" cy="782515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963008" y="4158762"/>
            <a:ext cx="890366" cy="782515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4811735" y="4281855"/>
            <a:ext cx="331765" cy="360484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860936" y="3617838"/>
            <a:ext cx="43668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ß"/>
            </a:pPr>
            <a:r>
              <a:rPr lang="ko-KR" altLang="en-US" sz="2000" dirty="0" err="1" smtClean="0">
                <a:latin typeface="나눔바른고딕OTF" panose="02020603020101020101" pitchFamily="18" charset="-127"/>
                <a:ea typeface="나눔바른고딕OTF" panose="02020603020101020101" pitchFamily="18" charset="-127"/>
                <a:sym typeface="Wingdings" panose="05000000000000000000" pitchFamily="2" charset="2"/>
              </a:rPr>
              <a:t>과대적합</a:t>
            </a:r>
            <a:r>
              <a:rPr lang="ko-KR" altLang="en-US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  <a:sym typeface="Wingdings" panose="05000000000000000000" pitchFamily="2" charset="2"/>
              </a:rPr>
              <a:t> 결정 트리</a:t>
            </a:r>
            <a:endParaRPr lang="en-US" altLang="ko-KR" sz="2000" dirty="0" smtClean="0">
              <a:latin typeface="나눔바른고딕OTF" panose="02020603020101020101" pitchFamily="18" charset="-127"/>
              <a:ea typeface="나눔바른고딕OTF" panose="02020603020101020101" pitchFamily="18" charset="-127"/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ß"/>
            </a:pPr>
            <a:endParaRPr lang="en-US" altLang="ko-KR" sz="2000" dirty="0" smtClean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r>
              <a:rPr lang="ko-KR" altLang="en-US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다른 클래스에 속한 포인터들에 </a:t>
            </a:r>
            <a:endParaRPr lang="en-US" altLang="ko-KR" sz="2000" dirty="0" smtClean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r>
              <a:rPr lang="ko-KR" altLang="en-US" sz="2000" dirty="0" smtClean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둘러싸여 있음</a:t>
            </a:r>
            <a:endParaRPr lang="ko-KR" altLang="en-US" sz="20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622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957</Words>
  <Application>Microsoft Office PowerPoint</Application>
  <PresentationFormat>와이드스크린</PresentationFormat>
  <Paragraphs>222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2" baseType="lpstr">
      <vt:lpstr>나눔바른고딕OTF</vt:lpstr>
      <vt:lpstr>맑은 고딕</vt:lpstr>
      <vt:lpstr>타이포_스톰 B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유정</dc:creator>
  <cp:lastModifiedBy>이 유정</cp:lastModifiedBy>
  <cp:revision>41</cp:revision>
  <dcterms:created xsi:type="dcterms:W3CDTF">2021-03-08T12:21:45Z</dcterms:created>
  <dcterms:modified xsi:type="dcterms:W3CDTF">2021-03-30T16:07:27Z</dcterms:modified>
</cp:coreProperties>
</file>