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257" r:id="rId4"/>
    <p:sldId id="258" r:id="rId5"/>
    <p:sldId id="259" r:id="rId6"/>
    <p:sldId id="260" r:id="rId8"/>
    <p:sldId id="285" r:id="rId9"/>
    <p:sldId id="262" r:id="rId10"/>
    <p:sldId id="263" r:id="rId11"/>
    <p:sldId id="264" r:id="rId12"/>
    <p:sldId id="286"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8288000" cy="10287000"/>
  <p:notesSz cx="6858000" cy="9144000"/>
  <p:embeddedFontLst>
    <p:embeddedFont>
      <p:font typeface="DejaVu Sans Bold" panose="020B0803030604020204"/>
      <p:bold r:id="rId35"/>
    </p:embeddedFont>
    <p:embeddedFont>
      <p:font typeface="DejaVu Sans Light" panose="020B0603030804020204"/>
      <p:regular r:id="rId36"/>
    </p:embeddedFont>
    <p:embeddedFont>
      <p:font typeface="Times New Roman Bold" panose="02030802070405020303"/>
      <p:bold r:id="rId37"/>
    </p:embeddedFont>
    <p:embeddedFont>
      <p:font typeface="Calibri" panose="020F0502020204030204" charset="0"/>
      <p:regular r:id="rId38"/>
      <p:bold r:id="rId39"/>
      <p:italic r:id="rId40"/>
      <p:boldItalic r:id="rId41"/>
    </p:embeddedFont>
    <p:embeddedFont>
      <p:font typeface="Poppins Bold" panose="00000800000000000000"/>
      <p:bold r:id="rId42"/>
    </p:embeddedFont>
    <p:embeddedFont>
      <p:font typeface="Poppins" panose="000005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85"/>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font" Target="fonts/font9.fntdata"/><Relationship Id="rId42" Type="http://schemas.openxmlformats.org/officeDocument/2006/relationships/font" Target="fonts/font8.fntdata"/><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slide" Target="slides/slide2.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jpeg"/><Relationship Id="rId2" Type="http://schemas.openxmlformats.org/officeDocument/2006/relationships/image" Target="../media/image14.jpe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rot="0">
            <a:off x="1364456" y="3583781"/>
            <a:ext cx="15559088" cy="178595"/>
            <a:chOff x="0" y="0"/>
            <a:chExt cx="20745450" cy="238126"/>
          </a:xfrm>
        </p:grpSpPr>
        <p:sp>
          <p:nvSpPr>
            <p:cNvPr id="11" name="Freeform 11"/>
            <p:cNvSpPr/>
            <p:nvPr/>
          </p:nvSpPr>
          <p:spPr>
            <a:xfrm>
              <a:off x="9525" y="9525"/>
              <a:ext cx="12808966" cy="219075"/>
            </a:xfrm>
            <a:custGeom>
              <a:avLst/>
              <a:gdLst/>
              <a:ahLst/>
              <a:cxnLst/>
              <a:rect l="l" t="t" r="r" b="b"/>
              <a:pathLst>
                <a:path w="12808966" h="219075">
                  <a:moveTo>
                    <a:pt x="0" y="0"/>
                  </a:moveTo>
                  <a:lnTo>
                    <a:pt x="12808966" y="0"/>
                  </a:lnTo>
                  <a:lnTo>
                    <a:pt x="12808966" y="219075"/>
                  </a:lnTo>
                  <a:lnTo>
                    <a:pt x="0" y="219075"/>
                  </a:lnTo>
                  <a:lnTo>
                    <a:pt x="0" y="0"/>
                  </a:lnTo>
                  <a:close/>
                </a:path>
              </a:pathLst>
            </a:custGeom>
            <a:solidFill>
              <a:srgbClr val="CC0000"/>
            </a:solidFill>
          </p:spPr>
        </p:sp>
        <p:sp>
          <p:nvSpPr>
            <p:cNvPr id="12" name="Freeform 12"/>
            <p:cNvSpPr/>
            <p:nvPr/>
          </p:nvSpPr>
          <p:spPr>
            <a:xfrm>
              <a:off x="9525" y="9525"/>
              <a:ext cx="20726400" cy="0"/>
            </a:xfrm>
            <a:custGeom>
              <a:avLst/>
              <a:gdLst/>
              <a:ahLst/>
              <a:cxnLst/>
              <a:rect l="l" t="t" r="r" b="b"/>
              <a:pathLst>
                <a:path w="20726400">
                  <a:moveTo>
                    <a:pt x="0" y="0"/>
                  </a:moveTo>
                  <a:lnTo>
                    <a:pt x="20726400" y="0"/>
                  </a:lnTo>
                </a:path>
              </a:pathLst>
            </a:custGeom>
            <a:solidFill>
              <a:srgbClr val="CC0000"/>
            </a:solidFill>
          </p:spPr>
        </p:sp>
        <p:sp>
          <p:nvSpPr>
            <p:cNvPr id="13" name="Freeform 13"/>
            <p:cNvSpPr/>
            <p:nvPr/>
          </p:nvSpPr>
          <p:spPr>
            <a:xfrm>
              <a:off x="0" y="0"/>
              <a:ext cx="12828016" cy="238125"/>
            </a:xfrm>
            <a:custGeom>
              <a:avLst/>
              <a:gdLst/>
              <a:ahLst/>
              <a:cxnLst/>
              <a:rect l="l" t="t" r="r" b="b"/>
              <a:pathLst>
                <a:path w="12828016" h="238125">
                  <a:moveTo>
                    <a:pt x="9525" y="0"/>
                  </a:moveTo>
                  <a:lnTo>
                    <a:pt x="12818491" y="0"/>
                  </a:lnTo>
                  <a:cubicBezTo>
                    <a:pt x="12823698" y="0"/>
                    <a:pt x="12828016" y="4318"/>
                    <a:pt x="12828016" y="9525"/>
                  </a:cubicBezTo>
                  <a:lnTo>
                    <a:pt x="12828016" y="228600"/>
                  </a:lnTo>
                  <a:cubicBezTo>
                    <a:pt x="12828016" y="233807"/>
                    <a:pt x="12823698" y="238125"/>
                    <a:pt x="12818491"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818491" y="219075"/>
                  </a:lnTo>
                  <a:lnTo>
                    <a:pt x="12818491" y="228600"/>
                  </a:lnTo>
                  <a:lnTo>
                    <a:pt x="12808966" y="228600"/>
                  </a:lnTo>
                  <a:lnTo>
                    <a:pt x="12808966" y="9525"/>
                  </a:lnTo>
                  <a:lnTo>
                    <a:pt x="12818491" y="9525"/>
                  </a:lnTo>
                  <a:lnTo>
                    <a:pt x="12818491" y="19050"/>
                  </a:lnTo>
                  <a:lnTo>
                    <a:pt x="9525" y="19050"/>
                  </a:lnTo>
                  <a:close/>
                </a:path>
              </a:pathLst>
            </a:custGeom>
            <a:solidFill>
              <a:srgbClr val="CC0000"/>
            </a:solidFill>
          </p:spPr>
        </p:sp>
        <p:sp>
          <p:nvSpPr>
            <p:cNvPr id="14" name="Freeform 14"/>
            <p:cNvSpPr/>
            <p:nvPr/>
          </p:nvSpPr>
          <p:spPr>
            <a:xfrm>
              <a:off x="9525" y="0"/>
              <a:ext cx="20726400" cy="19050"/>
            </a:xfrm>
            <a:custGeom>
              <a:avLst/>
              <a:gdLst/>
              <a:ahLst/>
              <a:cxnLst/>
              <a:rect l="l" t="t" r="r" b="b"/>
              <a:pathLst>
                <a:path w="20726400" h="19050">
                  <a:moveTo>
                    <a:pt x="0" y="0"/>
                  </a:moveTo>
                  <a:lnTo>
                    <a:pt x="20726400" y="0"/>
                  </a:lnTo>
                  <a:lnTo>
                    <a:pt x="20726400" y="19050"/>
                  </a:lnTo>
                  <a:lnTo>
                    <a:pt x="0" y="19050"/>
                  </a:lnTo>
                  <a:close/>
                </a:path>
              </a:pathLst>
            </a:custGeom>
            <a:solidFill>
              <a:srgbClr val="CC0000"/>
            </a:solidFill>
          </p:spPr>
        </p:sp>
      </p:grpSp>
      <p:sp>
        <p:nvSpPr>
          <p:cNvPr id="15" name="Freeform 15"/>
          <p:cNvSpPr/>
          <p:nvPr/>
        </p:nvSpPr>
        <p:spPr>
          <a:xfrm>
            <a:off x="120576" y="134216"/>
            <a:ext cx="4386262" cy="1428750"/>
          </a:xfrm>
          <a:custGeom>
            <a:avLst/>
            <a:gdLst/>
            <a:ahLst/>
            <a:cxnLst/>
            <a:rect l="l" t="t" r="r" b="b"/>
            <a:pathLst>
              <a:path w="4386262" h="1428750">
                <a:moveTo>
                  <a:pt x="0" y="0"/>
                </a:moveTo>
                <a:lnTo>
                  <a:pt x="4386262" y="0"/>
                </a:lnTo>
                <a:lnTo>
                  <a:pt x="4386262" y="1428750"/>
                </a:lnTo>
                <a:lnTo>
                  <a:pt x="0" y="1428750"/>
                </a:lnTo>
                <a:lnTo>
                  <a:pt x="0" y="0"/>
                </a:lnTo>
                <a:close/>
              </a:path>
            </a:pathLst>
          </a:custGeom>
          <a:blipFill>
            <a:blip r:embed="rId2"/>
            <a:stretch>
              <a:fillRect/>
            </a:stretch>
          </a:blipFill>
        </p:spPr>
      </p:sp>
      <p:sp>
        <p:nvSpPr>
          <p:cNvPr id="16" name="Freeform 16"/>
          <p:cNvSpPr/>
          <p:nvPr/>
        </p:nvSpPr>
        <p:spPr>
          <a:xfrm>
            <a:off x="16667236" y="96115"/>
            <a:ext cx="1500188" cy="1714500"/>
          </a:xfrm>
          <a:custGeom>
            <a:avLst/>
            <a:gdLst/>
            <a:ahLst/>
            <a:cxnLst/>
            <a:rect l="l" t="t" r="r" b="b"/>
            <a:pathLst>
              <a:path w="1500188" h="1714500">
                <a:moveTo>
                  <a:pt x="0" y="0"/>
                </a:moveTo>
                <a:lnTo>
                  <a:pt x="1500188" y="0"/>
                </a:lnTo>
                <a:lnTo>
                  <a:pt x="1500188" y="1714501"/>
                </a:lnTo>
                <a:lnTo>
                  <a:pt x="0" y="1714501"/>
                </a:lnTo>
                <a:lnTo>
                  <a:pt x="0" y="0"/>
                </a:lnTo>
                <a:close/>
              </a:path>
            </a:pathLst>
          </a:custGeom>
          <a:blipFill>
            <a:blip r:embed="rId3"/>
            <a:stretch>
              <a:fillRect/>
            </a:stretch>
          </a:blipFill>
        </p:spPr>
      </p:sp>
      <p:sp>
        <p:nvSpPr>
          <p:cNvPr id="17" name="TextBox 17"/>
          <p:cNvSpPr txBox="1"/>
          <p:nvPr/>
        </p:nvSpPr>
        <p:spPr>
          <a:xfrm>
            <a:off x="1154776" y="4121932"/>
            <a:ext cx="15098312" cy="1997202"/>
          </a:xfrm>
          <a:prstGeom prst="rect">
            <a:avLst/>
          </a:prstGeom>
        </p:spPr>
        <p:txBody>
          <a:bodyPr lIns="0" tIns="0" rIns="0" bIns="0" rtlCol="0" anchor="t">
            <a:spAutoFit/>
          </a:bodyPr>
          <a:lstStyle/>
          <a:p>
            <a:pPr algn="ctr">
              <a:lnSpc>
                <a:spcPts val="5185"/>
              </a:lnSpc>
            </a:pPr>
            <a:r>
              <a:rPr lang="en-US" sz="4800" b="1" spc="7">
                <a:solidFill>
                  <a:srgbClr val="7030A0"/>
                </a:solidFill>
                <a:latin typeface="DejaVu Sans Bold" panose="020B0803030604020204"/>
                <a:ea typeface="DejaVu Sans Bold" panose="020B0803030604020204"/>
                <a:cs typeface="DejaVu Sans Bold" panose="020B0803030604020204"/>
                <a:sym typeface="DejaVu Sans Bold" panose="020B0803030604020204"/>
              </a:rPr>
              <a:t>Next Gen Smart Fraud Detection In Energy Consumption Using Machine Learning Model</a:t>
            </a:r>
            <a:endParaRPr lang="en-US" sz="4800" b="1" spc="7">
              <a:solidFill>
                <a:srgbClr val="7030A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8" name="TextBox 18"/>
          <p:cNvSpPr txBox="1"/>
          <p:nvPr/>
        </p:nvSpPr>
        <p:spPr>
          <a:xfrm>
            <a:off x="1386838" y="7326244"/>
            <a:ext cx="5706292" cy="1661795"/>
          </a:xfrm>
          <a:prstGeom prst="rect">
            <a:avLst/>
          </a:prstGeom>
        </p:spPr>
        <p:txBody>
          <a:bodyPr lIns="0" tIns="0" rIns="0" bIns="0" rtlCol="0" anchor="t">
            <a:spAutoFit/>
          </a:bodyPr>
          <a:lstStyle/>
          <a:p>
            <a:pPr algn="l">
              <a:lnSpc>
                <a:spcPts val="4320"/>
              </a:lnSpc>
            </a:pPr>
          </a:p>
          <a:p>
            <a:pPr algn="l">
              <a:lnSpc>
                <a:spcPts val="4320"/>
              </a:lnSpc>
            </a:pPr>
            <a:r>
              <a:rPr lang="en-IN" alt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  </a:t>
            </a:r>
            <a:r>
              <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Mrs.Manoranjini</a:t>
            </a:r>
            <a:endPar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a:p>
            <a:pPr algn="l">
              <a:lnSpc>
                <a:spcPts val="4320"/>
              </a:lnSpc>
            </a:pPr>
            <a:r>
              <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Associate Professor</a:t>
            </a:r>
            <a:endPar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9" name="TextBox 19"/>
          <p:cNvSpPr txBox="1"/>
          <p:nvPr/>
        </p:nvSpPr>
        <p:spPr>
          <a:xfrm>
            <a:off x="11670376" y="7326244"/>
            <a:ext cx="5074920" cy="1661795"/>
          </a:xfrm>
          <a:prstGeom prst="rect">
            <a:avLst/>
          </a:prstGeom>
        </p:spPr>
        <p:txBody>
          <a:bodyPr lIns="0" tIns="0" rIns="0" bIns="0" rtlCol="0" anchor="t">
            <a:spAutoFit/>
          </a:bodyPr>
          <a:lstStyle/>
          <a:p>
            <a:pPr algn="l">
              <a:lnSpc>
                <a:spcPts val="4320"/>
              </a:lnSpc>
            </a:pPr>
            <a:endParaRPr lang="en-US" sz="3600" b="1" spc="3">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a:p>
            <a:pPr marL="914400" lvl="2" indent="457200" algn="l">
              <a:lnSpc>
                <a:spcPts val="4320"/>
              </a:lnSpc>
            </a:pPr>
            <a:r>
              <a:rPr lang="en-US" sz="3600" b="1" spc="3">
                <a:solidFill>
                  <a:srgbClr val="FF0000"/>
                </a:solidFill>
                <a:latin typeface="DejaVu Sans Bold" panose="020B0803030604020204"/>
                <a:ea typeface="DejaVu Sans Bold" panose="020B0803030604020204"/>
                <a:cs typeface="DejaVu Sans Bold" panose="020B0803030604020204"/>
                <a:sym typeface="DejaVu Sans Bold" panose="020B0803030604020204"/>
              </a:rPr>
              <a:t>SOORYA</a:t>
            </a:r>
            <a:r>
              <a:rPr lang="en-IN" altLang="en-US" sz="3600" b="1" spc="3">
                <a:solidFill>
                  <a:srgbClr val="FF0000"/>
                </a:solidFill>
                <a:latin typeface="DejaVu Sans Bold" panose="020B0803030604020204"/>
                <a:ea typeface="DejaVu Sans Bold" panose="020B0803030604020204"/>
                <a:cs typeface="DejaVu Sans Bold" panose="020B0803030604020204"/>
                <a:sym typeface="DejaVu Sans Bold" panose="020B0803030604020204"/>
              </a:rPr>
              <a:t> B</a:t>
            </a:r>
            <a:endParaRPr lang="en-US" sz="3600" b="1" spc="3">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a:p>
            <a:pPr marL="914400" lvl="2" indent="457200" algn="l">
              <a:lnSpc>
                <a:spcPts val="4320"/>
              </a:lnSpc>
            </a:pPr>
            <a:r>
              <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221801</a:t>
            </a:r>
            <a:r>
              <a:rPr lang="en-IN" alt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051</a:t>
            </a:r>
            <a:endParaRPr lang="en-IN" alt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20" name="TextBox 20"/>
          <p:cNvSpPr txBox="1"/>
          <p:nvPr/>
        </p:nvSpPr>
        <p:spPr>
          <a:xfrm>
            <a:off x="1216819" y="2933040"/>
            <a:ext cx="15590520" cy="535457"/>
          </a:xfrm>
          <a:prstGeom prst="rect">
            <a:avLst/>
          </a:prstGeom>
        </p:spPr>
        <p:txBody>
          <a:bodyPr lIns="0" tIns="0" rIns="0" bIns="0" rtlCol="0" anchor="t">
            <a:spAutoFit/>
          </a:bodyPr>
          <a:lstStyle/>
          <a:p>
            <a:pPr algn="ctr">
              <a:lnSpc>
                <a:spcPts val="4195"/>
              </a:lnSpc>
            </a:pPr>
            <a:r>
              <a:rPr lang="en-US" sz="3885" b="1" spc="6">
                <a:solidFill>
                  <a:srgbClr val="00206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endParaRPr lang="en-US" sz="3885" b="1" spc="6">
              <a:solidFill>
                <a:srgbClr val="002060"/>
              </a:solidFill>
              <a:latin typeface="DejaVu Sans Bold" panose="020B0803030604020204"/>
              <a:ea typeface="DejaVu Sans Bold" panose="020B0803030604020204"/>
              <a:cs typeface="DejaVu Sans Bold" panose="020B0803030604020204"/>
              <a:sym typeface="DejaVu Sans Bold" panose="020B08030306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3"/>
          <p:cNvGrpSpPr/>
          <p:nvPr/>
        </p:nvGrpSpPr>
        <p:grpSpPr>
          <a:xfrm rot="0">
            <a:off x="1204436" y="140970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pic>
        <p:nvPicPr>
          <p:cNvPr id="2" name="Picture 1" descr="SAD"/>
          <p:cNvPicPr>
            <a:picLocks noChangeAspect="1"/>
          </p:cNvPicPr>
          <p:nvPr/>
        </p:nvPicPr>
        <p:blipFill>
          <a:blip r:embed="rId1"/>
          <a:stretch>
            <a:fillRect/>
          </a:stretch>
        </p:blipFill>
        <p:spPr>
          <a:xfrm>
            <a:off x="2362200" y="1943100"/>
            <a:ext cx="13529310" cy="7031355"/>
          </a:xfrm>
          <a:prstGeom prst="rect">
            <a:avLst/>
          </a:prstGeom>
        </p:spPr>
      </p:pic>
      <p:sp>
        <p:nvSpPr>
          <p:cNvPr id="8" name="TextBox 10"/>
          <p:cNvSpPr txBox="1"/>
          <p:nvPr/>
        </p:nvSpPr>
        <p:spPr>
          <a:xfrm>
            <a:off x="1308735" y="628332"/>
            <a:ext cx="15819120" cy="738505"/>
          </a:xfrm>
          <a:prstGeom prst="rect">
            <a:avLst/>
          </a:prstGeom>
        </p:spPr>
        <p:txBody>
          <a:bodyPr lIns="0" tIns="0" rIns="0" bIns="0" rtlCol="0" anchor="t">
            <a:spAutoFit/>
          </a:bodyPr>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 System</a:t>
            </a:r>
            <a:r>
              <a:rPr lang="en-IN" alt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 Architecture</a:t>
            </a:r>
            <a:endParaRPr lang="en-IN" alt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52061" y="1467329"/>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Lists of Modules</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1047750" y="3123726"/>
            <a:ext cx="15666720" cy="6467475"/>
          </a:xfrm>
          <a:prstGeom prst="rect">
            <a:avLst/>
          </a:prstGeom>
        </p:spPr>
        <p:txBody>
          <a:bodyPr lIns="0" tIns="0" rIns="0" bIns="0" rtlCol="0" anchor="t">
            <a:spAutoFit/>
          </a:bodyPr>
          <a:lstStyle/>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Data Preprocessing Module</a:t>
            </a:r>
            <a:endPar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Feature Extraction Module</a:t>
            </a:r>
            <a:endPar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Model Training Module</a:t>
            </a:r>
            <a:endPar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Fraud Detection Module</a:t>
            </a:r>
            <a:endPar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Ensemble Learning Module</a:t>
            </a:r>
            <a:endPar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Real-Time Monitoring Module</a:t>
            </a:r>
            <a:endPar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Model Evaluation and Optimization Module</a:t>
            </a:r>
            <a:endPar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Visualization and Reporting Module</a:t>
            </a:r>
            <a:endPar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User Interface (UI) Module</a:t>
            </a:r>
            <a:endPar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5040"/>
              </a:lnSpc>
            </a:p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13</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9818354" y="3607358"/>
            <a:ext cx="7890903" cy="5096294"/>
          </a:xfrm>
          <a:custGeom>
            <a:avLst/>
            <a:gdLst/>
            <a:ahLst/>
            <a:cxnLst/>
            <a:rect l="l" t="t" r="r" b="b"/>
            <a:pathLst>
              <a:path w="7890903" h="5096294">
                <a:moveTo>
                  <a:pt x="0" y="0"/>
                </a:moveTo>
                <a:lnTo>
                  <a:pt x="7890903" y="0"/>
                </a:lnTo>
                <a:lnTo>
                  <a:pt x="7890903" y="5096295"/>
                </a:lnTo>
                <a:lnTo>
                  <a:pt x="0" y="5096295"/>
                </a:lnTo>
                <a:lnTo>
                  <a:pt x="0" y="0"/>
                </a:lnTo>
                <a:close/>
              </a:path>
            </a:pathLst>
          </a:custGeom>
          <a:blipFill>
            <a:blip r:embed="rId2"/>
            <a:stretch>
              <a:fillRect r="-30803"/>
            </a:stretch>
          </a:blipFill>
        </p:spPr>
      </p:sp>
      <p:sp>
        <p:nvSpPr>
          <p:cNvPr id="11" name="TextBox 11"/>
          <p:cNvSpPr txBox="1"/>
          <p:nvPr/>
        </p:nvSpPr>
        <p:spPr>
          <a:xfrm>
            <a:off x="1158240" y="1352073"/>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1:Data Preprocessing Module</a:t>
            </a:r>
            <a:endPar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endParaRPr>
          </a:p>
        </p:txBody>
      </p:sp>
      <p:sp>
        <p:nvSpPr>
          <p:cNvPr id="12" name="TextBox 12"/>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3" name="TextBox 13"/>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4" name="TextBox 14"/>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14</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5" name="TextBox 15"/>
          <p:cNvSpPr txBox="1"/>
          <p:nvPr/>
        </p:nvSpPr>
        <p:spPr>
          <a:xfrm>
            <a:off x="1158240" y="3054908"/>
            <a:ext cx="3099352" cy="552450"/>
          </a:xfrm>
          <a:prstGeom prst="rect">
            <a:avLst/>
          </a:prstGeom>
        </p:spPr>
        <p:txBody>
          <a:bodyPr lIns="0" tIns="0" rIns="0" bIns="0" rtlCol="0" anchor="t">
            <a:spAutoFit/>
          </a:bodyPr>
          <a:lstStyle/>
          <a:p>
            <a:pPr algn="ctr">
              <a:lnSpc>
                <a:spcPts val="4080"/>
              </a:lnSpc>
              <a:spcBef>
                <a:spcPct val="0"/>
              </a:spcBef>
            </a:pPr>
            <a:r>
              <a:rPr lang="en-US" sz="3400" b="1" spc="5">
                <a:solidFill>
                  <a:srgbClr val="000000"/>
                </a:solidFill>
                <a:latin typeface="Poppins Bold" panose="00000800000000000000"/>
                <a:ea typeface="Poppins Bold" panose="00000800000000000000"/>
                <a:cs typeface="Poppins Bold" panose="00000800000000000000"/>
                <a:sym typeface="Poppins Bold" panose="00000800000000000000"/>
              </a:rPr>
              <a:t>Pre Process:</a:t>
            </a:r>
            <a:endParaRPr lang="en-US" sz="3400" b="1" spc="5">
              <a:solidFill>
                <a:srgbClr val="000000"/>
              </a:solidFill>
              <a:latin typeface="Poppins Bold" panose="00000800000000000000"/>
              <a:ea typeface="Poppins Bold" panose="00000800000000000000"/>
              <a:cs typeface="Poppins Bold" panose="00000800000000000000"/>
              <a:sym typeface="Poppins Bold" panose="00000800000000000000"/>
            </a:endParaRPr>
          </a:p>
        </p:txBody>
      </p:sp>
      <p:sp>
        <p:nvSpPr>
          <p:cNvPr id="16" name="TextBox 16"/>
          <p:cNvSpPr txBox="1"/>
          <p:nvPr/>
        </p:nvSpPr>
        <p:spPr>
          <a:xfrm>
            <a:off x="1512905" y="4140758"/>
            <a:ext cx="7872482" cy="4916805"/>
          </a:xfrm>
          <a:prstGeom prst="rect">
            <a:avLst/>
          </a:prstGeom>
        </p:spPr>
        <p:txBody>
          <a:bodyPr lIns="0" tIns="0" rIns="0" bIns="0" rtlCol="0" anchor="t">
            <a:spAutoFit/>
          </a:bodyPr>
          <a:lstStyle/>
          <a:p>
            <a:pPr marL="766445" lvl="1" indent="-383540" algn="just">
              <a:lnSpc>
                <a:spcPts val="4260"/>
              </a:lnSpc>
              <a:buFont typeface="Arial" panose="020B0604020202020204"/>
              <a:buChar char="•"/>
            </a:pPr>
            <a:r>
              <a:rPr lang="en-US" sz="3550" spc="3">
                <a:solidFill>
                  <a:srgbClr val="000000"/>
                </a:solidFill>
                <a:latin typeface="Poppins" panose="00000500000000000000"/>
                <a:ea typeface="Poppins" panose="00000500000000000000"/>
                <a:cs typeface="Poppins" panose="00000500000000000000"/>
                <a:sym typeface="Poppins" panose="00000500000000000000"/>
              </a:rPr>
              <a:t>Cleans and prepares raw smart meter data for analysis</a:t>
            </a:r>
            <a:r>
              <a:rPr lang="en-IN" altLang="en-US" sz="3550" spc="3">
                <a:solidFill>
                  <a:srgbClr val="000000"/>
                </a:solidFill>
                <a:latin typeface="Poppins" panose="00000500000000000000"/>
                <a:ea typeface="Poppins" panose="00000500000000000000"/>
                <a:cs typeface="Poppins" panose="00000500000000000000"/>
                <a:sym typeface="Poppins" panose="00000500000000000000"/>
              </a:rPr>
              <a:t>.</a:t>
            </a:r>
            <a:endParaRPr lang="en-US" sz="3550" spc="3">
              <a:solidFill>
                <a:srgbClr val="000000"/>
              </a:solidFill>
              <a:latin typeface="Poppins" panose="00000500000000000000"/>
              <a:ea typeface="Poppins" panose="00000500000000000000"/>
              <a:cs typeface="Poppins" panose="00000500000000000000"/>
              <a:sym typeface="Poppins" panose="00000500000000000000"/>
            </a:endParaRPr>
          </a:p>
          <a:p>
            <a:pPr marL="766445" lvl="1" indent="-383540" algn="just">
              <a:lnSpc>
                <a:spcPts val="4260"/>
              </a:lnSpc>
              <a:buFont typeface="Arial" panose="020B0604020202020204"/>
              <a:buChar char="•"/>
            </a:pPr>
            <a:endParaRPr lang="en-US" sz="3550" spc="3">
              <a:solidFill>
                <a:srgbClr val="000000"/>
              </a:solidFill>
              <a:latin typeface="Poppins" panose="00000500000000000000"/>
              <a:ea typeface="Poppins" panose="00000500000000000000"/>
              <a:cs typeface="Poppins" panose="00000500000000000000"/>
              <a:sym typeface="Poppins" panose="00000500000000000000"/>
            </a:endParaRPr>
          </a:p>
          <a:p>
            <a:pPr marL="766445" lvl="1" indent="-383540" algn="just">
              <a:lnSpc>
                <a:spcPts val="4260"/>
              </a:lnSpc>
              <a:buFont typeface="Arial" panose="020B0604020202020204"/>
              <a:buChar char="•"/>
            </a:pPr>
            <a:r>
              <a:rPr lang="en-US" sz="3550" spc="3">
                <a:solidFill>
                  <a:srgbClr val="000000"/>
                </a:solidFill>
                <a:latin typeface="Poppins" panose="00000500000000000000"/>
                <a:ea typeface="Poppins" panose="00000500000000000000"/>
                <a:cs typeface="Poppins" panose="00000500000000000000"/>
                <a:sym typeface="Poppins" panose="00000500000000000000"/>
              </a:rPr>
              <a:t>Handles missing values, normalizes consumption data, and converts time-series data into suitable formats for model training.(stores as preproc.csv)</a:t>
            </a:r>
            <a:endParaRPr lang="en-US" sz="3550" spc="3">
              <a:solidFill>
                <a:srgbClr val="000000"/>
              </a:solidFill>
              <a:latin typeface="Poppins" panose="00000500000000000000"/>
              <a:ea typeface="Poppins" panose="00000500000000000000"/>
              <a:cs typeface="Poppins" panose="00000500000000000000"/>
              <a:sym typeface="Poppins" panose="00000500000000000000"/>
            </a:endParaRPr>
          </a:p>
          <a:p>
            <a:pPr algn="just">
              <a:lnSpc>
                <a:spcPts val="4260"/>
              </a:lnSpc>
              <a:spcBef>
                <a:spcPct val="0"/>
              </a:spcBef>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5071110" y="3737105"/>
            <a:ext cx="7336526" cy="5383176"/>
          </a:xfrm>
          <a:custGeom>
            <a:avLst/>
            <a:gdLst/>
            <a:ahLst/>
            <a:cxnLst/>
            <a:rect l="l" t="t" r="r" b="b"/>
            <a:pathLst>
              <a:path w="7336526" h="5383176">
                <a:moveTo>
                  <a:pt x="0" y="0"/>
                </a:moveTo>
                <a:lnTo>
                  <a:pt x="7336526" y="0"/>
                </a:lnTo>
                <a:lnTo>
                  <a:pt x="7336526" y="5383176"/>
                </a:lnTo>
                <a:lnTo>
                  <a:pt x="0" y="5383176"/>
                </a:lnTo>
                <a:lnTo>
                  <a:pt x="0" y="0"/>
                </a:lnTo>
                <a:close/>
              </a:path>
            </a:pathLst>
          </a:custGeom>
          <a:blipFill>
            <a:blip r:embed="rId2"/>
            <a:stretch>
              <a:fillRect/>
            </a:stretch>
          </a:blipFill>
        </p:spPr>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15</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4" name="TextBox 14"/>
          <p:cNvSpPr txBox="1"/>
          <p:nvPr/>
        </p:nvSpPr>
        <p:spPr>
          <a:xfrm>
            <a:off x="1158240" y="3026333"/>
            <a:ext cx="5475992" cy="522605"/>
          </a:xfrm>
          <a:prstGeom prst="rect">
            <a:avLst/>
          </a:prstGeom>
        </p:spPr>
        <p:txBody>
          <a:bodyPr lIns="0" tIns="0" rIns="0" bIns="0" rtlCol="0" anchor="t">
            <a:spAutoFit/>
          </a:bodyPr>
          <a:lstStyle/>
          <a:p>
            <a:pPr algn="ctr">
              <a:lnSpc>
                <a:spcPts val="4080"/>
              </a:lnSpc>
              <a:spcBef>
                <a:spcPct val="0"/>
              </a:spcBef>
            </a:pPr>
            <a:r>
              <a:rPr lang="en-US" sz="3400" b="1" spc="5">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DATA FLOW DIAGRAM</a:t>
            </a:r>
            <a:r>
              <a:rPr lang="en-IN" altLang="en-US" sz="3400" b="1" spc="5">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endParaRPr lang="en-IN" altLang="en-US" sz="3400" b="1" spc="5">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15" name="TextBox 15"/>
          <p:cNvSpPr txBox="1"/>
          <p:nvPr/>
        </p:nvSpPr>
        <p:spPr>
          <a:xfrm>
            <a:off x="1234440" y="1283589"/>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1:Data Preprocessing Module</a:t>
            </a:r>
            <a:endPar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1" name="TextBox 11"/>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2" name="TextBox 12"/>
          <p:cNvSpPr txBox="1"/>
          <p:nvPr/>
        </p:nvSpPr>
        <p:spPr>
          <a:xfrm>
            <a:off x="16758285" y="9394507"/>
            <a:ext cx="219075"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16</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3" name="TextBox 13"/>
          <p:cNvSpPr txBox="1"/>
          <p:nvPr/>
        </p:nvSpPr>
        <p:spPr>
          <a:xfrm>
            <a:off x="1422477" y="3266590"/>
            <a:ext cx="8418873" cy="5597525"/>
          </a:xfrm>
          <a:prstGeom prst="rect">
            <a:avLst/>
          </a:prstGeom>
        </p:spPr>
        <p:txBody>
          <a:bodyPr lIns="0" tIns="0" rIns="0" bIns="0" rtlCol="0" anchor="t">
            <a:spAutoFit/>
          </a:bodyPr>
          <a:lstStyle/>
          <a:p>
            <a:pPr algn="l">
              <a:lnSpc>
                <a:spcPts val="4365"/>
              </a:lnSpc>
              <a:spcBef>
                <a:spcPct val="0"/>
              </a:spcBef>
            </a:pPr>
            <a:r>
              <a:rPr lang="en-US" sz="3635" b="1" spc="3">
                <a:solidFill>
                  <a:srgbClr val="000000"/>
                </a:solidFill>
                <a:latin typeface="Poppins" panose="00000500000000000000"/>
                <a:ea typeface="Poppins" panose="00000500000000000000"/>
                <a:cs typeface="Poppins" panose="00000500000000000000"/>
                <a:sym typeface="Poppins" panose="00000500000000000000"/>
              </a:rPr>
              <a:t>Output</a:t>
            </a:r>
            <a:r>
              <a:rPr lang="en-US" sz="3635" spc="3">
                <a:solidFill>
                  <a:srgbClr val="000000"/>
                </a:solidFill>
                <a:latin typeface="Poppins" panose="00000500000000000000"/>
                <a:ea typeface="Poppins" panose="00000500000000000000"/>
                <a:cs typeface="Poppins" panose="00000500000000000000"/>
                <a:sym typeface="Poppins" panose="00000500000000000000"/>
              </a:rPr>
              <a:t>: Cleaned and normalized data, with missing values imputed and time-series data properly formatted for further processing.</a:t>
            </a:r>
            <a:endParaRPr lang="en-US" sz="3635" spc="3">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4365"/>
              </a:lnSpc>
              <a:spcBef>
                <a:spcPct val="0"/>
              </a:spcBef>
            </a:pPr>
          </a:p>
          <a:p>
            <a:pPr algn="l">
              <a:lnSpc>
                <a:spcPts val="4365"/>
              </a:lnSpc>
              <a:spcBef>
                <a:spcPct val="0"/>
              </a:spcBef>
            </a:pPr>
            <a:r>
              <a:rPr lang="en-US" sz="3635" b="1" spc="5">
                <a:solidFill>
                  <a:srgbClr val="000000"/>
                </a:solidFill>
                <a:latin typeface="Poppins" panose="00000500000000000000"/>
                <a:ea typeface="Poppins" panose="00000500000000000000"/>
                <a:cs typeface="Poppins" panose="00000500000000000000"/>
                <a:sym typeface="Poppins" panose="00000500000000000000"/>
              </a:rPr>
              <a:t>Example</a:t>
            </a:r>
            <a:r>
              <a:rPr lang="en-US" sz="3635" spc="5">
                <a:solidFill>
                  <a:srgbClr val="000000"/>
                </a:solidFill>
                <a:latin typeface="Poppins" panose="00000500000000000000"/>
                <a:ea typeface="Poppins" panose="00000500000000000000"/>
                <a:cs typeface="Poppins" panose="00000500000000000000"/>
                <a:sym typeface="Poppins" panose="00000500000000000000"/>
              </a:rPr>
              <a:t>: A dataset of energy consumption with consistent timestamps and normalized energy usage values, ready for feature extraction.</a:t>
            </a:r>
            <a:endParaRPr lang="en-US" sz="3635" spc="5">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4" name="Freeform 14"/>
          <p:cNvSpPr/>
          <p:nvPr/>
        </p:nvSpPr>
        <p:spPr>
          <a:xfrm>
            <a:off x="9818354" y="3607358"/>
            <a:ext cx="7890903" cy="5096294"/>
          </a:xfrm>
          <a:custGeom>
            <a:avLst/>
            <a:gdLst/>
            <a:ahLst/>
            <a:cxnLst/>
            <a:rect l="l" t="t" r="r" b="b"/>
            <a:pathLst>
              <a:path w="7890903" h="5096294">
                <a:moveTo>
                  <a:pt x="0" y="0"/>
                </a:moveTo>
                <a:lnTo>
                  <a:pt x="7890903" y="0"/>
                </a:lnTo>
                <a:lnTo>
                  <a:pt x="7890903" y="5096295"/>
                </a:lnTo>
                <a:lnTo>
                  <a:pt x="0" y="5096295"/>
                </a:lnTo>
                <a:lnTo>
                  <a:pt x="0" y="0"/>
                </a:lnTo>
                <a:close/>
              </a:path>
            </a:pathLst>
          </a:custGeom>
          <a:blipFill>
            <a:blip r:embed="rId2"/>
            <a:stretch>
              <a:fillRect r="-30803"/>
            </a:stretch>
          </a:blipFill>
        </p:spPr>
      </p:sp>
      <p:sp>
        <p:nvSpPr>
          <p:cNvPr id="15" name="TextBox 15"/>
          <p:cNvSpPr txBox="1"/>
          <p:nvPr/>
        </p:nvSpPr>
        <p:spPr>
          <a:xfrm>
            <a:off x="1228719" y="1435989"/>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1:Data Preprocessing Module</a:t>
            </a:r>
            <a:endPar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52073"/>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2: Model Training Module</a:t>
            </a:r>
            <a:endPar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endParaRPr>
          </a:p>
        </p:txBody>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17</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4" name="TextBox 14"/>
          <p:cNvSpPr txBox="1"/>
          <p:nvPr/>
        </p:nvSpPr>
        <p:spPr>
          <a:xfrm>
            <a:off x="1078701" y="2921602"/>
            <a:ext cx="16230600" cy="4762500"/>
          </a:xfrm>
          <a:prstGeom prst="rect">
            <a:avLst/>
          </a:prstGeom>
        </p:spPr>
        <p:txBody>
          <a:bodyPr lIns="0" tIns="0" rIns="0" bIns="0" rtlCol="0" anchor="t">
            <a:spAutoFit/>
          </a:bodyPr>
          <a:lstStyle/>
          <a:p>
            <a:pPr marL="755650" lvl="1" indent="-377825" algn="l">
              <a:lnSpc>
                <a:spcPts val="4200"/>
              </a:lnSpc>
              <a:buFont typeface="Arial" panose="020B0604020202020204"/>
              <a:buChar char="•"/>
            </a:pPr>
            <a:r>
              <a:rPr lang="en-US" sz="3500" spc="3">
                <a:solidFill>
                  <a:srgbClr val="000000"/>
                </a:solidFill>
                <a:latin typeface="Times New Roman" panose="02020603050405020304"/>
                <a:ea typeface="Times New Roman" panose="02020603050405020304"/>
                <a:cs typeface="Times New Roman" panose="02020603050405020304"/>
                <a:sym typeface="Times New Roman" panose="02020603050405020304"/>
              </a:rPr>
              <a:t>The m</a:t>
            </a:r>
            <a:r>
              <a:rPr lang="en-US" sz="3500" spc="3">
                <a:solidFill>
                  <a:srgbClr val="000000"/>
                </a:solidFill>
                <a:latin typeface="Times New Roman" panose="02020603050405020304"/>
                <a:ea typeface="Times New Roman" panose="02020603050405020304"/>
                <a:cs typeface="Times New Roman" panose="02020603050405020304"/>
                <a:sym typeface="Times New Roman" panose="02020603050405020304"/>
              </a:rPr>
              <a:t>achine learning models (CNN, ANN, and SVM) are trained using the TensorFlow library on an elect</a:t>
            </a:r>
            <a:r>
              <a:rPr lang="en-US" sz="3500" spc="3">
                <a:solidFill>
                  <a:srgbClr val="000000"/>
                </a:solidFill>
                <a:latin typeface="Times New Roman" panose="02020603050405020304"/>
                <a:ea typeface="Times New Roman" panose="02020603050405020304"/>
                <a:cs typeface="Times New Roman" panose="02020603050405020304"/>
                <a:sym typeface="Times New Roman" panose="02020603050405020304"/>
              </a:rPr>
              <a:t>ricity dataset (e.g., from Kaggle).</a:t>
            </a:r>
            <a:endParaRPr lang="en-US" sz="3500" spc="3">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200"/>
              </a:lnSpc>
            </a:pPr>
          </a:p>
          <a:p>
            <a:pPr marL="755650" lvl="1" indent="-377825" algn="l">
              <a:lnSpc>
                <a:spcPts val="4200"/>
              </a:lnSpc>
              <a:buFont typeface="Arial" panose="020B0604020202020204"/>
              <a:buChar char="•"/>
            </a:pPr>
            <a:r>
              <a:rPr lang="en-US" sz="3500" spc="3">
                <a:solidFill>
                  <a:srgbClr val="000000"/>
                </a:solidFill>
                <a:latin typeface="Times New Roman" panose="02020603050405020304"/>
                <a:ea typeface="Times New Roman" panose="02020603050405020304"/>
                <a:cs typeface="Times New Roman" panose="02020603050405020304"/>
                <a:sym typeface="Times New Roman" panose="02020603050405020304"/>
              </a:rPr>
              <a:t>After training, the model is able t</a:t>
            </a:r>
            <a:r>
              <a:rPr lang="en-US" sz="3500" spc="3">
                <a:solidFill>
                  <a:srgbClr val="000000"/>
                </a:solidFill>
                <a:latin typeface="Times New Roman" panose="02020603050405020304"/>
                <a:ea typeface="Times New Roman" panose="02020603050405020304"/>
                <a:cs typeface="Times New Roman" panose="02020603050405020304"/>
                <a:sym typeface="Times New Roman" panose="02020603050405020304"/>
              </a:rPr>
              <a:t>o classify energy consumption data as either normal or fraudulent.</a:t>
            </a:r>
            <a:endParaRPr lang="en-US" sz="3500" spc="3">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200"/>
              </a:lnSpc>
            </a:pPr>
          </a:p>
          <a:p>
            <a:pPr marL="755650" lvl="1" indent="-377825" algn="l">
              <a:lnSpc>
                <a:spcPts val="4200"/>
              </a:lnSpc>
              <a:buFont typeface="Arial" panose="020B0604020202020204"/>
              <a:buChar char="•"/>
            </a:pPr>
            <a:r>
              <a:rPr lang="en-US" sz="3500" spc="3">
                <a:solidFill>
                  <a:srgbClr val="000000"/>
                </a:solidFill>
                <a:latin typeface="Times New Roman" panose="02020603050405020304"/>
                <a:ea typeface="Times New Roman" panose="02020603050405020304"/>
                <a:cs typeface="Times New Roman" panose="02020603050405020304"/>
                <a:sym typeface="Times New Roman" panose="02020603050405020304"/>
              </a:rPr>
              <a:t>The model uses algorithms like Decision Tree, Random Forest, and Logistic Regression to make predictions on the consumption data.</a:t>
            </a:r>
            <a:endParaRPr lang="en-US" sz="3500" spc="3">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015"/>
              </a:lnSpc>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158240" y="3725288"/>
            <a:ext cx="7734918" cy="5394993"/>
          </a:xfrm>
          <a:custGeom>
            <a:avLst/>
            <a:gdLst/>
            <a:ahLst/>
            <a:cxnLst/>
            <a:rect l="l" t="t" r="r" b="b"/>
            <a:pathLst>
              <a:path w="7734918" h="5394993">
                <a:moveTo>
                  <a:pt x="0" y="0"/>
                </a:moveTo>
                <a:lnTo>
                  <a:pt x="7734918" y="0"/>
                </a:lnTo>
                <a:lnTo>
                  <a:pt x="7734918" y="5394993"/>
                </a:lnTo>
                <a:lnTo>
                  <a:pt x="0" y="5394993"/>
                </a:lnTo>
                <a:lnTo>
                  <a:pt x="0" y="0"/>
                </a:lnTo>
                <a:close/>
              </a:path>
            </a:pathLst>
          </a:custGeom>
          <a:blipFill>
            <a:blip r:embed="rId2"/>
            <a:stretch>
              <a:fillRect r="-33062"/>
            </a:stretch>
          </a:blipFill>
        </p:spPr>
      </p:sp>
      <p:sp>
        <p:nvSpPr>
          <p:cNvPr id="11" name="Freeform 11"/>
          <p:cNvSpPr/>
          <p:nvPr/>
        </p:nvSpPr>
        <p:spPr>
          <a:xfrm>
            <a:off x="9194001" y="3819656"/>
            <a:ext cx="7409721" cy="5206256"/>
          </a:xfrm>
          <a:custGeom>
            <a:avLst/>
            <a:gdLst/>
            <a:ahLst/>
            <a:cxnLst/>
            <a:rect l="l" t="t" r="r" b="b"/>
            <a:pathLst>
              <a:path w="7409721" h="5206256">
                <a:moveTo>
                  <a:pt x="0" y="0"/>
                </a:moveTo>
                <a:lnTo>
                  <a:pt x="7409722" y="0"/>
                </a:lnTo>
                <a:lnTo>
                  <a:pt x="7409722" y="5206256"/>
                </a:lnTo>
                <a:lnTo>
                  <a:pt x="0" y="5206256"/>
                </a:lnTo>
                <a:lnTo>
                  <a:pt x="0" y="0"/>
                </a:lnTo>
                <a:close/>
              </a:path>
            </a:pathLst>
          </a:custGeom>
          <a:blipFill>
            <a:blip r:embed="rId3"/>
            <a:stretch>
              <a:fillRect r="-23573"/>
            </a:stretch>
          </a:blipFill>
        </p:spPr>
      </p:sp>
      <p:sp>
        <p:nvSpPr>
          <p:cNvPr id="12" name="TextBox 12"/>
          <p:cNvSpPr txBox="1"/>
          <p:nvPr/>
        </p:nvSpPr>
        <p:spPr>
          <a:xfrm>
            <a:off x="1078701" y="2921602"/>
            <a:ext cx="16230600" cy="590550"/>
          </a:xfrm>
          <a:prstGeom prst="rect">
            <a:avLst/>
          </a:prstGeom>
        </p:spPr>
        <p:txBody>
          <a:bodyPr lIns="0" tIns="0" rIns="0" bIns="0" rtlCol="0" anchor="t">
            <a:spAutoFit/>
          </a:bodyPr>
          <a:lstStyle/>
          <a:p>
            <a:pPr algn="l">
              <a:lnSpc>
                <a:spcPts val="4200"/>
              </a:lnSpc>
            </a:pPr>
            <a:r>
              <a:rPr lang="en-US" sz="3500" b="1" spc="5">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OUTPUT SCREENSHOT</a:t>
            </a:r>
            <a:endParaRPr lang="en-US" sz="3500" b="1" spc="5">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13" name="TextBox 13"/>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4" name="TextBox 14"/>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5" name="TextBox 15"/>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19</a:t>
            </a:r>
            <a:endParaRPr lang="en-US" sz="1800" spc="2">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6" name="TextBox 16"/>
          <p:cNvSpPr txBox="1"/>
          <p:nvPr/>
        </p:nvSpPr>
        <p:spPr>
          <a:xfrm>
            <a:off x="1233482" y="8634208"/>
            <a:ext cx="7839081" cy="304800"/>
          </a:xfrm>
          <a:prstGeom prst="rect">
            <a:avLst/>
          </a:prstGeom>
        </p:spPr>
        <p:txBody>
          <a:bodyPr lIns="0" tIns="0" rIns="0" bIns="0" rtlCol="0" anchor="t">
            <a:spAutoFit/>
          </a:bodyPr>
          <a:lstStyle/>
          <a:p>
            <a:pPr algn="ctr">
              <a:lnSpc>
                <a:spcPts val="2160"/>
              </a:lnSpc>
              <a:spcBef>
                <a:spcPct val="0"/>
              </a:spcBef>
            </a:pPr>
            <a:r>
              <a:rPr lang="en-US" sz="1800" b="1" spc="2">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Device Performance vs. Settings Graph</a:t>
            </a:r>
            <a:endParaRPr lang="en-US" sz="1800" b="1" spc="2">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17" name="TextBox 17"/>
          <p:cNvSpPr txBox="1"/>
          <p:nvPr/>
        </p:nvSpPr>
        <p:spPr>
          <a:xfrm>
            <a:off x="9320203" y="8634208"/>
            <a:ext cx="7839081" cy="304800"/>
          </a:xfrm>
          <a:prstGeom prst="rect">
            <a:avLst/>
          </a:prstGeom>
        </p:spPr>
        <p:txBody>
          <a:bodyPr lIns="0" tIns="0" rIns="0" bIns="0" rtlCol="0" anchor="t">
            <a:spAutoFit/>
          </a:bodyPr>
          <a:lstStyle/>
          <a:p>
            <a:pPr algn="ctr">
              <a:lnSpc>
                <a:spcPts val="2160"/>
              </a:lnSpc>
              <a:spcBef>
                <a:spcPct val="0"/>
              </a:spcBef>
            </a:pPr>
            <a:r>
              <a:rPr lang="en-US" sz="1800" b="1" spc="2">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Player Behavior Heatmap</a:t>
            </a:r>
            <a:endParaRPr lang="en-US" sz="1800" b="1" spc="2">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18" name="TextBox 18"/>
          <p:cNvSpPr txBox="1"/>
          <p:nvPr/>
        </p:nvSpPr>
        <p:spPr>
          <a:xfrm>
            <a:off x="1158240" y="1352073"/>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2: Model Training Module</a:t>
            </a:r>
            <a:endPar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8759249" y="3221861"/>
            <a:ext cx="8903586" cy="5798460"/>
          </a:xfrm>
          <a:custGeom>
            <a:avLst/>
            <a:gdLst/>
            <a:ahLst/>
            <a:cxnLst/>
            <a:rect l="l" t="t" r="r" b="b"/>
            <a:pathLst>
              <a:path w="8903586" h="5798460">
                <a:moveTo>
                  <a:pt x="0" y="0"/>
                </a:moveTo>
                <a:lnTo>
                  <a:pt x="8903585" y="0"/>
                </a:lnTo>
                <a:lnTo>
                  <a:pt x="8903585" y="5798460"/>
                </a:lnTo>
                <a:lnTo>
                  <a:pt x="0" y="5798460"/>
                </a:lnTo>
                <a:lnTo>
                  <a:pt x="0" y="0"/>
                </a:lnTo>
                <a:close/>
              </a:path>
            </a:pathLst>
          </a:custGeom>
          <a:blipFill>
            <a:blip r:embed="rId2"/>
            <a:stretch>
              <a:fillRect/>
            </a:stretch>
          </a:blipFill>
        </p:spPr>
      </p:sp>
      <p:sp>
        <p:nvSpPr>
          <p:cNvPr id="11" name="TextBox 11"/>
          <p:cNvSpPr txBox="1"/>
          <p:nvPr/>
        </p:nvSpPr>
        <p:spPr>
          <a:xfrm>
            <a:off x="1158240" y="1390173"/>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Fraud Detection Module</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2" name="TextBox 12"/>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21</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5" name="TextBox 15"/>
          <p:cNvSpPr txBox="1"/>
          <p:nvPr/>
        </p:nvSpPr>
        <p:spPr>
          <a:xfrm>
            <a:off x="1158240" y="3581148"/>
            <a:ext cx="7601009" cy="5051310"/>
          </a:xfrm>
          <a:prstGeom prst="rect">
            <a:avLst/>
          </a:prstGeom>
        </p:spPr>
        <p:txBody>
          <a:bodyPr lIns="0" tIns="0" rIns="0" bIns="0" rtlCol="0" anchor="t">
            <a:spAutoFit/>
          </a:bodyPr>
          <a:lstStyle/>
          <a:p>
            <a:pPr algn="l">
              <a:lnSpc>
                <a:spcPts val="3700"/>
              </a:lnSpc>
              <a:spcBef>
                <a:spcPct val="0"/>
              </a:spcBef>
            </a:pPr>
            <a:r>
              <a:rPr lang="en-US" sz="3080" spc="4">
                <a:solidFill>
                  <a:srgbClr val="000000"/>
                </a:solidFill>
                <a:latin typeface="Poppins" panose="00000500000000000000"/>
                <a:ea typeface="Poppins" panose="00000500000000000000"/>
                <a:cs typeface="Poppins" panose="00000500000000000000"/>
                <a:sym typeface="Poppins" panose="00000500000000000000"/>
              </a:rPr>
              <a:t>Fraud Detection Module</a:t>
            </a:r>
            <a:endParaRPr lang="en-US" sz="3080" spc="4">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3700"/>
              </a:lnSpc>
              <a:spcBef>
                <a:spcPct val="0"/>
              </a:spcBef>
            </a:pPr>
            <a:r>
              <a:rPr lang="en-US" sz="3080" spc="3">
                <a:solidFill>
                  <a:srgbClr val="000000"/>
                </a:solidFill>
                <a:latin typeface="Poppins" panose="00000500000000000000"/>
                <a:ea typeface="Poppins" panose="00000500000000000000"/>
                <a:cs typeface="Poppins" panose="00000500000000000000"/>
                <a:sym typeface="Poppins" panose="00000500000000000000"/>
              </a:rPr>
              <a:t>Output: Alerts or flags for potential fraudulent activities, such as unauthorized usage or energy theft, detected in real-time consumption data.</a:t>
            </a:r>
            <a:endParaRPr lang="en-US" sz="3080" spc="3">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3700"/>
              </a:lnSpc>
              <a:spcBef>
                <a:spcPct val="0"/>
              </a:spcBef>
            </a:pPr>
          </a:p>
          <a:p>
            <a:pPr algn="l">
              <a:lnSpc>
                <a:spcPts val="3700"/>
              </a:lnSpc>
              <a:spcBef>
                <a:spcPct val="0"/>
              </a:spcBef>
            </a:pPr>
            <a:r>
              <a:rPr lang="en-US" sz="3080" spc="4">
                <a:solidFill>
                  <a:srgbClr val="000000"/>
                </a:solidFill>
                <a:latin typeface="Poppins" panose="00000500000000000000"/>
                <a:ea typeface="Poppins" panose="00000500000000000000"/>
                <a:cs typeface="Poppins" panose="00000500000000000000"/>
                <a:sym typeface="Poppins" panose="00000500000000000000"/>
              </a:rPr>
              <a:t>Example: A notification indicating that a specific user has exhibited abnormal consumption patterns, flagged for investigation.</a:t>
            </a:r>
            <a:endParaRPr lang="en-US" sz="3080" spc="4">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8355714" y="3422989"/>
            <a:ext cx="8903586" cy="5798460"/>
          </a:xfrm>
          <a:custGeom>
            <a:avLst/>
            <a:gdLst/>
            <a:ahLst/>
            <a:cxnLst/>
            <a:rect l="l" t="t" r="r" b="b"/>
            <a:pathLst>
              <a:path w="8903586" h="5798460">
                <a:moveTo>
                  <a:pt x="0" y="0"/>
                </a:moveTo>
                <a:lnTo>
                  <a:pt x="8903586" y="0"/>
                </a:lnTo>
                <a:lnTo>
                  <a:pt x="8903586" y="5798461"/>
                </a:lnTo>
                <a:lnTo>
                  <a:pt x="0" y="5798461"/>
                </a:lnTo>
                <a:lnTo>
                  <a:pt x="0" y="0"/>
                </a:lnTo>
                <a:close/>
              </a:path>
            </a:pathLst>
          </a:custGeom>
          <a:blipFill>
            <a:blip r:embed="rId2"/>
            <a:stretch>
              <a:fillRect/>
            </a:stretch>
          </a:blipFill>
        </p:spPr>
      </p:sp>
      <p:sp>
        <p:nvSpPr>
          <p:cNvPr id="11" name="Freeform 11"/>
          <p:cNvSpPr/>
          <p:nvPr/>
        </p:nvSpPr>
        <p:spPr>
          <a:xfrm>
            <a:off x="1028700" y="3388520"/>
            <a:ext cx="6828635" cy="5725179"/>
          </a:xfrm>
          <a:custGeom>
            <a:avLst/>
            <a:gdLst/>
            <a:ahLst/>
            <a:cxnLst/>
            <a:rect l="l" t="t" r="r" b="b"/>
            <a:pathLst>
              <a:path w="6828635" h="5725179">
                <a:moveTo>
                  <a:pt x="0" y="0"/>
                </a:moveTo>
                <a:lnTo>
                  <a:pt x="6828635" y="0"/>
                </a:lnTo>
                <a:lnTo>
                  <a:pt x="6828635" y="5725180"/>
                </a:lnTo>
                <a:lnTo>
                  <a:pt x="0" y="5725180"/>
                </a:lnTo>
                <a:lnTo>
                  <a:pt x="0" y="0"/>
                </a:lnTo>
                <a:close/>
              </a:path>
            </a:pathLst>
          </a:custGeom>
          <a:blipFill>
            <a:blip r:embed="rId3"/>
            <a:stretch>
              <a:fillRect l="-19787" r="-17374"/>
            </a:stretch>
          </a:blipFill>
        </p:spPr>
      </p:sp>
      <p:sp>
        <p:nvSpPr>
          <p:cNvPr id="12" name="TextBox 12"/>
          <p:cNvSpPr txBox="1"/>
          <p:nvPr/>
        </p:nvSpPr>
        <p:spPr>
          <a:xfrm>
            <a:off x="1158240" y="1390173"/>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Fraud Detection Module</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3" name="TextBox 13"/>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5" name="TextBox 15"/>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21</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6" name="TextBox 16"/>
          <p:cNvSpPr txBox="1"/>
          <p:nvPr/>
        </p:nvSpPr>
        <p:spPr>
          <a:xfrm>
            <a:off x="1216819" y="2693195"/>
            <a:ext cx="7601009" cy="695325"/>
          </a:xfrm>
          <a:prstGeom prst="rect">
            <a:avLst/>
          </a:prstGeom>
        </p:spPr>
        <p:txBody>
          <a:bodyPr lIns="0" tIns="0" rIns="0" bIns="0" rtlCol="0" anchor="t">
            <a:spAutoFit/>
          </a:bodyPr>
          <a:lstStyle/>
          <a:p>
            <a:pPr algn="l">
              <a:lnSpc>
                <a:spcPts val="5140"/>
              </a:lnSpc>
              <a:spcBef>
                <a:spcPct val="0"/>
              </a:spcBef>
            </a:pPr>
            <a:r>
              <a:rPr lang="en-US" sz="4280" spc="6">
                <a:solidFill>
                  <a:srgbClr val="000000"/>
                </a:solidFill>
                <a:latin typeface="Poppins" panose="00000500000000000000"/>
                <a:ea typeface="Poppins" panose="00000500000000000000"/>
                <a:cs typeface="Poppins" panose="00000500000000000000"/>
                <a:sym typeface="Poppins" panose="00000500000000000000"/>
              </a:rPr>
              <a:t>OUTPUT SCREENSHOT:</a:t>
            </a:r>
            <a:endParaRPr lang="en-US" sz="4280" spc="6">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3786505" y="3533140"/>
            <a:ext cx="9827895" cy="5198745"/>
          </a:xfrm>
          <a:custGeom>
            <a:avLst/>
            <a:gdLst/>
            <a:ahLst/>
            <a:cxnLst/>
            <a:rect l="l" t="t" r="r" b="b"/>
            <a:pathLst>
              <a:path w="11301259" h="6130933">
                <a:moveTo>
                  <a:pt x="0" y="0"/>
                </a:moveTo>
                <a:lnTo>
                  <a:pt x="11301259" y="0"/>
                </a:lnTo>
                <a:lnTo>
                  <a:pt x="11301259" y="6130933"/>
                </a:lnTo>
                <a:lnTo>
                  <a:pt x="0" y="6130933"/>
                </a:lnTo>
                <a:lnTo>
                  <a:pt x="0" y="0"/>
                </a:lnTo>
                <a:close/>
              </a:path>
            </a:pathLst>
          </a:custGeom>
          <a:blipFill>
            <a:blip r:embed="rId2"/>
            <a:stretch>
              <a:fillRect/>
            </a:stretch>
          </a:blipFill>
        </p:spPr>
      </p:sp>
      <p:sp>
        <p:nvSpPr>
          <p:cNvPr id="11" name="TextBox 11"/>
          <p:cNvSpPr txBox="1"/>
          <p:nvPr/>
        </p:nvSpPr>
        <p:spPr>
          <a:xfrm>
            <a:off x="1158240" y="1390173"/>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Fraud Detection Module</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2" name="TextBox 12"/>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21</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5" name="TextBox 15"/>
          <p:cNvSpPr txBox="1"/>
          <p:nvPr/>
        </p:nvSpPr>
        <p:spPr>
          <a:xfrm>
            <a:off x="1216819" y="2693195"/>
            <a:ext cx="7601009" cy="695325"/>
          </a:xfrm>
          <a:prstGeom prst="rect">
            <a:avLst/>
          </a:prstGeom>
        </p:spPr>
        <p:txBody>
          <a:bodyPr lIns="0" tIns="0" rIns="0" bIns="0" rtlCol="0" anchor="t">
            <a:spAutoFit/>
          </a:bodyPr>
          <a:lstStyle/>
          <a:p>
            <a:pPr algn="l">
              <a:lnSpc>
                <a:spcPts val="5140"/>
              </a:lnSpc>
              <a:spcBef>
                <a:spcPct val="0"/>
              </a:spcBef>
            </a:pPr>
            <a:r>
              <a:rPr lang="en-US" sz="4280" spc="6">
                <a:solidFill>
                  <a:srgbClr val="000000"/>
                </a:solidFill>
                <a:latin typeface="Poppins" panose="00000500000000000000"/>
                <a:ea typeface="Poppins" panose="00000500000000000000"/>
                <a:cs typeface="Poppins" panose="00000500000000000000"/>
                <a:sym typeface="Poppins" panose="00000500000000000000"/>
              </a:rPr>
              <a:t>OUTPUT SCREENSHOT:</a:t>
            </a:r>
            <a:endParaRPr lang="en-US" sz="4280" spc="6">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22548"/>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Problem Statement and Motivation</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1212056" y="2931320"/>
            <a:ext cx="15819120" cy="6048375"/>
          </a:xfrm>
          <a:prstGeom prst="rect">
            <a:avLst/>
          </a:prstGeom>
        </p:spPr>
        <p:txBody>
          <a:bodyPr lIns="0" tIns="0" rIns="0" bIns="0" rtlCol="0" anchor="t">
            <a:spAutoFit/>
          </a:bodyPr>
          <a:lstStyle/>
          <a:p>
            <a:pPr algn="just">
              <a:lnSpc>
                <a:spcPts val="4320"/>
              </a:lnSpc>
            </a:pPr>
          </a:p>
          <a:p>
            <a:pPr marL="650875" lvl="1" indent="-325755" algn="just">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Create a machine kearning system to dtect fraudulent energy consumption patterns and unauthorized usage in smart meters.</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320"/>
              </a:lnSpc>
            </a:pPr>
          </a:p>
          <a:p>
            <a:pPr algn="just">
              <a:lnSpc>
                <a:spcPts val="4320"/>
              </a:lnSpc>
            </a:pPr>
          </a:p>
          <a:p>
            <a:pPr marL="650875" lvl="1" indent="-325755" algn="just">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Empowerment: Leveraging AI to enhance the capabilities of smart meters.</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just">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Detection: Focusing on identifying suspicious patterns and unauthorized usage.</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just">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Fairness and Security: Ensuring fair and secure energy distribution for consumers and providers alike.</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320"/>
              </a:lnSpc>
            </a:p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2</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5" name="TextBox 15"/>
          <p:cNvSpPr txBox="1"/>
          <p:nvPr/>
        </p:nvSpPr>
        <p:spPr>
          <a:xfrm>
            <a:off x="-4455094" y="2997995"/>
            <a:ext cx="15819120" cy="447675"/>
          </a:xfrm>
          <a:prstGeom prst="rect">
            <a:avLst/>
          </a:prstGeom>
        </p:spPr>
        <p:txBody>
          <a:bodyPr lIns="0" tIns="0" rIns="0" bIns="0" rtlCol="0" anchor="t">
            <a:spAutoFit/>
          </a:bodyPr>
          <a:lstStyle/>
          <a:p>
            <a:pPr algn="ctr">
              <a:lnSpc>
                <a:spcPts val="3480"/>
              </a:lnSpc>
              <a:spcBef>
                <a:spcPct val="0"/>
              </a:spcBef>
            </a:pPr>
            <a:r>
              <a:rPr lang="en-US" sz="2900" b="1"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Problem Statement:</a:t>
            </a:r>
            <a:endParaRPr lang="en-US" sz="2900" b="1" spc="4">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6" name="TextBox 16"/>
          <p:cNvSpPr txBox="1"/>
          <p:nvPr/>
        </p:nvSpPr>
        <p:spPr>
          <a:xfrm>
            <a:off x="-5368747" y="5003007"/>
            <a:ext cx="15819120" cy="447675"/>
          </a:xfrm>
          <a:prstGeom prst="rect">
            <a:avLst/>
          </a:prstGeom>
        </p:spPr>
        <p:txBody>
          <a:bodyPr lIns="0" tIns="0" rIns="0" bIns="0" rtlCol="0" anchor="t">
            <a:spAutoFit/>
          </a:bodyPr>
          <a:lstStyle/>
          <a:p>
            <a:pPr algn="ctr">
              <a:lnSpc>
                <a:spcPts val="3480"/>
              </a:lnSpc>
              <a:spcBef>
                <a:spcPct val="0"/>
              </a:spcBef>
            </a:pPr>
            <a:r>
              <a:rPr lang="en-US" sz="2900" b="1"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Motivation:</a:t>
            </a:r>
            <a:endParaRPr lang="en-US" sz="2900" b="1" spc="4">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8815833" y="3817902"/>
            <a:ext cx="8161527" cy="4141860"/>
          </a:xfrm>
          <a:custGeom>
            <a:avLst/>
            <a:gdLst/>
            <a:ahLst/>
            <a:cxnLst/>
            <a:rect l="l" t="t" r="r" b="b"/>
            <a:pathLst>
              <a:path w="8161527" h="4141860">
                <a:moveTo>
                  <a:pt x="0" y="0"/>
                </a:moveTo>
                <a:lnTo>
                  <a:pt x="8161527" y="0"/>
                </a:lnTo>
                <a:lnTo>
                  <a:pt x="8161527" y="4141860"/>
                </a:lnTo>
                <a:lnTo>
                  <a:pt x="0" y="4141860"/>
                </a:lnTo>
                <a:lnTo>
                  <a:pt x="0" y="0"/>
                </a:lnTo>
                <a:close/>
              </a:path>
            </a:pathLst>
          </a:custGeom>
          <a:blipFill>
            <a:blip r:embed="rId2"/>
            <a:stretch>
              <a:fillRect r="-21104"/>
            </a:stretch>
          </a:blipFill>
        </p:spPr>
      </p:sp>
      <p:sp>
        <p:nvSpPr>
          <p:cNvPr id="11" name="TextBox 11"/>
          <p:cNvSpPr txBox="1"/>
          <p:nvPr/>
        </p:nvSpPr>
        <p:spPr>
          <a:xfrm>
            <a:off x="1252061" y="1485902"/>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4: Model Evaluation and Optimization </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2" name="TextBox 12"/>
          <p:cNvSpPr txBox="1"/>
          <p:nvPr/>
        </p:nvSpPr>
        <p:spPr>
          <a:xfrm>
            <a:off x="783323" y="2833748"/>
            <a:ext cx="7184595" cy="7058025"/>
          </a:xfrm>
          <a:prstGeom prst="rect">
            <a:avLst/>
          </a:prstGeom>
        </p:spPr>
        <p:txBody>
          <a:bodyPr lIns="0" tIns="0" rIns="0" bIns="0" rtlCol="0" anchor="t">
            <a:spAutoFit/>
          </a:bodyPr>
          <a:lstStyle/>
          <a:p>
            <a:pPr marL="831850" lvl="1" indent="-415925" algn="l">
              <a:lnSpc>
                <a:spcPts val="4625"/>
              </a:lnSpc>
              <a:buFont typeface="Arial" panose="020B0604020202020204"/>
              <a:buChar char="•"/>
            </a:pPr>
            <a:r>
              <a:rPr lang="en-US" sz="3855">
                <a:solidFill>
                  <a:srgbClr val="000000"/>
                </a:solidFill>
                <a:latin typeface="Times New Roman" panose="02020603050405020304"/>
                <a:ea typeface="Times New Roman" panose="02020603050405020304"/>
                <a:cs typeface="Times New Roman" panose="02020603050405020304"/>
                <a:sym typeface="Times New Roman" panose="02020603050405020304"/>
              </a:rPr>
              <a:t>Out</a:t>
            </a:r>
            <a:r>
              <a:rPr lang="en-US" sz="3855">
                <a:solidFill>
                  <a:srgbClr val="000000"/>
                </a:solidFill>
                <a:latin typeface="Times New Roman" panose="02020603050405020304"/>
                <a:ea typeface="Times New Roman" panose="02020603050405020304"/>
                <a:cs typeface="Times New Roman" panose="02020603050405020304"/>
                <a:sym typeface="Times New Roman" panose="02020603050405020304"/>
              </a:rPr>
              <a:t>put: Performance metrics such as accuracy, precision, recall, and F1-s</a:t>
            </a:r>
            <a:r>
              <a:rPr lang="en-US" sz="3855">
                <a:solidFill>
                  <a:srgbClr val="000000"/>
                </a:solidFill>
                <a:latin typeface="Times New Roman" panose="02020603050405020304"/>
                <a:ea typeface="Times New Roman" panose="02020603050405020304"/>
                <a:cs typeface="Times New Roman" panose="02020603050405020304"/>
                <a:sym typeface="Times New Roman" panose="02020603050405020304"/>
              </a:rPr>
              <a:t>c</a:t>
            </a:r>
            <a:r>
              <a:rPr lang="en-US" sz="3855">
                <a:solidFill>
                  <a:srgbClr val="000000"/>
                </a:solidFill>
                <a:latin typeface="Times New Roman" panose="02020603050405020304"/>
                <a:ea typeface="Times New Roman" panose="02020603050405020304"/>
                <a:cs typeface="Times New Roman" panose="02020603050405020304"/>
                <a:sym typeface="Times New Roman" panose="02020603050405020304"/>
              </a:rPr>
              <a:t>ore, along with optimization suggestions for the models.</a:t>
            </a:r>
            <a:endParaRPr lang="en-US" sz="385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831850" lvl="1" indent="-415925" algn="l">
              <a:lnSpc>
                <a:spcPts val="4625"/>
              </a:lnSpc>
              <a:buFont typeface="Arial" panose="020B0604020202020204"/>
              <a:buChar char="•"/>
            </a:pPr>
            <a:r>
              <a:rPr lang="en-US" sz="3855">
                <a:solidFill>
                  <a:srgbClr val="000000"/>
                </a:solidFill>
                <a:latin typeface="Times New Roman" panose="02020603050405020304"/>
                <a:ea typeface="Times New Roman" panose="02020603050405020304"/>
                <a:cs typeface="Times New Roman" panose="02020603050405020304"/>
                <a:sym typeface="Times New Roman" panose="02020603050405020304"/>
              </a:rPr>
              <a:t>E</a:t>
            </a:r>
            <a:r>
              <a:rPr lang="en-US" sz="3855">
                <a:solidFill>
                  <a:srgbClr val="000000"/>
                </a:solidFill>
                <a:latin typeface="Times New Roman" panose="02020603050405020304"/>
                <a:ea typeface="Times New Roman" panose="02020603050405020304"/>
                <a:cs typeface="Times New Roman" panose="02020603050405020304"/>
                <a:sym typeface="Times New Roman" panose="02020603050405020304"/>
              </a:rPr>
              <a:t>x</a:t>
            </a:r>
            <a:r>
              <a:rPr lang="en-US" sz="3855">
                <a:solidFill>
                  <a:srgbClr val="000000"/>
                </a:solidFill>
                <a:latin typeface="Times New Roman" panose="02020603050405020304"/>
                <a:ea typeface="Times New Roman" panose="02020603050405020304"/>
                <a:cs typeface="Times New Roman" panose="02020603050405020304"/>
                <a:sym typeface="Times New Roman" panose="02020603050405020304"/>
              </a:rPr>
              <a:t>ample: A report showing that the SVM model has an accuracy of 95%, but the ANN model needs optimization to improve recall for fraud detection.</a:t>
            </a:r>
            <a:endParaRPr lang="en-US" sz="385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625"/>
              </a:lnSpc>
            </a:pPr>
          </a:p>
        </p:txBody>
      </p:sp>
      <p:sp>
        <p:nvSpPr>
          <p:cNvPr id="13" name="TextBox 13"/>
          <p:cNvSpPr txBox="1"/>
          <p:nvPr/>
        </p:nvSpPr>
        <p:spPr>
          <a:xfrm>
            <a:off x="1252061" y="957078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5" name="TextBox 15"/>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29</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0070727" y="2822189"/>
            <a:ext cx="7188573" cy="6133287"/>
          </a:xfrm>
          <a:custGeom>
            <a:avLst/>
            <a:gdLst/>
            <a:ahLst/>
            <a:cxnLst/>
            <a:rect l="l" t="t" r="r" b="b"/>
            <a:pathLst>
              <a:path w="7188573" h="6133287">
                <a:moveTo>
                  <a:pt x="0" y="0"/>
                </a:moveTo>
                <a:lnTo>
                  <a:pt x="7188573" y="0"/>
                </a:lnTo>
                <a:lnTo>
                  <a:pt x="7188573" y="6133286"/>
                </a:lnTo>
                <a:lnTo>
                  <a:pt x="0" y="6133286"/>
                </a:lnTo>
                <a:lnTo>
                  <a:pt x="0" y="0"/>
                </a:lnTo>
                <a:close/>
              </a:path>
            </a:pathLst>
          </a:custGeom>
          <a:blipFill>
            <a:blip r:embed="rId2"/>
            <a:stretch>
              <a:fillRect/>
            </a:stretch>
          </a:blipFill>
        </p:spPr>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31</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212056" y="1261975"/>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5: Visualization and Reporting </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5" name="TextBox 15"/>
          <p:cNvSpPr txBox="1"/>
          <p:nvPr/>
        </p:nvSpPr>
        <p:spPr>
          <a:xfrm>
            <a:off x="424428" y="2788445"/>
            <a:ext cx="9331464" cy="6638925"/>
          </a:xfrm>
          <a:prstGeom prst="rect">
            <a:avLst/>
          </a:prstGeom>
        </p:spPr>
        <p:txBody>
          <a:bodyPr lIns="0" tIns="0" rIns="0" bIns="0" rtlCol="0" anchor="t">
            <a:spAutoFit/>
          </a:bodyPr>
          <a:lstStyle/>
          <a:p>
            <a:pPr marL="971550" lvl="1" indent="-485775" algn="l">
              <a:lnSpc>
                <a:spcPts val="5400"/>
              </a:lnSpc>
              <a:buFont typeface="Arial" panose="020B0604020202020204"/>
              <a:buChar char="•"/>
            </a:pPr>
            <a:r>
              <a:rPr lang="en-US" sz="4500" spc="4">
                <a:solidFill>
                  <a:srgbClr val="000000"/>
                </a:solidFill>
                <a:latin typeface="Times New Roman" panose="02020603050405020304"/>
                <a:ea typeface="Times New Roman" panose="02020603050405020304"/>
                <a:cs typeface="Times New Roman" panose="02020603050405020304"/>
                <a:sym typeface="Times New Roman" panose="02020603050405020304"/>
              </a:rPr>
              <a:t>Outpu</a:t>
            </a:r>
            <a:r>
              <a:rPr lang="en-US" sz="4500" spc="4">
                <a:solidFill>
                  <a:srgbClr val="000000"/>
                </a:solidFill>
                <a:latin typeface="Times New Roman" panose="02020603050405020304"/>
                <a:ea typeface="Times New Roman" panose="02020603050405020304"/>
                <a:cs typeface="Times New Roman" panose="02020603050405020304"/>
                <a:sym typeface="Times New Roman" panose="02020603050405020304"/>
              </a:rPr>
              <a:t>t: Visual graphs and detailed reports of detect</a:t>
            </a:r>
            <a:r>
              <a:rPr lang="en-US" sz="4500" spc="4">
                <a:solidFill>
                  <a:srgbClr val="000000"/>
                </a:solidFill>
                <a:latin typeface="Times New Roman" panose="02020603050405020304"/>
                <a:ea typeface="Times New Roman" panose="02020603050405020304"/>
                <a:cs typeface="Times New Roman" panose="02020603050405020304"/>
                <a:sym typeface="Times New Roman" panose="02020603050405020304"/>
              </a:rPr>
              <a:t>ed fraud patterns, trends, and analysis of flagged cases.</a:t>
            </a:r>
            <a:endParaRPr lang="en-US" sz="4500" spc="4">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971550" lvl="1" indent="-485775" algn="l">
              <a:lnSpc>
                <a:spcPts val="5400"/>
              </a:lnSpc>
              <a:buFont typeface="Arial" panose="020B0604020202020204"/>
              <a:buChar char="•"/>
            </a:pPr>
            <a:r>
              <a:rPr lang="en-US" sz="4500" spc="7">
                <a:solidFill>
                  <a:srgbClr val="000000"/>
                </a:solidFill>
                <a:latin typeface="Times New Roman" panose="02020603050405020304"/>
                <a:ea typeface="Times New Roman" panose="02020603050405020304"/>
                <a:cs typeface="Times New Roman" panose="02020603050405020304"/>
                <a:sym typeface="Times New Roman" panose="02020603050405020304"/>
              </a:rPr>
              <a:t>Exa</a:t>
            </a:r>
            <a:r>
              <a:rPr lang="en-US" sz="4500" spc="7">
                <a:solidFill>
                  <a:srgbClr val="000000"/>
                </a:solidFill>
                <a:latin typeface="Times New Roman" panose="02020603050405020304"/>
                <a:ea typeface="Times New Roman" panose="02020603050405020304"/>
                <a:cs typeface="Times New Roman" panose="02020603050405020304"/>
                <a:sym typeface="Times New Roman" panose="02020603050405020304"/>
              </a:rPr>
              <a:t>mple: A bar chart displaying the frequency of fraud cases detected per month and a detailed PDF report summarizing suspicious activities.</a:t>
            </a:r>
            <a:endParaRPr lang="en-US" sz="4500" spc="7">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69290" lvl="1" indent="-334645" algn="l">
              <a:lnSpc>
                <a:spcPts val="3720"/>
              </a:lnSpc>
              <a:buAutoNum type="arabicPeriod"/>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1" name="TextBox 11"/>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2" name="TextBox 12"/>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31</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1212056" y="1261975"/>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FINAL OUTPUTS</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4" name="TextBox 14"/>
          <p:cNvSpPr txBox="1"/>
          <p:nvPr/>
        </p:nvSpPr>
        <p:spPr>
          <a:xfrm>
            <a:off x="1216819" y="2845594"/>
            <a:ext cx="15948660" cy="6452870"/>
          </a:xfrm>
          <a:prstGeom prst="rect">
            <a:avLst/>
          </a:prstGeom>
        </p:spPr>
        <p:txBody>
          <a:bodyPr lIns="0" tIns="0" rIns="0" bIns="0" rtlCol="0" anchor="t">
            <a:spAutoFit/>
          </a:bodyPr>
          <a:lstStyle/>
          <a:p>
            <a:pPr algn="l">
              <a:lnSpc>
                <a:spcPts val="3145"/>
              </a:lnSpc>
              <a:spcBef>
                <a:spcPct val="0"/>
              </a:spcBef>
            </a:pPr>
            <a:r>
              <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Tech Stack Summary:</a:t>
            </a:r>
            <a:endPar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a:p>
            <a:pPr algn="l">
              <a:lnSpc>
                <a:spcPts val="3145"/>
              </a:lnSpc>
              <a:spcBef>
                <a:spcPct val="0"/>
              </a:spcBef>
            </a:pPr>
            <a:r>
              <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Website:</a:t>
            </a:r>
            <a:endPar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a:p>
            <a:pPr algn="l">
              <a:lnSpc>
                <a:spcPts val="3145"/>
              </a:lnSpc>
              <a:spcBef>
                <a:spcPct val="0"/>
              </a:spcBef>
            </a:pPr>
            <a:r>
              <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HTML, CSS, JavaScript for front-end design and interactivity.</a:t>
            </a:r>
            <a:endPar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a:p>
            <a:pPr algn="l">
              <a:lnSpc>
                <a:spcPts val="3145"/>
              </a:lnSpc>
              <a:spcBef>
                <a:spcPct val="0"/>
              </a:spcBef>
            </a:pPr>
            <a:r>
              <a:rPr lang="en-US" sz="2625"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XAMPP (PHP) for hosting the website and server-side interaction with the machine learning model.</a:t>
            </a:r>
            <a:endParaRPr lang="en-US" sz="2625"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a:p>
            <a:pPr algn="l">
              <a:lnSpc>
                <a:spcPts val="3145"/>
              </a:lnSpc>
              <a:spcBef>
                <a:spcPct val="0"/>
              </a:spcBef>
            </a:pPr>
            <a:endPar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a:p>
            <a:pPr algn="l">
              <a:lnSpc>
                <a:spcPts val="3145"/>
              </a:lnSpc>
              <a:spcBef>
                <a:spcPct val="0"/>
              </a:spcBef>
            </a:pPr>
            <a:r>
              <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Machine Learning Model:</a:t>
            </a:r>
            <a:endPar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a:p>
            <a:pPr algn="l">
              <a:lnSpc>
                <a:spcPts val="3145"/>
              </a:lnSpc>
              <a:spcBef>
                <a:spcPct val="0"/>
              </a:spcBef>
            </a:pPr>
            <a:r>
              <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TensorFlow as the framework for training models.</a:t>
            </a:r>
            <a:endPar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a:p>
            <a:pPr algn="l">
              <a:lnSpc>
                <a:spcPts val="3145"/>
              </a:lnSpc>
              <a:spcBef>
                <a:spcPct val="0"/>
              </a:spcBef>
            </a:pPr>
            <a:r>
              <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CNN, ANN, and SVM for fraud detection.</a:t>
            </a:r>
            <a:endPar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a:p>
            <a:pPr algn="l">
              <a:lnSpc>
                <a:spcPts val="3145"/>
              </a:lnSpc>
              <a:spcBef>
                <a:spcPct val="0"/>
              </a:spcBef>
            </a:pPr>
            <a:r>
              <a:rPr lang="en-US" sz="2625"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Decision Tree, Random Forest, and Logistic Regression algorithms for classification.</a:t>
            </a:r>
            <a:endParaRPr lang="en-US" sz="2625"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a:p>
            <a:pPr algn="l">
              <a:lnSpc>
                <a:spcPts val="3145"/>
              </a:lnSpc>
              <a:spcBef>
                <a:spcPct val="0"/>
              </a:spcBef>
            </a:pPr>
            <a:r>
              <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Evaluation:</a:t>
            </a:r>
            <a:endPar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a:p>
            <a:pPr algn="l">
              <a:lnSpc>
                <a:spcPts val="3145"/>
              </a:lnSpc>
              <a:spcBef>
                <a:spcPct val="0"/>
              </a:spcBef>
            </a:pPr>
            <a:r>
              <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Metrics: RMSE, F1 Score, AUC, and Confusion Matrix to assess model performance.</a:t>
            </a:r>
            <a:endPar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a:p>
            <a:pPr algn="l">
              <a:lnSpc>
                <a:spcPts val="3145"/>
              </a:lnSpc>
              <a:spcBef>
                <a:spcPct val="0"/>
              </a:spcBef>
            </a:pPr>
            <a:endPar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a:p>
            <a:pPr algn="l">
              <a:lnSpc>
                <a:spcPts val="3145"/>
              </a:lnSpc>
              <a:spcBef>
                <a:spcPct val="0"/>
              </a:spcBef>
            </a:pPr>
            <a:r>
              <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Output:</a:t>
            </a:r>
            <a:endParaRPr lang="en-US" sz="2625" b="1" spc="4">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a:p>
            <a:pPr algn="l">
              <a:lnSpc>
                <a:spcPts val="3145"/>
              </a:lnSpc>
              <a:spcBef>
                <a:spcPct val="0"/>
              </a:spcBef>
            </a:pPr>
            <a:r>
              <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JSON data containing prediction results: normal consumer count, fraud count, total consumer count, and fraud percentage.</a:t>
            </a:r>
            <a:endParaRPr lang="en-US" sz="2625" spc="4">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3470987" y="3148277"/>
            <a:ext cx="11301259" cy="5481111"/>
          </a:xfrm>
          <a:custGeom>
            <a:avLst/>
            <a:gdLst/>
            <a:ahLst/>
            <a:cxnLst/>
            <a:rect l="l" t="t" r="r" b="b"/>
            <a:pathLst>
              <a:path w="11301259" h="5481111">
                <a:moveTo>
                  <a:pt x="0" y="0"/>
                </a:moveTo>
                <a:lnTo>
                  <a:pt x="11301259" y="0"/>
                </a:lnTo>
                <a:lnTo>
                  <a:pt x="11301259" y="5481110"/>
                </a:lnTo>
                <a:lnTo>
                  <a:pt x="0" y="5481110"/>
                </a:lnTo>
                <a:lnTo>
                  <a:pt x="0" y="0"/>
                </a:lnTo>
                <a:close/>
              </a:path>
            </a:pathLst>
          </a:custGeom>
          <a:blipFill>
            <a:blip r:embed="rId2"/>
            <a:stretch>
              <a:fillRect/>
            </a:stretch>
          </a:blipFill>
        </p:spPr>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31</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212056" y="1261975"/>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FINAL OUTPUTS:WEBSITE</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2888676" y="3187727"/>
            <a:ext cx="12577325" cy="5559848"/>
          </a:xfrm>
          <a:custGeom>
            <a:avLst/>
            <a:gdLst/>
            <a:ahLst/>
            <a:cxnLst/>
            <a:rect l="l" t="t" r="r" b="b"/>
            <a:pathLst>
              <a:path w="12577325" h="5559848">
                <a:moveTo>
                  <a:pt x="0" y="0"/>
                </a:moveTo>
                <a:lnTo>
                  <a:pt x="12577325" y="0"/>
                </a:lnTo>
                <a:lnTo>
                  <a:pt x="12577325" y="5559848"/>
                </a:lnTo>
                <a:lnTo>
                  <a:pt x="0" y="5559848"/>
                </a:lnTo>
                <a:lnTo>
                  <a:pt x="0" y="0"/>
                </a:lnTo>
                <a:close/>
              </a:path>
            </a:pathLst>
          </a:custGeom>
          <a:blipFill>
            <a:blip r:embed="rId2"/>
            <a:stretch>
              <a:fillRect t="-9149"/>
            </a:stretch>
          </a:blipFill>
        </p:spPr>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31</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212056" y="1261975"/>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FINAL OUTPUTS:WEBSITE</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216819" y="2822189"/>
            <a:ext cx="7188573" cy="6133287"/>
          </a:xfrm>
          <a:custGeom>
            <a:avLst/>
            <a:gdLst/>
            <a:ahLst/>
            <a:cxnLst/>
            <a:rect l="l" t="t" r="r" b="b"/>
            <a:pathLst>
              <a:path w="7188573" h="6133287">
                <a:moveTo>
                  <a:pt x="0" y="0"/>
                </a:moveTo>
                <a:lnTo>
                  <a:pt x="7188573" y="0"/>
                </a:lnTo>
                <a:lnTo>
                  <a:pt x="7188573" y="6133286"/>
                </a:lnTo>
                <a:lnTo>
                  <a:pt x="0" y="6133286"/>
                </a:lnTo>
                <a:lnTo>
                  <a:pt x="0" y="0"/>
                </a:lnTo>
                <a:close/>
              </a:path>
            </a:pathLst>
          </a:custGeom>
          <a:blipFill>
            <a:blip r:embed="rId2"/>
            <a:stretch>
              <a:fillRect/>
            </a:stretch>
          </a:blipFill>
        </p:spPr>
      </p:sp>
      <p:sp>
        <p:nvSpPr>
          <p:cNvPr id="11" name="Freeform 11"/>
          <p:cNvSpPr/>
          <p:nvPr/>
        </p:nvSpPr>
        <p:spPr>
          <a:xfrm>
            <a:off x="10270136" y="3212176"/>
            <a:ext cx="5855407" cy="5353312"/>
          </a:xfrm>
          <a:custGeom>
            <a:avLst/>
            <a:gdLst/>
            <a:ahLst/>
            <a:cxnLst/>
            <a:rect l="l" t="t" r="r" b="b"/>
            <a:pathLst>
              <a:path w="5855407" h="5353312">
                <a:moveTo>
                  <a:pt x="0" y="0"/>
                </a:moveTo>
                <a:lnTo>
                  <a:pt x="5855408" y="0"/>
                </a:lnTo>
                <a:lnTo>
                  <a:pt x="5855408" y="5353312"/>
                </a:lnTo>
                <a:lnTo>
                  <a:pt x="0" y="5353312"/>
                </a:lnTo>
                <a:lnTo>
                  <a:pt x="0" y="0"/>
                </a:lnTo>
                <a:close/>
              </a:path>
            </a:pathLst>
          </a:custGeom>
          <a:blipFill>
            <a:blip r:embed="rId3"/>
            <a:stretch>
              <a:fillRect l="-28292" r="-31145" b="-7033"/>
            </a:stretch>
          </a:blipFill>
        </p:spPr>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31</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5" name="TextBox 15"/>
          <p:cNvSpPr txBox="1"/>
          <p:nvPr/>
        </p:nvSpPr>
        <p:spPr>
          <a:xfrm>
            <a:off x="1212056" y="1261975"/>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FINAL OUTPUTS:ML MODEL</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683339" y="3326135"/>
            <a:ext cx="6342036" cy="5605205"/>
          </a:xfrm>
          <a:custGeom>
            <a:avLst/>
            <a:gdLst/>
            <a:ahLst/>
            <a:cxnLst/>
            <a:rect l="l" t="t" r="r" b="b"/>
            <a:pathLst>
              <a:path w="6342036" h="5605205">
                <a:moveTo>
                  <a:pt x="0" y="0"/>
                </a:moveTo>
                <a:lnTo>
                  <a:pt x="6342036" y="0"/>
                </a:lnTo>
                <a:lnTo>
                  <a:pt x="6342036" y="5605206"/>
                </a:lnTo>
                <a:lnTo>
                  <a:pt x="0" y="5605206"/>
                </a:lnTo>
                <a:lnTo>
                  <a:pt x="0" y="0"/>
                </a:lnTo>
                <a:close/>
              </a:path>
            </a:pathLst>
          </a:custGeom>
          <a:blipFill>
            <a:blip r:embed="rId2"/>
            <a:stretch>
              <a:fillRect l="-25057" t="-4232" r="-29660" b="-8679"/>
            </a:stretch>
          </a:blipFill>
        </p:spPr>
      </p:sp>
      <p:sp>
        <p:nvSpPr>
          <p:cNvPr id="11" name="Freeform 11"/>
          <p:cNvSpPr/>
          <p:nvPr/>
        </p:nvSpPr>
        <p:spPr>
          <a:xfrm>
            <a:off x="8691516" y="3376402"/>
            <a:ext cx="6513288" cy="5504673"/>
          </a:xfrm>
          <a:custGeom>
            <a:avLst/>
            <a:gdLst/>
            <a:ahLst/>
            <a:cxnLst/>
            <a:rect l="l" t="t" r="r" b="b"/>
            <a:pathLst>
              <a:path w="6513288" h="5504673">
                <a:moveTo>
                  <a:pt x="0" y="0"/>
                </a:moveTo>
                <a:lnTo>
                  <a:pt x="6513288" y="0"/>
                </a:lnTo>
                <a:lnTo>
                  <a:pt x="6513288" y="5504672"/>
                </a:lnTo>
                <a:lnTo>
                  <a:pt x="0" y="5504672"/>
                </a:lnTo>
                <a:lnTo>
                  <a:pt x="0" y="0"/>
                </a:lnTo>
                <a:close/>
              </a:path>
            </a:pathLst>
          </a:custGeom>
          <a:blipFill>
            <a:blip r:embed="rId3"/>
            <a:stretch>
              <a:fillRect l="-28502" t="-12047" r="-32248" b="-4215"/>
            </a:stretch>
          </a:blipFill>
        </p:spPr>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31</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5" name="TextBox 15"/>
          <p:cNvSpPr txBox="1"/>
          <p:nvPr/>
        </p:nvSpPr>
        <p:spPr>
          <a:xfrm>
            <a:off x="1212056" y="1261975"/>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FINAL OUTPUTS:ML MODEL</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467329"/>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References</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839391" y="3098007"/>
            <a:ext cx="15819120" cy="5505450"/>
          </a:xfrm>
          <a:prstGeom prst="rect">
            <a:avLst/>
          </a:prstGeom>
        </p:spPr>
        <p:txBody>
          <a:bodyPr lIns="0" tIns="0" rIns="0" bIns="0" rtlCol="0" anchor="t">
            <a:spAutoFit/>
          </a:bodyPr>
          <a:lstStyle/>
          <a:p>
            <a:pPr marL="650875" lvl="1" indent="-325755" algn="l">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A. K. Sharma, P. K. Sahu, and N. M. Pandey, "Fraud Detection in Smart Grid Energy Consumption Using Machine Learning Algorithms," Journal of Electrical Engineering &amp; Technology, vol. 13, no. 4, pp. 1672-1681, 2018.</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l">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S. S. Bhowmick and A. Chatterjee, "Fraud Detection in Smart Grid Using Machine Learning Techniques," in Proceedings of the 2019 IEEE Calcutta Conference (CALCON), Kolkata, India, 2019, pp. 217-221.</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M. S. M. Rahman, M. S. Z. Abedin, and M. A. H. Bhuiyan, "A Survey on Fraud Detection Techniques in Smart Grids Using Machine Learning," International Journal of Advanced Computer Science and Applications (IJACSA), vol. 11, no. 9, 2020.</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34</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4788306"/>
            <a:ext cx="15819120" cy="1742123"/>
          </a:xfrm>
          <a:prstGeom prst="rect">
            <a:avLst/>
          </a:prstGeom>
        </p:spPr>
        <p:txBody>
          <a:bodyPr lIns="0" tIns="0" rIns="0" bIns="0" rtlCol="0" anchor="t">
            <a:spAutoFit/>
          </a:bodyPr>
          <a:lstStyle/>
          <a:p>
            <a:pPr algn="ctr">
              <a:lnSpc>
                <a:spcPts val="7200"/>
              </a:lnSpc>
            </a:pPr>
            <a:r>
              <a:rPr lang="en-US" sz="6000" b="1" spc="9">
                <a:solidFill>
                  <a:srgbClr val="FF0000"/>
                </a:solidFill>
                <a:latin typeface="DejaVu Sans Bold" panose="020B0803030604020204"/>
                <a:ea typeface="DejaVu Sans Bold" panose="020B0803030604020204"/>
                <a:cs typeface="DejaVu Sans Bold" panose="020B0803030604020204"/>
                <a:sym typeface="DejaVu Sans Bold" panose="020B0803030604020204"/>
              </a:rPr>
              <a:t>Thank You</a:t>
            </a:r>
            <a:endParaRPr lang="en-US" sz="6000" b="1" spc="9">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2" name="TextBox 12"/>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35</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400095"/>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Objectives</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1028700" y="3055144"/>
            <a:ext cx="15819120" cy="6048375"/>
          </a:xfrm>
          <a:prstGeom prst="rect">
            <a:avLst/>
          </a:prstGeom>
        </p:spPr>
        <p:txBody>
          <a:bodyPr lIns="0" tIns="0" rIns="0" bIns="0" rtlCol="0" anchor="t">
            <a:spAutoFit/>
          </a:bodyPr>
          <a:lstStyle/>
          <a:p>
            <a:pPr marL="650875" lvl="1" indent="-325755" algn="just">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Identify Anomalous Consumption: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Detect unusual patterns in energy usage that indicate potential tampering, meter bypassing, or unauthorized usage.</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just">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Minimize Revenue Losses:</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 Reduce financial losses for utility providers caused by electricity theft and fraudulent activities.</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just">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Improve Energy Efficiency</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 Enable more accurate and real-time monitoring of energy consumption, helping to optimize power distribution and usage.</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just">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Enhance Security:</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 Safeguard the smart metering infrastructure against manipulation and unauthorized access.</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just">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Enable Predictive Monitoring: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Use predictive analytics to proactively identify potential fraud before it leads to significant revenue loss.</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320"/>
              </a:lnSpc>
            </a:p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3</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67778" y="1467329"/>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Abstract</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1028700" y="3133251"/>
            <a:ext cx="16710441" cy="5854065"/>
          </a:xfrm>
          <a:prstGeom prst="rect">
            <a:avLst/>
          </a:prstGeom>
        </p:spPr>
        <p:txBody>
          <a:bodyPr lIns="0" tIns="0" rIns="0" bIns="0" rtlCol="0" anchor="t">
            <a:spAutoFit/>
          </a:bodyPr>
          <a:lstStyle/>
          <a:p>
            <a:pPr marL="821055" lvl="1" indent="-410210" algn="l">
              <a:lnSpc>
                <a:spcPts val="4565"/>
              </a:lnSpc>
              <a:buFont typeface="Arial" panose="020B0604020202020204"/>
              <a:buChar char="•"/>
            </a:pPr>
            <a:r>
              <a:rPr lang="en-US" sz="3800">
                <a:solidFill>
                  <a:srgbClr val="000000"/>
                </a:solidFill>
                <a:latin typeface="Times New Roman" panose="02020603050405020304"/>
                <a:ea typeface="Times New Roman" panose="02020603050405020304"/>
                <a:cs typeface="Times New Roman" panose="02020603050405020304"/>
                <a:sym typeface="Times New Roman" panose="02020603050405020304"/>
              </a:rPr>
              <a:t>This project develops a multi-model machine learning system using </a:t>
            </a:r>
            <a:r>
              <a:rPr lang="en-US" sz="38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Convolutional Neural Networks </a:t>
            </a:r>
            <a:r>
              <a:rPr lang="en-US" sz="3800">
                <a:solidFill>
                  <a:srgbClr val="000000"/>
                </a:solidFill>
                <a:latin typeface="Times New Roman" panose="02020603050405020304"/>
                <a:ea typeface="Times New Roman" panose="02020603050405020304"/>
                <a:cs typeface="Times New Roman" panose="02020603050405020304"/>
                <a:sym typeface="Times New Roman" panose="02020603050405020304"/>
              </a:rPr>
              <a:t>(CNN), </a:t>
            </a:r>
            <a:r>
              <a:rPr lang="en-US" sz="38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Artificial Neural Networks</a:t>
            </a:r>
            <a:r>
              <a:rPr lang="en-US" sz="3800">
                <a:solidFill>
                  <a:srgbClr val="000000"/>
                </a:solidFill>
                <a:latin typeface="Times New Roman" panose="02020603050405020304"/>
                <a:ea typeface="Times New Roman" panose="02020603050405020304"/>
                <a:cs typeface="Times New Roman" panose="02020603050405020304"/>
                <a:sym typeface="Times New Roman" panose="02020603050405020304"/>
              </a:rPr>
              <a:t> (ANN), and </a:t>
            </a:r>
            <a:r>
              <a:rPr lang="en-US" sz="38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Support Vector Machines </a:t>
            </a:r>
            <a:r>
              <a:rPr lang="en-US" sz="3800">
                <a:solidFill>
                  <a:srgbClr val="000000"/>
                </a:solidFill>
                <a:latin typeface="Times New Roman" panose="02020603050405020304"/>
                <a:ea typeface="Times New Roman" panose="02020603050405020304"/>
                <a:cs typeface="Times New Roman" panose="02020603050405020304"/>
                <a:sym typeface="Times New Roman" panose="02020603050405020304"/>
              </a:rPr>
              <a:t>(SVM) to detect fraudulent energy consumption and unauthorized usage in smart meters. </a:t>
            </a:r>
            <a:endParaRPr lang="en-US" sz="3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10845" lvl="1" indent="0" algn="l">
              <a:lnSpc>
                <a:spcPts val="4565"/>
              </a:lnSpc>
              <a:buFont typeface="Arial" panose="020B0604020202020204"/>
              <a:buNone/>
            </a:pPr>
            <a:endParaRPr lang="en-US" sz="3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821055" lvl="1" indent="-410210" algn="l">
              <a:lnSpc>
                <a:spcPts val="4565"/>
              </a:lnSpc>
              <a:buFont typeface="Arial" panose="020B0604020202020204"/>
              <a:buChar char="•"/>
            </a:pPr>
            <a:r>
              <a:rPr lang="en-US" sz="3800">
                <a:solidFill>
                  <a:srgbClr val="000000"/>
                </a:solidFill>
                <a:latin typeface="Times New Roman" panose="02020603050405020304"/>
                <a:ea typeface="Times New Roman" panose="02020603050405020304"/>
                <a:cs typeface="Times New Roman" panose="02020603050405020304"/>
                <a:sym typeface="Times New Roman" panose="02020603050405020304"/>
              </a:rPr>
              <a:t>By analyzing historical and real-time data, the system leverages the strengths of each model to identify unusual patterns indicative of electricity theft or tampering. The ensemble approach improves detection accuracy, reduces false positives, and helps utility providers minimize revenue losses while enhancing the efficiency and security of the power distribution network.</a:t>
            </a:r>
            <a:endParaRPr lang="en-US" sz="3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4</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028700" y="1467329"/>
            <a:ext cx="15819120" cy="1742122"/>
          </a:xfrm>
          <a:prstGeom prst="rect">
            <a:avLst/>
          </a:prstGeom>
        </p:spPr>
        <p:txBody>
          <a:bodyPr lIns="0" tIns="0" rIns="0" bIns="0" rtlCol="0" anchor="t">
            <a:spAutoFit/>
          </a:bodyPr>
          <a:lstStyle/>
          <a:p>
            <a:pPr algn="l">
              <a:lnSpc>
                <a:spcPts val="5760"/>
              </a:lnSpc>
            </a:pPr>
            <a:r>
              <a:rPr lang="en-US" sz="4800" spc="7">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 </a:t>
            </a: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Introduction and Overview of the Project</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1028700" y="2838450"/>
            <a:ext cx="15819120" cy="6901815"/>
          </a:xfrm>
          <a:prstGeom prst="rect">
            <a:avLst/>
          </a:prstGeom>
        </p:spPr>
        <p:txBody>
          <a:bodyPr lIns="0" tIns="0" rIns="0" bIns="0" rtlCol="0" anchor="t">
            <a:spAutoFit/>
          </a:bodyPr>
          <a:lstStyle/>
          <a:p>
            <a:pPr marL="624205" lvl="1" indent="-312420" algn="just">
              <a:lnSpc>
                <a:spcPts val="4140"/>
              </a:lnSpc>
              <a:buFont typeface="Arial" panose="020B0604020202020204"/>
              <a:buChar char="•"/>
            </a:pPr>
            <a:r>
              <a:rPr lang="en-US" sz="3450">
                <a:solidFill>
                  <a:srgbClr val="000000"/>
                </a:solidFill>
                <a:latin typeface="Times New Roman" panose="02020603050405020304"/>
                <a:ea typeface="Times New Roman" panose="02020603050405020304"/>
                <a:cs typeface="Times New Roman" panose="02020603050405020304"/>
                <a:sym typeface="Times New Roman" panose="02020603050405020304"/>
              </a:rPr>
              <a:t>With the rapid advancement of smart grid technology, smart meters have become integral to modern energy management systems. Smart meters provide detailed and real-time data on energy usage, enabling efficient monitoring and billing. However, this widespread adoption has also led to increased incidents of fraudulent activities, such as electricity theft, meter tampering, and unauthorized consumption. These activities pose significant challenges for utility providers, leading to substantial revenue losses and affecting the overall stability of power distribution.</a:t>
            </a:r>
            <a:endParaRPr lang="en-US" sz="34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11785" lvl="1" indent="0" algn="just">
              <a:lnSpc>
                <a:spcPts val="4140"/>
              </a:lnSpc>
              <a:buFont typeface="Arial" panose="020B0604020202020204"/>
              <a:buNone/>
            </a:pPr>
            <a:endParaRPr lang="en-US" sz="34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24205" lvl="1" indent="-312420" algn="just">
              <a:lnSpc>
                <a:spcPts val="4140"/>
              </a:lnSpc>
              <a:buFont typeface="Arial" panose="020B0604020202020204"/>
              <a:buChar char="•"/>
            </a:pPr>
            <a:r>
              <a:rPr lang="en-US" sz="3450">
                <a:solidFill>
                  <a:srgbClr val="000000"/>
                </a:solidFill>
                <a:latin typeface="Times New Roman" panose="02020603050405020304"/>
                <a:ea typeface="Times New Roman" panose="02020603050405020304"/>
                <a:cs typeface="Times New Roman" panose="02020603050405020304"/>
                <a:sym typeface="Times New Roman" panose="02020603050405020304"/>
              </a:rPr>
              <a:t>Detecting fraudulent energy consumption is a complex problem due to the diverse range of consumer behaviors, seasonal variations, and the subtle nature of tampering. Traditional methods, such as manual inspections and rule-based systems, are often insufficient in identifying sophisticated fraud patterns. </a:t>
            </a:r>
            <a:endParaRPr lang="en-US" sz="34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140"/>
              </a:lnSpc>
            </a:p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5</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3"/>
          <p:cNvGrpSpPr/>
          <p:nvPr/>
        </p:nvGrpSpPr>
        <p:grpSpPr>
          <a:xfrm rot="0">
            <a:off x="1059656" y="125730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Text Box 7"/>
          <p:cNvSpPr txBox="1"/>
          <p:nvPr/>
        </p:nvSpPr>
        <p:spPr>
          <a:xfrm>
            <a:off x="1066800" y="266700"/>
            <a:ext cx="6541770" cy="1106805"/>
          </a:xfrm>
          <a:prstGeom prst="rect">
            <a:avLst/>
          </a:prstGeom>
          <a:noFill/>
        </p:spPr>
        <p:txBody>
          <a:bodyPr wrap="square" rtlCol="0">
            <a:spAutoFit/>
          </a:bodyPr>
          <a:p>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Literature</a:t>
            </a:r>
            <a:r>
              <a:rPr lang="en-IN" alt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 </a:t>
            </a: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Survey</a:t>
            </a:r>
            <a:endParaRPr lang="en-US"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a:p>
            <a:endParaRPr lang="en-GB" altLang="en-US"/>
          </a:p>
        </p:txBody>
      </p:sp>
      <p:pic>
        <p:nvPicPr>
          <p:cNvPr id="10" name="Picture 9" descr="Screenshot ds 085240"/>
          <p:cNvPicPr>
            <a:picLocks noChangeAspect="1"/>
          </p:cNvPicPr>
          <p:nvPr/>
        </p:nvPicPr>
        <p:blipFill>
          <a:blip r:embed="rId1"/>
          <a:stretch>
            <a:fillRect/>
          </a:stretch>
        </p:blipFill>
        <p:spPr>
          <a:xfrm>
            <a:off x="1596390" y="1866900"/>
            <a:ext cx="15094585" cy="70967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16819" y="1500664"/>
            <a:ext cx="15819120" cy="1450657"/>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Existing System</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1028700" y="3275215"/>
            <a:ext cx="16230600" cy="6255385"/>
          </a:xfrm>
          <a:prstGeom prst="rect">
            <a:avLst/>
          </a:prstGeom>
        </p:spPr>
        <p:txBody>
          <a:bodyPr lIns="0" tIns="0" rIns="0" bIns="0" rtlCol="0" anchor="t">
            <a:spAutoFit/>
          </a:bodyPr>
          <a:lstStyle/>
          <a:p>
            <a:pPr marL="612775" lvl="1" indent="-306070" algn="l">
              <a:lnSpc>
                <a:spcPts val="4065"/>
              </a:lnSpc>
              <a:buFont typeface="Arial" panose="020B0604020202020204"/>
              <a:buChar char="•"/>
            </a:pPr>
            <a:r>
              <a:rPr lang="en-US" sz="338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Rule-Based Systems</a:t>
            </a:r>
            <a:r>
              <a:rPr lang="en-US" sz="338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3385">
                <a:solidFill>
                  <a:srgbClr val="000000"/>
                </a:solidFill>
                <a:latin typeface="Times New Roman" panose="02020603050405020304"/>
                <a:ea typeface="Times New Roman" panose="02020603050405020304"/>
                <a:cs typeface="Times New Roman" panose="02020603050405020304"/>
                <a:sym typeface="Times New Roman" panose="02020603050405020304"/>
              </a:rPr>
              <a:t>Uses predefined rules and thresholds to detect abnormal consumption patterns.</a:t>
            </a:r>
            <a:endParaRPr lang="en-US" sz="338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12775" lvl="1" indent="-306070" algn="l">
              <a:lnSpc>
                <a:spcPts val="4065"/>
              </a:lnSpc>
              <a:buFont typeface="Arial" panose="020B0604020202020204"/>
              <a:buChar char="•"/>
            </a:pPr>
            <a:endParaRPr lang="en-US" sz="338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12140" lvl="1" indent="-306070" algn="l">
              <a:lnSpc>
                <a:spcPts val="4065"/>
              </a:lnSpc>
              <a:buFont typeface="Arial" panose="020B0604020202020204"/>
              <a:buChar char="•"/>
            </a:pPr>
            <a:r>
              <a:rPr lang="en-US" sz="338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Statistical Methods:</a:t>
            </a:r>
            <a:r>
              <a:rPr lang="en-US" sz="3385">
                <a:solidFill>
                  <a:srgbClr val="000000"/>
                </a:solidFill>
                <a:latin typeface="Times New Roman" panose="02020603050405020304"/>
                <a:ea typeface="Times New Roman" panose="02020603050405020304"/>
                <a:cs typeface="Times New Roman" panose="02020603050405020304"/>
                <a:sym typeface="Times New Roman" panose="02020603050405020304"/>
              </a:rPr>
              <a:t>Analyzes historical data using metrics like mean, variance, and regression to detect anomalies</a:t>
            </a:r>
            <a:r>
              <a:rPr lang="en-US" sz="338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a:t>
            </a:r>
            <a:endParaRPr lang="en-US" sz="338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12140" lvl="1" indent="-306070" algn="l">
              <a:lnSpc>
                <a:spcPts val="4065"/>
              </a:lnSpc>
              <a:buFont typeface="Arial" panose="020B0604020202020204"/>
              <a:buChar char="•"/>
            </a:pPr>
            <a:endParaRPr lang="en-US" sz="338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12775" lvl="1" indent="-306070" algn="l">
              <a:lnSpc>
                <a:spcPts val="4065"/>
              </a:lnSpc>
              <a:buFont typeface="Arial" panose="020B0604020202020204"/>
              <a:buChar char="•"/>
            </a:pPr>
            <a:r>
              <a:rPr lang="en-US" sz="338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Machine Learning-Based Systems:</a:t>
            </a:r>
            <a:r>
              <a:rPr lang="en-US" sz="3385">
                <a:solidFill>
                  <a:srgbClr val="000000"/>
                </a:solidFill>
                <a:latin typeface="Times New Roman" panose="02020603050405020304"/>
                <a:ea typeface="Times New Roman" panose="02020603050405020304"/>
                <a:cs typeface="Times New Roman" panose="02020603050405020304"/>
                <a:sym typeface="Times New Roman" panose="02020603050405020304"/>
              </a:rPr>
              <a:t>Uses algorithms like SVM and ANN to learn and identify fraud from data.</a:t>
            </a:r>
            <a:endParaRPr lang="en-US" sz="338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12775" lvl="1" indent="-306070" algn="l">
              <a:lnSpc>
                <a:spcPts val="4065"/>
              </a:lnSpc>
              <a:buFont typeface="Arial" panose="020B0604020202020204"/>
              <a:buChar char="•"/>
            </a:pPr>
            <a:endParaRPr lang="en-US" sz="338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12775" lvl="1" indent="-306070" algn="l">
              <a:lnSpc>
                <a:spcPts val="4065"/>
              </a:lnSpc>
              <a:buFont typeface="Arial" panose="020B0604020202020204"/>
              <a:buChar char="•"/>
            </a:pPr>
            <a:r>
              <a:rPr lang="en-US" sz="338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Deep Learning Systems:</a:t>
            </a:r>
            <a:r>
              <a:rPr lang="en-US" sz="338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3385">
                <a:solidFill>
                  <a:srgbClr val="000000"/>
                </a:solidFill>
                <a:latin typeface="Times New Roman" panose="02020603050405020304"/>
                <a:ea typeface="Times New Roman" panose="02020603050405020304"/>
                <a:cs typeface="Times New Roman" panose="02020603050405020304"/>
                <a:sym typeface="Times New Roman" panose="02020603050405020304"/>
              </a:rPr>
              <a:t>Leverages CNNs and RNNs to capture complex temporal and spatial patterns</a:t>
            </a:r>
            <a:endParaRPr lang="en-US" sz="338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065"/>
              </a:lnSpc>
            </a:p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8</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16819" y="1467328"/>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Drawback of Existing System</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1028700" y="3098007"/>
            <a:ext cx="15666720" cy="5505450"/>
          </a:xfrm>
          <a:prstGeom prst="rect">
            <a:avLst/>
          </a:prstGeom>
        </p:spPr>
        <p:txBody>
          <a:bodyPr lIns="0" tIns="0" rIns="0" bIns="0" rtlCol="0" anchor="t">
            <a:spAutoFit/>
          </a:bodyPr>
          <a:lstStyle/>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Rule-Based Systems:</a:t>
            </a: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Rule-based systems are prone to high false positives, lack adaptability, and require frequent updates.</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Statistical Methods:</a:t>
            </a: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Statistical methods struggle with complex patterns, are sensitive to noise, and don’t scale well with large datasets.</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Machine Learning-Based Systems</a:t>
            </a: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 Machine learning-based systems can fail to capture all fraud types, especially in imbalanced datasets, and require significant computational resources..</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Deep Learning Systems:</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Deep learning systems need large amounts of labeled data, have high false positives, and are hard to interpret, limiting their practical use. </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9</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rot="0">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440180" y="1269682"/>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Proposed System</a:t>
            </a:r>
            <a:endPar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1" name="TextBox 11"/>
          <p:cNvSpPr txBox="1"/>
          <p:nvPr/>
        </p:nvSpPr>
        <p:spPr>
          <a:xfrm>
            <a:off x="1028700" y="2609850"/>
            <a:ext cx="15666720" cy="7677150"/>
          </a:xfrm>
          <a:prstGeom prst="rect">
            <a:avLst/>
          </a:prstGeom>
        </p:spPr>
        <p:txBody>
          <a:bodyPr lIns="0" tIns="0" rIns="0" bIns="0" rtlCol="0" anchor="t">
            <a:spAutoFit/>
          </a:bodyPr>
          <a:lstStyle/>
          <a:p>
            <a:pPr algn="l">
              <a:lnSpc>
                <a:spcPts val="4320"/>
              </a:lnSpc>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The proposed system integrates Convolutional Neural Networks (CNNs), Artificial Neural Networks (ANNs), and Support Vector Machines (SVMs) to improve fraud detection in smart grids.</a:t>
            </a:r>
            <a:endPar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4320"/>
              </a:lnSpc>
            </a:pPr>
          </a:p>
          <a:p>
            <a:pPr marL="650875" lvl="1" indent="-325755" algn="l">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CNNs will capture spatial and temporal patterns in energy consumption, helping detect complex anomalies in time-series data.</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l">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ANNs will model non-linear relationships in the data, learning from historical usage patterns to identify various types of fraudulent activity.</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l">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SVMs will classify and detect outliers, effectively identifying subtle or rare instances of fraud.</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0875" lvl="1" indent="-325755" algn="l">
              <a:lnSpc>
                <a:spcPts val="4320"/>
              </a:lnSpc>
              <a:buFont typeface="Arial" panose="020B0604020202020204"/>
              <a:buChar char="•"/>
            </a:pP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The integration of these models leverages their strengths for a more accurate, robust, and adaptable fraud detection system.</a:t>
            </a: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320"/>
              </a:lnSpc>
            </a:pPr>
          </a:p>
          <a:p>
            <a:pPr marL="651510" lvl="1" indent="-325755" algn="l">
              <a:lnSpc>
                <a:spcPts val="4320"/>
              </a:lnSpc>
            </a:p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Third Review</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Department of Artificial Intelligence and Data Science</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rPr>
              <a:t>10</a:t>
            </a:r>
            <a:endParaRPr lang="en-US" sz="1800" spc="2">
              <a:solidFill>
                <a:srgbClr val="000000"/>
              </a:solidFill>
              <a:latin typeface="DejaVu Sans Light" panose="020B0603030804020204"/>
              <a:ea typeface="DejaVu Sans Light" panose="020B0603030804020204"/>
              <a:cs typeface="DejaVu Sans Light" panose="020B0603030804020204"/>
              <a:sym typeface="DejaVu Sans Light" panose="020B0603030804020204"/>
            </a:endParaRPr>
          </a:p>
        </p:txBody>
      </p:sp>
      <p:sp>
        <p:nvSpPr>
          <p:cNvPr id="15" name="TextBox 15"/>
          <p:cNvSpPr txBox="1"/>
          <p:nvPr/>
        </p:nvSpPr>
        <p:spPr>
          <a:xfrm>
            <a:off x="91440" y="-496178"/>
            <a:ext cx="310524" cy="935206"/>
          </a:xfrm>
          <a:prstGeom prst="rect">
            <a:avLst/>
          </a:prstGeom>
        </p:spPr>
        <p:txBody>
          <a:bodyPr lIns="0" tIns="0" rIns="0" bIns="0" rtlCol="0" anchor="t">
            <a:spAutoFit/>
          </a:bodyPr>
          <a:lstStyle/>
          <a:p>
            <a:pPr marL="488315" lvl="1" indent="-244475" algn="l">
              <a:lnSpc>
                <a:spcPts val="3240"/>
              </a:lnSpc>
              <a:buFont typeface="Arial" panose="020B0604020202020204"/>
              <a:buChar char="•"/>
            </a:pPr>
            <a:r>
              <a:rPr lang="en-US" sz="2700">
                <a:solidFill>
                  <a:srgbClr val="000000"/>
                </a:solidFill>
                <a:latin typeface="Arial" panose="020B0604020202020204"/>
                <a:ea typeface="Arial" panose="020B0604020202020204"/>
                <a:cs typeface="Arial" panose="020B0604020202020204"/>
                <a:sym typeface="Arial" panose="020B0604020202020204"/>
              </a:rPr>
              <a:t>.</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marL="488315" lvl="1" indent="-244475" algn="l">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10065</Words>
  <Application>WPS Presentation</Application>
  <PresentationFormat>On-screen Show (4:3)</PresentationFormat>
  <Paragraphs>342</Paragraphs>
  <Slides>28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SimSun</vt:lpstr>
      <vt:lpstr>Wingdings</vt:lpstr>
      <vt:lpstr>DejaVu Sans Bold</vt:lpstr>
      <vt:lpstr>Arial</vt:lpstr>
      <vt:lpstr>Times New Roman</vt:lpstr>
      <vt:lpstr>DejaVu Sans Light</vt:lpstr>
      <vt:lpstr>Times New Roman Bold</vt:lpstr>
      <vt:lpstr>Calibri</vt:lpstr>
      <vt:lpstr>Microsoft YaHei</vt:lpstr>
      <vt:lpstr>Arial Unicode MS</vt:lpstr>
      <vt:lpstr>Poppins Bold</vt:lpstr>
      <vt:lpstr>Poppins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and 3 rd review.pptx</dc:title>
  <dc:creator/>
  <cp:lastModifiedBy>SOORYA B 221801051</cp:lastModifiedBy>
  <cp:revision>9</cp:revision>
  <dcterms:created xsi:type="dcterms:W3CDTF">2006-08-16T00:00:00Z</dcterms:created>
  <dcterms:modified xsi:type="dcterms:W3CDTF">2024-11-23T14:20:07Z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B784F790D861449C9C57944633A028B9_13</vt:lpwstr>
  </property>
  <property fmtid="{D5CDD505-2E9C-101B-9397-08002B2CF9AE}" pid="3" name="KSOProductBuildVer">
    <vt:lpwstr>2057-12.2.0.18639</vt:lpwstr>
  </property>
</Properties>
</file>