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302" r:id="rId6"/>
    <p:sldId id="303" r:id="rId7"/>
    <p:sldId id="305" r:id="rId8"/>
    <p:sldId id="306" r:id="rId9"/>
    <p:sldId id="308" r:id="rId10"/>
    <p:sldId id="307" r:id="rId11"/>
    <p:sldId id="309" r:id="rId12"/>
    <p:sldId id="310" r:id="rId13"/>
    <p:sldId id="311" r:id="rId14"/>
    <p:sldId id="312" r:id="rId15"/>
    <p:sldId id="314" r:id="rId16"/>
    <p:sldId id="315" r:id="rId17"/>
    <p:sldId id="3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23 Places in Paris Every Architect Must Visit | ArchDaily">
            <a:extLst>
              <a:ext uri="{FF2B5EF4-FFF2-40B4-BE49-F238E27FC236}">
                <a16:creationId xmlns:a16="http://schemas.microsoft.com/office/drawing/2014/main" id="{7E50E0F0-585B-43C1-8A13-65CDD83706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413"/>
          <a:stretch/>
        </p:blipFill>
        <p:spPr bwMode="auto">
          <a:xfrm>
            <a:off x="-3273" y="0"/>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B94BE868-D43F-4940-8CE9-93D953A11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92622"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pPr algn="ctr"/>
            <a:r>
              <a:rPr lang="en-US" sz="4400" b="1" dirty="0">
                <a:solidFill>
                  <a:schemeClr val="bg1"/>
                </a:solidFill>
                <a:latin typeface="Signika" panose="02010003020600000004" pitchFamily="2" charset="0"/>
              </a:rPr>
              <a:t>CAPSTONE PROJECT:</a:t>
            </a:r>
            <a:br>
              <a:rPr lang="en-US" sz="4400" b="1" dirty="0">
                <a:solidFill>
                  <a:schemeClr val="bg1"/>
                </a:solidFill>
                <a:latin typeface="Signika" panose="02010003020600000004" pitchFamily="2" charset="0"/>
              </a:rPr>
            </a:br>
            <a:br>
              <a:rPr lang="en-US" sz="4400" b="1" dirty="0">
                <a:solidFill>
                  <a:schemeClr val="bg1"/>
                </a:solidFill>
                <a:latin typeface="Signika" panose="02010003020600000004" pitchFamily="2" charset="0"/>
              </a:rPr>
            </a:br>
            <a:r>
              <a:rPr lang="en-US" sz="4400" b="1" dirty="0">
                <a:solidFill>
                  <a:schemeClr val="bg1"/>
                </a:solidFill>
                <a:latin typeface="Signika" panose="02010003020600000004" pitchFamily="2" charset="0"/>
              </a:rPr>
              <a:t>PARIS</a:t>
            </a:r>
            <a:br>
              <a:rPr lang="en-US" sz="4400" b="1" dirty="0">
                <a:solidFill>
                  <a:schemeClr val="bg1"/>
                </a:solidFill>
                <a:latin typeface="Signika" panose="02010003020600000004" pitchFamily="2" charset="0"/>
              </a:rPr>
            </a:br>
            <a:r>
              <a:rPr lang="en-US" sz="4400" b="1" dirty="0">
                <a:solidFill>
                  <a:schemeClr val="bg1"/>
                </a:solidFill>
                <a:latin typeface="Signika" panose="02010003020600000004" pitchFamily="2" charset="0"/>
              </a:rPr>
              <a:t>TO</a:t>
            </a:r>
            <a:br>
              <a:rPr lang="en-US" sz="4400" b="1" dirty="0">
                <a:solidFill>
                  <a:schemeClr val="bg1"/>
                </a:solidFill>
                <a:latin typeface="Signika" panose="02010003020600000004" pitchFamily="2" charset="0"/>
              </a:rPr>
            </a:br>
            <a:r>
              <a:rPr lang="en-US" sz="4400" b="1" dirty="0">
                <a:solidFill>
                  <a:schemeClr val="bg1"/>
                </a:solidFill>
                <a:latin typeface="Signika" panose="02010003020600000004" pitchFamily="2" charset="0"/>
              </a:rPr>
              <a:t>TORONTO</a:t>
            </a:r>
            <a:endParaRPr lang="en-US" sz="4400" b="1" dirty="0">
              <a:solidFill>
                <a:schemeClr val="bg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856620" y="4571207"/>
            <a:ext cx="3205640" cy="774186"/>
          </a:xfrm>
        </p:spPr>
        <p:txBody>
          <a:bodyPr anchor="t">
            <a:normAutofit/>
          </a:bodyPr>
          <a:lstStyle/>
          <a:p>
            <a:r>
              <a:rPr lang="en-US" sz="2000" b="1" dirty="0" err="1">
                <a:solidFill>
                  <a:schemeClr val="bg1"/>
                </a:solidFill>
                <a:latin typeface="Segoe UI" panose="020B0502040204020203" pitchFamily="34" charset="0"/>
                <a:cs typeface="Segoe UI" panose="020B0502040204020203" pitchFamily="34" charset="0"/>
              </a:rPr>
              <a:t>SAmuel</a:t>
            </a:r>
            <a:r>
              <a:rPr lang="en-US" sz="2000" b="1" dirty="0">
                <a:solidFill>
                  <a:schemeClr val="bg1"/>
                </a:solidFill>
                <a:latin typeface="Segoe UI" panose="020B0502040204020203" pitchFamily="34" charset="0"/>
                <a:cs typeface="Segoe UI" panose="020B0502040204020203" pitchFamily="34" charset="0"/>
              </a:rPr>
              <a:t> o</a:t>
            </a:r>
          </a:p>
        </p:txBody>
      </p:sp>
      <p:cxnSp>
        <p:nvCxnSpPr>
          <p:cNvPr id="75" name="Straight Connector 74">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1">
            <a:extLst>
              <a:ext uri="{FF2B5EF4-FFF2-40B4-BE49-F238E27FC236}">
                <a16:creationId xmlns:a16="http://schemas.microsoft.com/office/drawing/2014/main" id="{FCCB2660-BFBF-4FC4-A2C0-F6D9341B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160867"/>
            <a:ext cx="5854699" cy="4390169"/>
          </a:xfrm>
          <a:prstGeom prst="rect">
            <a:avLst/>
          </a:prstGeom>
          <a:solidFill>
            <a:srgbClr val="FFFFFF"/>
          </a:solidFill>
          <a:ln w="63500">
            <a:solidFill>
              <a:srgbClr val="46585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04E66CF5-3986-430C-A6FD-80322370D5FC}"/>
              </a:ext>
            </a:extLst>
          </p:cNvPr>
          <p:cNvPicPr/>
          <p:nvPr/>
        </p:nvPicPr>
        <p:blipFill>
          <a:blip r:embed="rId2"/>
          <a:stretch>
            <a:fillRect/>
          </a:stretch>
        </p:blipFill>
        <p:spPr>
          <a:xfrm>
            <a:off x="297469" y="1270822"/>
            <a:ext cx="5582335" cy="2163154"/>
          </a:xfrm>
          <a:prstGeom prst="rect">
            <a:avLst/>
          </a:prstGeom>
        </p:spPr>
      </p:pic>
      <p:sp>
        <p:nvSpPr>
          <p:cNvPr id="20" name="Rectangle 13">
            <a:extLst>
              <a:ext uri="{FF2B5EF4-FFF2-40B4-BE49-F238E27FC236}">
                <a16:creationId xmlns:a16="http://schemas.microsoft.com/office/drawing/2014/main" id="{13A92E2F-55AE-4881-A4B4-F7005A558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160867"/>
            <a:ext cx="5854699" cy="1939935"/>
          </a:xfrm>
          <a:prstGeom prst="rect">
            <a:avLst/>
          </a:prstGeom>
          <a:solidFill>
            <a:srgbClr val="D2A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Rectangle 15">
            <a:extLst>
              <a:ext uri="{FF2B5EF4-FFF2-40B4-BE49-F238E27FC236}">
                <a16:creationId xmlns:a16="http://schemas.microsoft.com/office/drawing/2014/main" id="{719A4ED8-71CF-43D3-BB55-6F00FF52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715269"/>
            <a:ext cx="5854699" cy="15602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F0C38348-0ECF-4EAB-B3E5-906FA46EB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2265035"/>
            <a:ext cx="5854699" cy="3979512"/>
          </a:xfrm>
          <a:prstGeom prst="rect">
            <a:avLst/>
          </a:prstGeom>
          <a:solidFill>
            <a:srgbClr val="FFFFFF"/>
          </a:solidFill>
          <a:ln w="63500">
            <a:solidFill>
              <a:srgbClr val="46585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273F2D17-F289-4FC0-8E2B-B79CE302CA28}"/>
              </a:ext>
            </a:extLst>
          </p:cNvPr>
          <p:cNvPicPr/>
          <p:nvPr/>
        </p:nvPicPr>
        <p:blipFill>
          <a:blip r:embed="rId3"/>
          <a:stretch>
            <a:fillRect/>
          </a:stretch>
        </p:blipFill>
        <p:spPr>
          <a:xfrm>
            <a:off x="6326372" y="3454247"/>
            <a:ext cx="5568159" cy="1614765"/>
          </a:xfrm>
          <a:prstGeom prst="rect">
            <a:avLst/>
          </a:prstGeom>
        </p:spPr>
      </p:pic>
      <p:sp>
        <p:nvSpPr>
          <p:cNvPr id="15" name="TextBox 14">
            <a:extLst>
              <a:ext uri="{FF2B5EF4-FFF2-40B4-BE49-F238E27FC236}">
                <a16:creationId xmlns:a16="http://schemas.microsoft.com/office/drawing/2014/main" id="{579907DF-C499-496E-A521-459398AD6BFB}"/>
              </a:ext>
            </a:extLst>
          </p:cNvPr>
          <p:cNvSpPr txBox="1"/>
          <p:nvPr/>
        </p:nvSpPr>
        <p:spPr>
          <a:xfrm>
            <a:off x="241300" y="5128648"/>
            <a:ext cx="5854700" cy="965072"/>
          </a:xfrm>
          <a:prstGeom prst="rect">
            <a:avLst/>
          </a:prstGeom>
          <a:noFill/>
        </p:spPr>
        <p:txBody>
          <a:bodyPr wrap="square" rtlCol="0">
            <a:spAutoFit/>
          </a:bodyPr>
          <a:lstStyle/>
          <a:p>
            <a:pPr marL="0" marR="0" algn="ctr">
              <a:lnSpc>
                <a:spcPct val="107000"/>
              </a:lnSpc>
              <a:spcBef>
                <a:spcPts val="0"/>
              </a:spcBef>
              <a:spcAft>
                <a:spcPts val="800"/>
              </a:spcAft>
            </a:pPr>
            <a:r>
              <a:rPr lang="en-US" sz="18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The </a:t>
            </a:r>
            <a:r>
              <a:rPr lang="en-US" dirty="0">
                <a:solidFill>
                  <a:schemeClr val="bg1"/>
                </a:solidFill>
                <a:latin typeface="Roboto" panose="02000000000000000000" pitchFamily="2" charset="0"/>
                <a:ea typeface="Roboto" panose="02000000000000000000" pitchFamily="2" charset="0"/>
                <a:cs typeface="Times New Roman" panose="02020603050405020304" pitchFamily="18" charset="0"/>
              </a:rPr>
              <a:t>e</a:t>
            </a:r>
            <a:r>
              <a:rPr lang="en-US" sz="18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ventual </a:t>
            </a:r>
            <a:r>
              <a:rPr lang="en-US" sz="1800" dirty="0" err="1">
                <a:solidFill>
                  <a:schemeClr val="bg1"/>
                </a:solidFill>
                <a:effectLst/>
                <a:latin typeface="Roboto" panose="02000000000000000000" pitchFamily="2" charset="0"/>
                <a:ea typeface="Roboto" panose="02000000000000000000" pitchFamily="2" charset="0"/>
                <a:cs typeface="Times New Roman" panose="02020603050405020304" pitchFamily="18" charset="0"/>
              </a:rPr>
              <a:t>DataFrame</a:t>
            </a:r>
            <a:r>
              <a:rPr lang="en-US" sz="18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 was Dummied and then grouped by </a:t>
            </a:r>
            <a:r>
              <a:rPr lang="en-US" sz="1800" dirty="0" err="1">
                <a:solidFill>
                  <a:schemeClr val="bg1"/>
                </a:solidFill>
                <a:effectLst/>
                <a:latin typeface="Roboto" panose="02000000000000000000" pitchFamily="2" charset="0"/>
                <a:ea typeface="Roboto" panose="02000000000000000000" pitchFamily="2" charset="0"/>
                <a:cs typeface="Times New Roman" panose="02020603050405020304" pitchFamily="18" charset="0"/>
              </a:rPr>
              <a:t>Neighbourhoods</a:t>
            </a:r>
            <a:r>
              <a:rPr lang="en-US" sz="18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 by taking the mean of the frequency of occurrence of each venue category</a:t>
            </a:r>
            <a:endParaRPr lang="en-US" dirty="0">
              <a:solidFill>
                <a:schemeClr val="bg1"/>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27D67B42-8337-4CDF-8D14-8A810D40D8B1}"/>
              </a:ext>
            </a:extLst>
          </p:cNvPr>
          <p:cNvCxnSpPr>
            <a:cxnSpLocks/>
            <a:stCxn id="15" idx="0"/>
          </p:cNvCxnSpPr>
          <p:nvPr/>
        </p:nvCxnSpPr>
        <p:spPr>
          <a:xfrm flipV="1">
            <a:off x="3168650" y="4174436"/>
            <a:ext cx="0" cy="9542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87CB286-DC10-4CD5-B98C-CEEC96536065}"/>
              </a:ext>
            </a:extLst>
          </p:cNvPr>
          <p:cNvSpPr txBox="1"/>
          <p:nvPr/>
        </p:nvSpPr>
        <p:spPr>
          <a:xfrm>
            <a:off x="6176433" y="468386"/>
            <a:ext cx="5854700" cy="1261436"/>
          </a:xfrm>
          <a:prstGeom prst="rect">
            <a:avLst/>
          </a:prstGeom>
          <a:noFill/>
        </p:spPr>
        <p:txBody>
          <a:bodyPr wrap="square" rtlCol="0">
            <a:spAutoFit/>
          </a:bodyPr>
          <a:lstStyle/>
          <a:p>
            <a:pPr marL="0" marR="0" algn="ctr">
              <a:lnSpc>
                <a:spcPct val="107000"/>
              </a:lnSpc>
              <a:spcBef>
                <a:spcPts val="0"/>
              </a:spcBef>
              <a:spcAft>
                <a:spcPts val="800"/>
              </a:spcAft>
            </a:pPr>
            <a:r>
              <a:rPr lang="en-US" sz="1800" b="1" dirty="0">
                <a:effectLst/>
                <a:latin typeface="Roboto" panose="02000000000000000000" pitchFamily="2" charset="0"/>
                <a:ea typeface="Roboto" panose="02000000000000000000" pitchFamily="2" charset="0"/>
                <a:cs typeface="Times New Roman" panose="02020603050405020304" pitchFamily="18" charset="0"/>
              </a:rPr>
              <a:t>With this data, we have information of the most common venues of each neighborhood. This was used to create a </a:t>
            </a:r>
            <a:r>
              <a:rPr lang="en-US" b="1" dirty="0" err="1">
                <a:latin typeface="Roboto" panose="02000000000000000000" pitchFamily="2" charset="0"/>
                <a:ea typeface="Roboto" panose="02000000000000000000" pitchFamily="2" charset="0"/>
                <a:cs typeface="Times New Roman" panose="02020603050405020304" pitchFamily="18" charset="0"/>
              </a:rPr>
              <a:t>D</a:t>
            </a:r>
            <a:r>
              <a:rPr lang="en-US" sz="1800" b="1" dirty="0" err="1">
                <a:effectLst/>
                <a:latin typeface="Roboto" panose="02000000000000000000" pitchFamily="2" charset="0"/>
                <a:ea typeface="Roboto" panose="02000000000000000000" pitchFamily="2" charset="0"/>
                <a:cs typeface="Times New Roman" panose="02020603050405020304" pitchFamily="18" charset="0"/>
              </a:rPr>
              <a:t>ataframe</a:t>
            </a:r>
            <a:r>
              <a:rPr lang="en-US" sz="1800" b="1" dirty="0">
                <a:effectLst/>
                <a:latin typeface="Roboto" panose="02000000000000000000" pitchFamily="2" charset="0"/>
                <a:ea typeface="Roboto" panose="02000000000000000000" pitchFamily="2" charset="0"/>
                <a:cs typeface="Times New Roman" panose="02020603050405020304" pitchFamily="18" charset="0"/>
              </a:rPr>
              <a:t> of the Top 10 Venues in each Neighborhood</a:t>
            </a:r>
          </a:p>
        </p:txBody>
      </p:sp>
      <p:cxnSp>
        <p:nvCxnSpPr>
          <p:cNvPr id="23" name="Straight Arrow Connector 22">
            <a:extLst>
              <a:ext uri="{FF2B5EF4-FFF2-40B4-BE49-F238E27FC236}">
                <a16:creationId xmlns:a16="http://schemas.microsoft.com/office/drawing/2014/main" id="{27A42648-2E20-42E3-AA9B-9794016B8E12}"/>
              </a:ext>
            </a:extLst>
          </p:cNvPr>
          <p:cNvCxnSpPr>
            <a:cxnSpLocks/>
          </p:cNvCxnSpPr>
          <p:nvPr/>
        </p:nvCxnSpPr>
        <p:spPr>
          <a:xfrm>
            <a:off x="9223513" y="1707381"/>
            <a:ext cx="0" cy="1115333"/>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077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CCB2660-BFBF-4FC4-A2C0-F6D9341B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160867"/>
            <a:ext cx="5854699" cy="4390169"/>
          </a:xfrm>
          <a:prstGeom prst="rect">
            <a:avLst/>
          </a:prstGeom>
          <a:solidFill>
            <a:srgbClr val="FFFFFF"/>
          </a:solidFill>
          <a:ln w="63500">
            <a:solidFill>
              <a:srgbClr val="584F6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3A92E2F-55AE-4881-A4B4-F7005A558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160867"/>
            <a:ext cx="5854699" cy="1939935"/>
          </a:xfrm>
          <a:prstGeom prst="rect">
            <a:avLst/>
          </a:prstGeom>
          <a:solidFill>
            <a:srgbClr val="84F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719A4ED8-71CF-43D3-BB55-6F00FF52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715269"/>
            <a:ext cx="5854699" cy="15602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F0C38348-0ECF-4EAB-B3E5-906FA46EB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2265035"/>
            <a:ext cx="5854699" cy="3979512"/>
          </a:xfrm>
          <a:prstGeom prst="rect">
            <a:avLst/>
          </a:prstGeom>
          <a:solidFill>
            <a:srgbClr val="FFFFFF"/>
          </a:solidFill>
          <a:ln w="63500">
            <a:solidFill>
              <a:srgbClr val="584F6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7D4A39A-8860-4DCC-A7CE-DDDBF147800E}"/>
              </a:ext>
            </a:extLst>
          </p:cNvPr>
          <p:cNvPicPr/>
          <p:nvPr/>
        </p:nvPicPr>
        <p:blipFill>
          <a:blip r:embed="rId2"/>
          <a:stretch>
            <a:fillRect/>
          </a:stretch>
        </p:blipFill>
        <p:spPr>
          <a:xfrm>
            <a:off x="160866" y="1144443"/>
            <a:ext cx="5769877" cy="2284557"/>
          </a:xfrm>
          <a:prstGeom prst="rect">
            <a:avLst/>
          </a:prstGeom>
        </p:spPr>
      </p:pic>
      <p:pic>
        <p:nvPicPr>
          <p:cNvPr id="7" name="Picture 6">
            <a:extLst>
              <a:ext uri="{FF2B5EF4-FFF2-40B4-BE49-F238E27FC236}">
                <a16:creationId xmlns:a16="http://schemas.microsoft.com/office/drawing/2014/main" id="{EE6489FB-708C-4699-B71B-E6E3B6CB970F}"/>
              </a:ext>
            </a:extLst>
          </p:cNvPr>
          <p:cNvPicPr/>
          <p:nvPr/>
        </p:nvPicPr>
        <p:blipFill>
          <a:blip r:embed="rId3"/>
          <a:stretch>
            <a:fillRect/>
          </a:stretch>
        </p:blipFill>
        <p:spPr>
          <a:xfrm>
            <a:off x="6312615" y="2428503"/>
            <a:ext cx="5582335" cy="3698296"/>
          </a:xfrm>
          <a:prstGeom prst="rect">
            <a:avLst/>
          </a:prstGeom>
        </p:spPr>
      </p:pic>
      <p:sp>
        <p:nvSpPr>
          <p:cNvPr id="13" name="TextBox 12">
            <a:extLst>
              <a:ext uri="{FF2B5EF4-FFF2-40B4-BE49-F238E27FC236}">
                <a16:creationId xmlns:a16="http://schemas.microsoft.com/office/drawing/2014/main" id="{40BED359-0C71-4198-8A52-D7F4288052FE}"/>
              </a:ext>
            </a:extLst>
          </p:cNvPr>
          <p:cNvSpPr txBox="1"/>
          <p:nvPr/>
        </p:nvSpPr>
        <p:spPr>
          <a:xfrm>
            <a:off x="228957" y="4688765"/>
            <a:ext cx="5854700" cy="1667892"/>
          </a:xfrm>
          <a:prstGeom prst="rect">
            <a:avLst/>
          </a:prstGeom>
          <a:noFill/>
        </p:spPr>
        <p:txBody>
          <a:bodyPr wrap="square" rtlCol="0">
            <a:spAutoFit/>
          </a:bodyPr>
          <a:lstStyle/>
          <a:p>
            <a:pPr marL="0" marR="0" algn="ctr">
              <a:lnSpc>
                <a:spcPct val="107000"/>
              </a:lnSpc>
              <a:spcBef>
                <a:spcPts val="0"/>
              </a:spcBef>
              <a:spcAft>
                <a:spcPts val="800"/>
              </a:spcAft>
            </a:pPr>
            <a:r>
              <a:rPr lang="en-US" sz="14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K-Means is an unsupervised algorithm that divides data into non-developing subsets (clusters) without any cluster internal structures..</a:t>
            </a:r>
          </a:p>
          <a:p>
            <a:pPr marL="0" marR="0" algn="ctr">
              <a:lnSpc>
                <a:spcPct val="107000"/>
              </a:lnSpc>
              <a:spcBef>
                <a:spcPts val="0"/>
              </a:spcBef>
              <a:spcAft>
                <a:spcPts val="800"/>
              </a:spcAft>
            </a:pPr>
            <a:r>
              <a:rPr lang="en-US" sz="14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To apply K-Means, we initialize K=5 Clusters to cluster our </a:t>
            </a:r>
            <a:r>
              <a:rPr lang="en-US" sz="1400" dirty="0" err="1">
                <a:solidFill>
                  <a:schemeClr val="bg1"/>
                </a:solidFill>
                <a:effectLst/>
                <a:latin typeface="Roboto" panose="02000000000000000000" pitchFamily="2" charset="0"/>
                <a:ea typeface="Roboto" panose="02000000000000000000" pitchFamily="2" charset="0"/>
                <a:cs typeface="Times New Roman" panose="02020603050405020304" pitchFamily="18" charset="0"/>
              </a:rPr>
              <a:t>neighbourhoods</a:t>
            </a:r>
            <a:r>
              <a:rPr lang="en-US" sz="14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 based on similarities of venues. </a:t>
            </a:r>
          </a:p>
          <a:p>
            <a:pPr marL="0" marR="0" algn="ctr">
              <a:lnSpc>
                <a:spcPct val="107000"/>
              </a:lnSpc>
              <a:spcBef>
                <a:spcPts val="0"/>
              </a:spcBef>
              <a:spcAft>
                <a:spcPts val="800"/>
              </a:spcAft>
            </a:pPr>
            <a:r>
              <a:rPr lang="en-US" sz="14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Thus we have 5 Clusters and CLUSTER LABELS assigning each </a:t>
            </a:r>
            <a:r>
              <a:rPr lang="en-US" sz="1400" dirty="0" err="1">
                <a:solidFill>
                  <a:schemeClr val="bg1"/>
                </a:solidFill>
                <a:effectLst/>
                <a:latin typeface="Roboto" panose="02000000000000000000" pitchFamily="2" charset="0"/>
                <a:ea typeface="Roboto" panose="02000000000000000000" pitchFamily="2" charset="0"/>
                <a:cs typeface="Times New Roman" panose="02020603050405020304" pitchFamily="18" charset="0"/>
              </a:rPr>
              <a:t>neighbourhood</a:t>
            </a:r>
            <a:r>
              <a:rPr lang="en-US" sz="14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 to a Cluster</a:t>
            </a:r>
          </a:p>
        </p:txBody>
      </p:sp>
      <p:cxnSp>
        <p:nvCxnSpPr>
          <p:cNvPr id="15" name="Straight Arrow Connector 14">
            <a:extLst>
              <a:ext uri="{FF2B5EF4-FFF2-40B4-BE49-F238E27FC236}">
                <a16:creationId xmlns:a16="http://schemas.microsoft.com/office/drawing/2014/main" id="{8A9ABE2B-9AC3-41C3-BC5C-64C8CA454B70}"/>
              </a:ext>
            </a:extLst>
          </p:cNvPr>
          <p:cNvCxnSpPr>
            <a:cxnSpLocks/>
            <a:stCxn id="13" idx="0"/>
          </p:cNvCxnSpPr>
          <p:nvPr/>
        </p:nvCxnSpPr>
        <p:spPr>
          <a:xfrm flipV="1">
            <a:off x="3156307" y="3734555"/>
            <a:ext cx="0" cy="9542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2696E6-583C-41EE-A9FA-9C6EA28621AC}"/>
              </a:ext>
            </a:extLst>
          </p:cNvPr>
          <p:cNvSpPr txBox="1"/>
          <p:nvPr/>
        </p:nvSpPr>
        <p:spPr>
          <a:xfrm>
            <a:off x="6176433" y="468386"/>
            <a:ext cx="5854700" cy="1261436"/>
          </a:xfrm>
          <a:prstGeom prst="rect">
            <a:avLst/>
          </a:prstGeom>
          <a:noFill/>
        </p:spPr>
        <p:txBody>
          <a:bodyPr wrap="square" rtlCol="0">
            <a:spAutoFit/>
          </a:bodyPr>
          <a:lstStyle/>
          <a:p>
            <a:pPr marL="0" marR="0" algn="ctr">
              <a:lnSpc>
                <a:spcPct val="107000"/>
              </a:lnSpc>
              <a:spcBef>
                <a:spcPts val="0"/>
              </a:spcBef>
              <a:spcAft>
                <a:spcPts val="800"/>
              </a:spcAft>
            </a:pPr>
            <a:r>
              <a:rPr lang="en-US" sz="1800" dirty="0">
                <a:effectLst/>
                <a:latin typeface="Roboto" panose="02000000000000000000" pitchFamily="2" charset="0"/>
                <a:ea typeface="Roboto" panose="02000000000000000000" pitchFamily="2" charset="0"/>
                <a:cs typeface="Times New Roman" panose="02020603050405020304" pitchFamily="18" charset="0"/>
              </a:rPr>
              <a:t>To aid better understanding of the Clusters, the Folium Library is used to make a Geographical representation of each of the Clusters based on the K-Means Algorithm data</a:t>
            </a:r>
          </a:p>
        </p:txBody>
      </p:sp>
      <p:cxnSp>
        <p:nvCxnSpPr>
          <p:cNvPr id="19" name="Straight Arrow Connector 18">
            <a:extLst>
              <a:ext uri="{FF2B5EF4-FFF2-40B4-BE49-F238E27FC236}">
                <a16:creationId xmlns:a16="http://schemas.microsoft.com/office/drawing/2014/main" id="{1678BDB8-B0AB-46C4-8FBE-D91263785F67}"/>
              </a:ext>
            </a:extLst>
          </p:cNvPr>
          <p:cNvCxnSpPr>
            <a:cxnSpLocks/>
          </p:cNvCxnSpPr>
          <p:nvPr/>
        </p:nvCxnSpPr>
        <p:spPr>
          <a:xfrm>
            <a:off x="9223513" y="2001078"/>
            <a:ext cx="0" cy="8216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561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35E5D5-39CC-41B9-BB60-7F5C947E1615}"/>
              </a:ext>
            </a:extLst>
          </p:cNvPr>
          <p:cNvSpPr>
            <a:spLocks noGrp="1"/>
          </p:cNvSpPr>
          <p:nvPr>
            <p:ph type="title"/>
          </p:nvPr>
        </p:nvSpPr>
        <p:spPr>
          <a:xfrm>
            <a:off x="642257" y="634946"/>
            <a:ext cx="6432434" cy="1450757"/>
          </a:xfrm>
        </p:spPr>
        <p:txBody>
          <a:bodyPr>
            <a:normAutofit/>
          </a:bodyPr>
          <a:lstStyle/>
          <a:p>
            <a:r>
              <a:rPr lang="en-US" dirty="0">
                <a:latin typeface="Signika" panose="02010003020600000004" pitchFamily="2" charset="0"/>
              </a:rPr>
              <a:t>Results</a:t>
            </a:r>
          </a:p>
        </p:txBody>
      </p:sp>
      <p:cxnSp>
        <p:nvCxnSpPr>
          <p:cNvPr id="21" name="Straight Connector 20">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15">
            <a:extLst>
              <a:ext uri="{FF2B5EF4-FFF2-40B4-BE49-F238E27FC236}">
                <a16:creationId xmlns:a16="http://schemas.microsoft.com/office/drawing/2014/main" id="{B16AB696-7E70-4015-BF6E-680613080F0C}"/>
              </a:ext>
            </a:extLst>
          </p:cNvPr>
          <p:cNvSpPr>
            <a:spLocks noGrp="1"/>
          </p:cNvSpPr>
          <p:nvPr>
            <p:ph idx="1"/>
          </p:nvPr>
        </p:nvSpPr>
        <p:spPr>
          <a:xfrm>
            <a:off x="642257" y="2407436"/>
            <a:ext cx="6432434" cy="3461658"/>
          </a:xfrm>
        </p:spPr>
        <p:txBody>
          <a:bodyPr>
            <a:normAutofit fontScale="85000" lnSpcReduction="10000"/>
          </a:bodyPr>
          <a:lstStyle/>
          <a:p>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Looking at each of the Clusters, there are striking similarities between </a:t>
            </a:r>
            <a:r>
              <a:rPr lang="en-US" b="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Cluster 4</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in Borough Central Toronto and the current Parisian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Neighbourhood</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t>
            </a:r>
          </a:p>
          <a:p>
            <a:endPar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p>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The next step would be to locate the exact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neighbourhood</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in Borough Central Toronto that bears this similarities to the Parisian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Neighbourhood</a:t>
            </a:r>
            <a:endPar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p>
            <a:endPar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p>
            <a:endParaRPr lang="en-US" sz="1800" dirty="0">
              <a:solidFill>
                <a:schemeClr val="tx1"/>
              </a:solidFill>
              <a:latin typeface="Roboto" panose="02000000000000000000" pitchFamily="2" charset="0"/>
              <a:ea typeface="Roboto" panose="02000000000000000000" pitchFamily="2" charset="0"/>
              <a:cs typeface="Times New Roman" panose="02020603050405020304" pitchFamily="18" charset="0"/>
            </a:endParaRPr>
          </a:p>
          <a:p>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This reflects that the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Neighbourhoods</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with the closest similarities are </a:t>
            </a:r>
            <a:r>
              <a:rPr lang="en-US" sz="1800" b="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Forest Hill North &amp; West and Forest Hill Road Park.</a:t>
            </a:r>
            <a:endPar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p>
            <a:endParaRPr lang="en-US" dirty="0">
              <a:solidFill>
                <a:schemeClr val="tx1"/>
              </a:solidFill>
              <a:latin typeface="Roboto" panose="02000000000000000000" pitchFamily="2" charset="0"/>
              <a:ea typeface="Roboto" panose="02000000000000000000" pitchFamily="2" charset="0"/>
            </a:endParaRPr>
          </a:p>
        </p:txBody>
      </p:sp>
      <p:pic>
        <p:nvPicPr>
          <p:cNvPr id="6" name="Content Placeholder 5" descr="A screenshot of a social media post&#10;&#10;Description automatically generated">
            <a:extLst>
              <a:ext uri="{FF2B5EF4-FFF2-40B4-BE49-F238E27FC236}">
                <a16:creationId xmlns:a16="http://schemas.microsoft.com/office/drawing/2014/main" id="{EB804170-E33A-4014-A60D-F70DEBFC0395}"/>
              </a:ext>
            </a:extLst>
          </p:cNvPr>
          <p:cNvPicPr>
            <a:picLocks/>
          </p:cNvPicPr>
          <p:nvPr/>
        </p:nvPicPr>
        <p:blipFill>
          <a:blip r:embed="rId2"/>
          <a:stretch>
            <a:fillRect/>
          </a:stretch>
        </p:blipFill>
        <p:spPr>
          <a:xfrm>
            <a:off x="4508686" y="273211"/>
            <a:ext cx="7213335" cy="1833344"/>
          </a:xfrm>
          <a:prstGeom prst="rect">
            <a:avLst/>
          </a:prstGeom>
        </p:spPr>
      </p:pic>
      <p:pic>
        <p:nvPicPr>
          <p:cNvPr id="12" name="Picture 11" descr="A picture containing bird&#10;&#10;Description automatically generated">
            <a:extLst>
              <a:ext uri="{FF2B5EF4-FFF2-40B4-BE49-F238E27FC236}">
                <a16:creationId xmlns:a16="http://schemas.microsoft.com/office/drawing/2014/main" id="{05EBA051-F5B3-4109-ABE8-AC66BE8D0C2F}"/>
              </a:ext>
            </a:extLst>
          </p:cNvPr>
          <p:cNvPicPr/>
          <p:nvPr/>
        </p:nvPicPr>
        <p:blipFill>
          <a:blip r:embed="rId3"/>
          <a:stretch>
            <a:fillRect/>
          </a:stretch>
        </p:blipFill>
        <p:spPr>
          <a:xfrm>
            <a:off x="7287711" y="2601340"/>
            <a:ext cx="4691269" cy="3228654"/>
          </a:xfrm>
          <a:prstGeom prst="rect">
            <a:avLst/>
          </a:prstGeom>
        </p:spPr>
      </p:pic>
      <p:sp>
        <p:nvSpPr>
          <p:cNvPr id="23" name="Rectangle 22">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Arrow Connector 16">
            <a:extLst>
              <a:ext uri="{FF2B5EF4-FFF2-40B4-BE49-F238E27FC236}">
                <a16:creationId xmlns:a16="http://schemas.microsoft.com/office/drawing/2014/main" id="{82F5997A-FE9E-4A20-BE8C-1374B06CC332}"/>
              </a:ext>
            </a:extLst>
          </p:cNvPr>
          <p:cNvCxnSpPr>
            <a:cxnSpLocks/>
            <a:endCxn id="6" idx="2"/>
          </p:cNvCxnSpPr>
          <p:nvPr/>
        </p:nvCxnSpPr>
        <p:spPr>
          <a:xfrm flipV="1">
            <a:off x="6798365" y="2106555"/>
            <a:ext cx="1316989" cy="3981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C22D07-5823-4370-9C90-4D2741A63555}"/>
              </a:ext>
            </a:extLst>
          </p:cNvPr>
          <p:cNvCxnSpPr>
            <a:cxnSpLocks/>
          </p:cNvCxnSpPr>
          <p:nvPr/>
        </p:nvCxnSpPr>
        <p:spPr>
          <a:xfrm flipV="1">
            <a:off x="5261113" y="5552662"/>
            <a:ext cx="2026598"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D6E63C7-26C1-43E6-B60B-E4EDC7BA2C7F}"/>
              </a:ext>
            </a:extLst>
          </p:cNvPr>
          <p:cNvSpPr/>
          <p:nvPr/>
        </p:nvSpPr>
        <p:spPr>
          <a:xfrm>
            <a:off x="8905461" y="3034749"/>
            <a:ext cx="2955235" cy="1855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972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E200-B221-4270-8606-BB3E38C53004}"/>
              </a:ext>
            </a:extLst>
          </p:cNvPr>
          <p:cNvSpPr>
            <a:spLocks noGrp="1"/>
          </p:cNvSpPr>
          <p:nvPr>
            <p:ph type="title"/>
          </p:nvPr>
        </p:nvSpPr>
        <p:spPr/>
        <p:txBody>
          <a:bodyPr/>
          <a:lstStyle/>
          <a:p>
            <a:r>
              <a:rPr lang="en-US" dirty="0">
                <a:latin typeface="Signika" panose="02010003020600000004" pitchFamily="2" charset="0"/>
              </a:rPr>
              <a:t>Observations of Discussions and Recommendations</a:t>
            </a:r>
          </a:p>
        </p:txBody>
      </p:sp>
      <p:sp>
        <p:nvSpPr>
          <p:cNvPr id="3" name="Content Placeholder 2">
            <a:extLst>
              <a:ext uri="{FF2B5EF4-FFF2-40B4-BE49-F238E27FC236}">
                <a16:creationId xmlns:a16="http://schemas.microsoft.com/office/drawing/2014/main" id="{7D219F37-69FF-4FA6-8C62-FB5815FF5257}"/>
              </a:ext>
            </a:extLst>
          </p:cNvPr>
          <p:cNvSpPr>
            <a:spLocks noGrp="1"/>
          </p:cNvSpPr>
          <p:nvPr>
            <p:ph sz="half" idx="1"/>
          </p:nvPr>
        </p:nvSpPr>
        <p:spPr>
          <a:xfrm>
            <a:off x="1036321" y="2064651"/>
            <a:ext cx="4639736" cy="3748193"/>
          </a:xfrm>
        </p:spPr>
        <p:txBody>
          <a:bodyPr>
            <a:normAutofit/>
          </a:bodyPr>
          <a:lstStyle/>
          <a:p>
            <a:pPr marL="0" marR="0" indent="0" algn="just">
              <a:lnSpc>
                <a:spcPct val="107000"/>
              </a:lnSpc>
              <a:spcBef>
                <a:spcPts val="0"/>
              </a:spcBef>
              <a:spcAft>
                <a:spcPts val="800"/>
              </a:spcAft>
              <a:buNone/>
            </a:pP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Observations:</a:t>
            </a:r>
          </a:p>
          <a:p>
            <a:pPr marL="0" marR="0" indent="0" algn="just">
              <a:lnSpc>
                <a:spcPct val="107000"/>
              </a:lnSpc>
              <a:spcBef>
                <a:spcPts val="0"/>
              </a:spcBef>
              <a:spcAft>
                <a:spcPts val="800"/>
              </a:spcAft>
              <a:buNone/>
            </a:pP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Looking at the locations of both Forest Hill Road Park and Forest Hill North &amp; West, they are similar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neighbourhoods</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to the Parisian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Neighbourhood</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and by observation on Google Maps, they are located about 20 minutes by driving to the IBM Software Lab in Markham Toronto.</a:t>
            </a:r>
          </a:p>
          <a:p>
            <a:endParaRPr lang="en-US" dirty="0">
              <a:solidFill>
                <a:schemeClr val="tx1"/>
              </a:solidFill>
              <a:latin typeface="Roboto" panose="02000000000000000000" pitchFamily="2" charset="0"/>
              <a:ea typeface="Roboto" panose="02000000000000000000" pitchFamily="2" charset="0"/>
            </a:endParaRPr>
          </a:p>
        </p:txBody>
      </p:sp>
      <p:sp>
        <p:nvSpPr>
          <p:cNvPr id="4" name="Content Placeholder 3">
            <a:extLst>
              <a:ext uri="{FF2B5EF4-FFF2-40B4-BE49-F238E27FC236}">
                <a16:creationId xmlns:a16="http://schemas.microsoft.com/office/drawing/2014/main" id="{7568720E-9B44-4CB0-B2C5-E21F920F2931}"/>
              </a:ext>
            </a:extLst>
          </p:cNvPr>
          <p:cNvSpPr>
            <a:spLocks noGrp="1"/>
          </p:cNvSpPr>
          <p:nvPr>
            <p:ph sz="half" idx="2"/>
          </p:nvPr>
        </p:nvSpPr>
        <p:spPr>
          <a:xfrm>
            <a:off x="6515944" y="2120900"/>
            <a:ext cx="5384508" cy="3748194"/>
          </a:xfrm>
        </p:spPr>
        <p:txBody>
          <a:bodyPr>
            <a:normAutofit/>
          </a:bodyPr>
          <a:lstStyle/>
          <a:p>
            <a:pPr marL="0" indent="0" algn="just">
              <a:lnSpc>
                <a:spcPct val="107000"/>
              </a:lnSpc>
              <a:spcBef>
                <a:spcPts val="0"/>
              </a:spcBef>
              <a:spcAft>
                <a:spcPts val="800"/>
              </a:spcAft>
              <a:buNone/>
            </a:pPr>
            <a:r>
              <a:rPr lang="en-US" sz="1800" dirty="0">
                <a:solidFill>
                  <a:schemeClr val="tx1"/>
                </a:solidFill>
                <a:latin typeface="Roboto" panose="02000000000000000000" pitchFamily="2" charset="0"/>
                <a:ea typeface="Roboto" panose="02000000000000000000" pitchFamily="2" charset="0"/>
                <a:cs typeface="Times New Roman" panose="02020603050405020304" pitchFamily="18" charset="0"/>
              </a:rPr>
              <a:t>Recommendations:</a:t>
            </a:r>
          </a:p>
          <a:p>
            <a:pPr marL="0" indent="0" algn="just">
              <a:lnSpc>
                <a:spcPct val="107000"/>
              </a:lnSpc>
              <a:spcBef>
                <a:spcPts val="0"/>
              </a:spcBef>
              <a:spcAft>
                <a:spcPts val="800"/>
              </a:spcAft>
              <a:buNone/>
            </a:pPr>
            <a:r>
              <a:rPr lang="en-US" sz="1800" dirty="0">
                <a:solidFill>
                  <a:schemeClr val="tx1"/>
                </a:solidFill>
                <a:latin typeface="Roboto" panose="02000000000000000000" pitchFamily="2" charset="0"/>
                <a:ea typeface="Roboto" panose="02000000000000000000" pitchFamily="2" charset="0"/>
                <a:cs typeface="Times New Roman" panose="02020603050405020304" pitchFamily="18" charset="0"/>
              </a:rPr>
              <a:t>Further Recommendations to this project would be to finetune the number of Clusters by possibly selecting 4 Clusters as against 5.</a:t>
            </a:r>
          </a:p>
          <a:p>
            <a:pPr marL="0" indent="0" algn="just">
              <a:lnSpc>
                <a:spcPct val="107000"/>
              </a:lnSpc>
              <a:spcBef>
                <a:spcPts val="0"/>
              </a:spcBef>
              <a:spcAft>
                <a:spcPts val="800"/>
              </a:spcAft>
              <a:buNone/>
            </a:pPr>
            <a:endParaRPr lang="en-US" sz="1800" dirty="0">
              <a:solidFill>
                <a:schemeClr val="tx1"/>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0D136BDC-2E13-42EF-8373-E7311D483E57}"/>
              </a:ext>
            </a:extLst>
          </p:cNvPr>
          <p:cNvCxnSpPr/>
          <p:nvPr/>
        </p:nvCxnSpPr>
        <p:spPr>
          <a:xfrm>
            <a:off x="6096000" y="2120900"/>
            <a:ext cx="0" cy="3882335"/>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Weve moved new location spot area map pin word 3d illustration.">
            <a:extLst>
              <a:ext uri="{FF2B5EF4-FFF2-40B4-BE49-F238E27FC236}">
                <a16:creationId xmlns:a16="http://schemas.microsoft.com/office/drawing/2014/main" id="{ADA7900F-4905-4CD7-A557-09F49F7E37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6907"/>
          <a:stretch/>
        </p:blipFill>
        <p:spPr bwMode="auto">
          <a:xfrm>
            <a:off x="1927439" y="4782517"/>
            <a:ext cx="2857500" cy="135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986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36537-295A-4F6D-A4DE-A987B0A6210E}"/>
              </a:ext>
            </a:extLst>
          </p:cNvPr>
          <p:cNvSpPr txBox="1"/>
          <p:nvPr/>
        </p:nvSpPr>
        <p:spPr>
          <a:xfrm>
            <a:off x="1908313" y="768626"/>
            <a:ext cx="8719930" cy="3597139"/>
          </a:xfrm>
          <a:prstGeom prst="rect">
            <a:avLst/>
          </a:prstGeom>
          <a:noFill/>
        </p:spPr>
        <p:txBody>
          <a:bodyPr wrap="square" rtlCol="0">
            <a:spAutoFit/>
          </a:bodyPr>
          <a:lstStyle/>
          <a:p>
            <a:pPr marL="0" marR="0" algn="ctr">
              <a:lnSpc>
                <a:spcPct val="107000"/>
              </a:lnSpc>
              <a:spcBef>
                <a:spcPts val="0"/>
              </a:spcBef>
              <a:spcAft>
                <a:spcPts val="800"/>
              </a:spcAft>
            </a:pPr>
            <a:r>
              <a:rPr lang="en-US" sz="2800" b="1" dirty="0">
                <a:effectLst/>
                <a:latin typeface="Signika" panose="02010003020600000004" pitchFamily="2" charset="0"/>
                <a:ea typeface="Calibri" panose="020F0502020204030204" pitchFamily="34" charset="0"/>
                <a:cs typeface="Times New Roman" panose="02020603050405020304" pitchFamily="18" charset="0"/>
              </a:rPr>
              <a:t>Conclusions</a:t>
            </a:r>
          </a:p>
          <a:p>
            <a:pPr marL="0" marR="0" algn="ctr">
              <a:lnSpc>
                <a:spcPct val="107000"/>
              </a:lnSpc>
              <a:spcBef>
                <a:spcPts val="0"/>
              </a:spcBef>
              <a:spcAft>
                <a:spcPts val="800"/>
              </a:spcAft>
            </a:pPr>
            <a:endParaRPr lang="en-US" sz="2800" dirty="0">
              <a:effectLst/>
              <a:latin typeface="Signika" panose="02010003020600000004" pitchFamily="2"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800" dirty="0">
                <a:effectLst/>
                <a:latin typeface="Signika" panose="02010003020600000004" pitchFamily="2" charset="0"/>
                <a:ea typeface="Calibri" panose="020F0502020204030204" pitchFamily="34" charset="0"/>
                <a:cs typeface="Times New Roman" panose="02020603050405020304" pitchFamily="18" charset="0"/>
              </a:rPr>
              <a:t>In conclusion, this project aided my decision in locating a similar </a:t>
            </a:r>
            <a:r>
              <a:rPr lang="en-US" sz="2800" dirty="0" err="1">
                <a:effectLst/>
                <a:latin typeface="Signika" panose="02010003020600000004" pitchFamily="2" charset="0"/>
                <a:ea typeface="Calibri" panose="020F0502020204030204" pitchFamily="34" charset="0"/>
                <a:cs typeface="Times New Roman" panose="02020603050405020304" pitchFamily="18" charset="0"/>
              </a:rPr>
              <a:t>neighbourhood</a:t>
            </a:r>
            <a:r>
              <a:rPr lang="en-US" sz="2800" dirty="0">
                <a:effectLst/>
                <a:latin typeface="Signika" panose="02010003020600000004" pitchFamily="2" charset="0"/>
                <a:ea typeface="Calibri" panose="020F0502020204030204" pitchFamily="34" charset="0"/>
                <a:cs typeface="Times New Roman" panose="02020603050405020304" pitchFamily="18" charset="0"/>
              </a:rPr>
              <a:t> in Toronto like my current one in Paris. This in turn will help me ease my transition to Toronto and work with IBM!</a:t>
            </a:r>
          </a:p>
          <a:p>
            <a:pPr algn="ctr"/>
            <a:endParaRPr lang="en-US" sz="2800" dirty="0">
              <a:latin typeface="Signika" panose="02010003020600000004" pitchFamily="2" charset="0"/>
            </a:endParaRPr>
          </a:p>
        </p:txBody>
      </p:sp>
      <p:pic>
        <p:nvPicPr>
          <p:cNvPr id="9218" name="Picture 2" descr="Merci Concept Stock Illustrations – 277 Merci Concept Stock ...">
            <a:extLst>
              <a:ext uri="{FF2B5EF4-FFF2-40B4-BE49-F238E27FC236}">
                <a16:creationId xmlns:a16="http://schemas.microsoft.com/office/drawing/2014/main" id="{CE0DF0B1-CFCA-411C-9978-D3E995228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217" y="4256597"/>
            <a:ext cx="3028121" cy="1665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73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E80464-4245-4042-B9E3-DE252029F89F}"/>
              </a:ext>
            </a:extLst>
          </p:cNvPr>
          <p:cNvSpPr>
            <a:spLocks noGrp="1"/>
          </p:cNvSpPr>
          <p:nvPr>
            <p:ph type="title"/>
          </p:nvPr>
        </p:nvSpPr>
        <p:spPr>
          <a:xfrm>
            <a:off x="1097280" y="286603"/>
            <a:ext cx="10058400" cy="1450757"/>
          </a:xfrm>
        </p:spPr>
        <p:txBody>
          <a:bodyPr>
            <a:normAutofit/>
          </a:bodyPr>
          <a:lstStyle/>
          <a:p>
            <a:r>
              <a:rPr lang="en-US" dirty="0">
                <a:latin typeface="Signika" panose="02010003020600000004" pitchFamily="2" charset="0"/>
              </a:rPr>
              <a:t>Introduction</a:t>
            </a:r>
          </a:p>
        </p:txBody>
      </p:sp>
      <p:cxnSp>
        <p:nvCxnSpPr>
          <p:cNvPr id="2053" name="Straight Connector 72">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966A67-534A-4732-A141-22583A82EC2E}"/>
              </a:ext>
            </a:extLst>
          </p:cNvPr>
          <p:cNvSpPr>
            <a:spLocks noGrp="1"/>
          </p:cNvSpPr>
          <p:nvPr>
            <p:ph idx="1"/>
          </p:nvPr>
        </p:nvSpPr>
        <p:spPr>
          <a:xfrm>
            <a:off x="530087" y="1935349"/>
            <a:ext cx="6261830" cy="4650405"/>
          </a:xfrm>
        </p:spPr>
        <p:txBody>
          <a:bodyPr>
            <a:normAutofit fontScale="70000" lnSpcReduction="20000"/>
          </a:bodyPr>
          <a:lstStyle/>
          <a:p>
            <a:pPr>
              <a:lnSpc>
                <a:spcPct val="220000"/>
              </a:lnSpc>
            </a:pPr>
            <a:r>
              <a:rPr lang="en-US" sz="1600" dirty="0">
                <a:effectLst/>
                <a:latin typeface="Segoe UI" panose="020B0502040204020203" pitchFamily="34" charset="0"/>
                <a:ea typeface="Calibri" panose="020F0502020204030204" pitchFamily="34" charset="0"/>
                <a:cs typeface="Segoe UI" panose="020B0502040204020203" pitchFamily="34" charset="0"/>
              </a:rPr>
              <a:t>Toronto is by far one of the greatest cities in the Canada and the world at large. With its multicultural diversity and capitalistic nature, it possesses a booming atmosphere for any business to successfully run. </a:t>
            </a:r>
          </a:p>
          <a:p>
            <a:pPr>
              <a:lnSpc>
                <a:spcPct val="220000"/>
              </a:lnSpc>
            </a:pPr>
            <a:r>
              <a:rPr lang="en-US" sz="1600" dirty="0">
                <a:effectLst/>
                <a:latin typeface="Segoe UI" panose="020B0502040204020203" pitchFamily="34" charset="0"/>
                <a:ea typeface="Calibri" panose="020F0502020204030204" pitchFamily="34" charset="0"/>
                <a:cs typeface="Segoe UI" panose="020B0502040204020203" pitchFamily="34" charset="0"/>
              </a:rPr>
              <a:t>For any young graduate looking to progress in his/her career, Toronto provides the perfect atmosphere of job opportunities, culture, housing, places, dining options ranging from cozy cafes to chic power lunch restaurants, etc. Moving from a different city to Toronto can be quite a change thus it is nice to switch easily. As such, it is very important for any newcomer interested in the business space of Toronto to analyze specifically the similarities between the current residency location and Toronto to ease the change of environment. These analyses would enhance decision making and eventually provide an edge to any person because he/she feels comfortable and is </a:t>
            </a:r>
            <a:r>
              <a:rPr lang="en-US" sz="1600" dirty="0" err="1">
                <a:effectLst/>
                <a:latin typeface="Segoe UI" panose="020B0502040204020203" pitchFamily="34" charset="0"/>
                <a:ea typeface="Calibri" panose="020F0502020204030204" pitchFamily="34" charset="0"/>
                <a:cs typeface="Segoe UI" panose="020B0502040204020203" pitchFamily="34" charset="0"/>
              </a:rPr>
              <a:t>raeady</a:t>
            </a:r>
            <a:r>
              <a:rPr lang="en-US" sz="1600" dirty="0">
                <a:effectLst/>
                <a:latin typeface="Segoe UI" panose="020B0502040204020203" pitchFamily="34" charset="0"/>
                <a:ea typeface="Calibri" panose="020F0502020204030204" pitchFamily="34" charset="0"/>
                <a:cs typeface="Segoe UI" panose="020B0502040204020203" pitchFamily="34" charset="0"/>
              </a:rPr>
              <a:t> to withstand competition and survive in the Toronto scene. These analyses would improve understanding and prove to be valuable.</a:t>
            </a:r>
          </a:p>
          <a:p>
            <a:pPr>
              <a:lnSpc>
                <a:spcPct val="220000"/>
              </a:lnSpc>
            </a:pPr>
            <a:endParaRPr lang="en-US" sz="1400" dirty="0">
              <a:latin typeface="Segoe UI" panose="020B0502040204020203" pitchFamily="34" charset="0"/>
              <a:cs typeface="Segoe UI" panose="020B0502040204020203" pitchFamily="34" charset="0"/>
            </a:endParaRPr>
          </a:p>
        </p:txBody>
      </p:sp>
      <p:pic>
        <p:nvPicPr>
          <p:cNvPr id="2050" name="Picture 2" descr="Top Hotels in Toronto, Ontario - Cancel FREE on most hotels ...">
            <a:extLst>
              <a:ext uri="{FF2B5EF4-FFF2-40B4-BE49-F238E27FC236}">
                <a16:creationId xmlns:a16="http://schemas.microsoft.com/office/drawing/2014/main" id="{65DF76B2-E8EE-4DA2-8A97-9704649D3C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171" r="10674" b="2"/>
          <a:stretch/>
        </p:blipFill>
        <p:spPr bwMode="auto">
          <a:xfrm>
            <a:off x="7534656" y="2108200"/>
            <a:ext cx="3621024" cy="360061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339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77"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078" name="Rectangle 74">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DF865-CFC1-453A-A1DB-4E4245EFDCB8}"/>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latin typeface="Signika" panose="02010003020600000004" pitchFamily="2" charset="0"/>
              </a:rPr>
              <a:t>Problem</a:t>
            </a:r>
          </a:p>
        </p:txBody>
      </p:sp>
      <p:pic>
        <p:nvPicPr>
          <p:cNvPr id="3074" name="Picture 2" descr="Man person thinking icon | Premium Vector">
            <a:extLst>
              <a:ext uri="{FF2B5EF4-FFF2-40B4-BE49-F238E27FC236}">
                <a16:creationId xmlns:a16="http://schemas.microsoft.com/office/drawing/2014/main" id="{9A719DBD-16D4-46FB-B64E-AF62956317F4}"/>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8813" r="15080"/>
          <a:stretch/>
        </p:blipFill>
        <p:spPr bwMode="auto">
          <a:xfrm>
            <a:off x="20" y="10"/>
            <a:ext cx="4580077"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3079" name="Straight Connector 76">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4E65A9-938C-4F57-887F-567E2C548A46}"/>
              </a:ext>
            </a:extLst>
          </p:cNvPr>
          <p:cNvSpPr>
            <a:spLocks noGrp="1"/>
          </p:cNvSpPr>
          <p:nvPr>
            <p:ph sz="half" idx="1"/>
          </p:nvPr>
        </p:nvSpPr>
        <p:spPr>
          <a:xfrm>
            <a:off x="5172074" y="2108201"/>
            <a:ext cx="5983606" cy="3760891"/>
          </a:xfrm>
        </p:spPr>
        <p:txBody>
          <a:bodyPr vert="horz" lIns="0" tIns="45720" rIns="0" bIns="45720" rtlCol="0">
            <a:normAutofit/>
          </a:bodyPr>
          <a:lstStyle/>
          <a:p>
            <a:pPr marL="0" marR="0">
              <a:lnSpc>
                <a:spcPct val="100000"/>
              </a:lnSpc>
              <a:spcBef>
                <a:spcPts val="0"/>
              </a:spcBef>
              <a:spcAft>
                <a:spcPts val="800"/>
              </a:spcAft>
            </a:pPr>
            <a:r>
              <a:rPr lang="en-US" dirty="0">
                <a:solidFill>
                  <a:schemeClr val="tx1"/>
                </a:solidFill>
                <a:effectLst/>
              </a:rPr>
              <a:t>I just received an offer of a lifetime to work with great engineers at IBM!</a:t>
            </a:r>
          </a:p>
          <a:p>
            <a:pPr marL="0" marR="0">
              <a:lnSpc>
                <a:spcPct val="100000"/>
              </a:lnSpc>
              <a:spcBef>
                <a:spcPts val="0"/>
              </a:spcBef>
              <a:spcAft>
                <a:spcPts val="800"/>
              </a:spcAft>
            </a:pPr>
            <a:r>
              <a:rPr lang="en-US" dirty="0">
                <a:solidFill>
                  <a:schemeClr val="tx1"/>
                </a:solidFill>
                <a:effectLst/>
              </a:rPr>
              <a:t>The sad part? I must leave Paris for Toronto, Canada. </a:t>
            </a:r>
          </a:p>
          <a:p>
            <a:pPr marL="0" marR="0" indent="0">
              <a:lnSpc>
                <a:spcPct val="100000"/>
              </a:lnSpc>
              <a:spcBef>
                <a:spcPts val="0"/>
              </a:spcBef>
              <a:spcAft>
                <a:spcPts val="800"/>
              </a:spcAft>
              <a:buFont typeface="Calibri" panose="020F0502020204030204" pitchFamily="34" charset="0"/>
              <a:buNone/>
            </a:pPr>
            <a:r>
              <a:rPr lang="en-US" dirty="0">
                <a:solidFill>
                  <a:schemeClr val="tx1"/>
                </a:solidFill>
                <a:effectLst/>
              </a:rPr>
              <a:t>Paris is known for its culture, sights, venues, rich diversity and in all a calming environment. Toronto also boasts of the same</a:t>
            </a:r>
          </a:p>
          <a:p>
            <a:pPr marL="0" indent="0">
              <a:lnSpc>
                <a:spcPct val="100000"/>
              </a:lnSpc>
              <a:spcBef>
                <a:spcPts val="0"/>
              </a:spcBef>
              <a:spcAft>
                <a:spcPts val="800"/>
              </a:spcAft>
              <a:buFont typeface="Calibri" panose="020F0502020204030204" pitchFamily="34" charset="0"/>
              <a:buNone/>
            </a:pPr>
            <a:endParaRPr lang="en-US" b="1" dirty="0">
              <a:solidFill>
                <a:schemeClr val="tx1"/>
              </a:solidFill>
              <a:effectLst/>
            </a:endParaRPr>
          </a:p>
          <a:p>
            <a:pPr marL="0" indent="0" algn="ctr">
              <a:lnSpc>
                <a:spcPct val="100000"/>
              </a:lnSpc>
              <a:spcBef>
                <a:spcPts val="0"/>
              </a:spcBef>
              <a:spcAft>
                <a:spcPts val="800"/>
              </a:spcAft>
              <a:buFont typeface="Calibri" panose="020F0502020204030204" pitchFamily="34" charset="0"/>
              <a:buNone/>
            </a:pPr>
            <a:r>
              <a:rPr lang="en-US" sz="2400" b="1" dirty="0">
                <a:solidFill>
                  <a:schemeClr val="tx1"/>
                </a:solidFill>
                <a:effectLst/>
              </a:rPr>
              <a:t>The challenge would be to locate a similar community that benefits my transition from Paris to Toronto.</a:t>
            </a:r>
            <a:endParaRPr lang="en-US" sz="2400" dirty="0">
              <a:solidFill>
                <a:schemeClr val="tx1"/>
              </a:solidFill>
              <a:effectLst/>
            </a:endParaRPr>
          </a:p>
          <a:p>
            <a:pPr marL="0" marR="0">
              <a:lnSpc>
                <a:spcPct val="100000"/>
              </a:lnSpc>
              <a:spcBef>
                <a:spcPts val="0"/>
              </a:spcBef>
              <a:spcAft>
                <a:spcPts val="800"/>
              </a:spcAft>
            </a:pPr>
            <a:endParaRPr lang="en-US" dirty="0">
              <a:effectLst/>
            </a:endParaRPr>
          </a:p>
          <a:p>
            <a:pPr>
              <a:lnSpc>
                <a:spcPct val="100000"/>
              </a:lnSpc>
            </a:pPr>
            <a:endParaRPr lang="en-US" dirty="0"/>
          </a:p>
        </p:txBody>
      </p:sp>
    </p:spTree>
    <p:extLst>
      <p:ext uri="{BB962C8B-B14F-4D97-AF65-F5344CB8AC3E}">
        <p14:creationId xmlns:p14="http://schemas.microsoft.com/office/powerpoint/2010/main" val="381312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062A-1F86-4916-A7A4-0761491EEC5E}"/>
              </a:ext>
            </a:extLst>
          </p:cNvPr>
          <p:cNvSpPr>
            <a:spLocks noGrp="1"/>
          </p:cNvSpPr>
          <p:nvPr>
            <p:ph type="title"/>
          </p:nvPr>
        </p:nvSpPr>
        <p:spPr/>
        <p:txBody>
          <a:bodyPr/>
          <a:lstStyle/>
          <a:p>
            <a:r>
              <a:rPr lang="en-US" dirty="0">
                <a:latin typeface="Signika" panose="02010003020600000004" pitchFamily="2" charset="0"/>
              </a:rPr>
              <a:t>Data Sourcing</a:t>
            </a:r>
          </a:p>
        </p:txBody>
      </p:sp>
      <p:sp>
        <p:nvSpPr>
          <p:cNvPr id="3" name="Content Placeholder 2">
            <a:extLst>
              <a:ext uri="{FF2B5EF4-FFF2-40B4-BE49-F238E27FC236}">
                <a16:creationId xmlns:a16="http://schemas.microsoft.com/office/drawing/2014/main" id="{9B890190-93D0-4212-90C9-DDFB7E73AFED}"/>
              </a:ext>
            </a:extLst>
          </p:cNvPr>
          <p:cNvSpPr>
            <a:spLocks noGrp="1"/>
          </p:cNvSpPr>
          <p:nvPr>
            <p:ph idx="1"/>
          </p:nvPr>
        </p:nvSpPr>
        <p:spPr/>
        <p:txBody>
          <a:bodyPr>
            <a:normAutofit fontScale="92500" lnSpcReduction="20000"/>
          </a:bodyPr>
          <a:lstStyle/>
          <a:p>
            <a:pPr marL="0" marR="0" indent="0" algn="just">
              <a:lnSpc>
                <a:spcPct val="107000"/>
              </a:lnSpc>
              <a:spcBef>
                <a:spcPts val="0"/>
              </a:spcBef>
              <a:spcAft>
                <a:spcPts val="800"/>
              </a:spcAft>
              <a:buNone/>
            </a:pP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1.Data on the Latitude and Longitude of my location (Using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Nominatim</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or </a:t>
            </a:r>
            <a:r>
              <a:rPr lang="en-US" sz="1800" b="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Google Map Locator</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t>
            </a:r>
          </a:p>
          <a:p>
            <a:pPr marL="0" marR="0" indent="0" algn="just">
              <a:lnSpc>
                <a:spcPct val="107000"/>
              </a:lnSpc>
              <a:spcBef>
                <a:spcPts val="0"/>
              </a:spcBef>
              <a:spcAft>
                <a:spcPts val="800"/>
              </a:spcAft>
              <a:buNone/>
            </a:pP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2.Venues located in the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neighbourhood</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 specific radius and at a time version of 7</a:t>
            </a:r>
            <a:r>
              <a:rPr lang="en-US" sz="1800" baseline="300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th</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July, 2020. (</a:t>
            </a:r>
            <a:r>
              <a:rPr lang="en-US" sz="1800" b="1"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Applying the Foursquare API</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t>
            </a:r>
          </a:p>
          <a:p>
            <a:pPr marL="0" marR="0" algn="just">
              <a:lnSpc>
                <a:spcPct val="107000"/>
              </a:lnSpc>
              <a:spcBef>
                <a:spcPts val="0"/>
              </a:spcBef>
              <a:spcAft>
                <a:spcPts val="800"/>
              </a:spcAft>
            </a:pP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p>
          <a:p>
            <a:pPr marL="0" marR="0" indent="0" algn="just">
              <a:lnSpc>
                <a:spcPct val="107000"/>
              </a:lnSpc>
              <a:spcBef>
                <a:spcPts val="0"/>
              </a:spcBef>
              <a:spcAft>
                <a:spcPts val="800"/>
              </a:spcAft>
              <a:buNone/>
            </a:pP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Also needed is data for Toronto (latitude, longitude, venues, ratings):</a:t>
            </a:r>
          </a:p>
          <a:p>
            <a:pPr marL="0" marR="0" indent="0" algn="just">
              <a:lnSpc>
                <a:spcPct val="107000"/>
              </a:lnSpc>
              <a:spcBef>
                <a:spcPts val="0"/>
              </a:spcBef>
              <a:spcAft>
                <a:spcPts val="800"/>
              </a:spcAft>
              <a:buNone/>
            </a:pP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These data would be sourced from a Wikipedia page containing the Postal Codes of Ontario and a CSV File containing Geospatial Data of the several Ontario Postal Codes:</a:t>
            </a:r>
          </a:p>
          <a:p>
            <a:pPr marL="0" marR="0">
              <a:lnSpc>
                <a:spcPct val="107000"/>
              </a:lnSpc>
              <a:spcBef>
                <a:spcPts val="0"/>
              </a:spcBef>
              <a:spcAft>
                <a:spcPts val="800"/>
              </a:spcAft>
            </a:pP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1. List of Postal Codes for Ontario: </a:t>
            </a:r>
          </a:p>
          <a:p>
            <a:pPr marL="0" marR="0">
              <a:lnSpc>
                <a:spcPct val="107000"/>
              </a:lnSpc>
              <a:spcBef>
                <a:spcPts val="0"/>
              </a:spcBef>
              <a:spcAft>
                <a:spcPts val="800"/>
              </a:spcAft>
            </a:pP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t>
            </a:r>
            <a:r>
              <a:rPr lang="en-US" sz="1800" u="sng" dirty="0">
                <a:solidFill>
                  <a:schemeClr val="tx1"/>
                </a:solidFill>
                <a:effectLst/>
                <a:latin typeface="Roboto" panose="02000000000000000000" pitchFamily="2" charset="0"/>
                <a:ea typeface="Roboto" panose="02000000000000000000" pitchFamily="2" charset="0"/>
                <a:cs typeface="Times New Roman" panose="02020603050405020304" pitchFamily="18" charset="0"/>
                <a:hlinkClick r:id="rId2">
                  <a:extLst>
                    <a:ext uri="{A12FA001-AC4F-418D-AE19-62706E023703}">
                      <ahyp:hlinkClr xmlns:ahyp="http://schemas.microsoft.com/office/drawing/2018/hyperlinkcolor" val="tx"/>
                    </a:ext>
                  </a:extLst>
                </a:hlinkClick>
              </a:rPr>
              <a:t>https://en.wikipedia.org/wiki/List_of_postal_codes_of_Canada:_M</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t>
            </a:r>
          </a:p>
          <a:p>
            <a:pPr marL="0" marR="0" algn="just">
              <a:lnSpc>
                <a:spcPct val="107000"/>
              </a:lnSpc>
              <a:spcBef>
                <a:spcPts val="0"/>
              </a:spcBef>
              <a:spcAft>
                <a:spcPts val="800"/>
              </a:spcAft>
            </a:pP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2. Geospatial CSV:</a:t>
            </a:r>
          </a:p>
          <a:p>
            <a:pPr marL="0" marR="0" algn="just">
              <a:lnSpc>
                <a:spcPct val="107000"/>
              </a:lnSpc>
              <a:spcBef>
                <a:spcPts val="0"/>
              </a:spcBef>
              <a:spcAft>
                <a:spcPts val="800"/>
              </a:spcAft>
            </a:pP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t>
            </a:r>
            <a:r>
              <a:rPr lang="en-US" sz="1800" u="sng" dirty="0">
                <a:solidFill>
                  <a:schemeClr val="tx1"/>
                </a:solidFill>
                <a:effectLst/>
                <a:latin typeface="Roboto" panose="02000000000000000000" pitchFamily="2" charset="0"/>
                <a:ea typeface="Roboto" panose="02000000000000000000" pitchFamily="2" charset="0"/>
                <a:cs typeface="Times New Roman" panose="02020603050405020304" pitchFamily="18" charset="0"/>
                <a:hlinkClick r:id="rId3">
                  <a:extLst>
                    <a:ext uri="{A12FA001-AC4F-418D-AE19-62706E023703}">
                      <ahyp:hlinkClr xmlns:ahyp="http://schemas.microsoft.com/office/drawing/2018/hyperlinkcolor" val="tx"/>
                    </a:ext>
                  </a:extLst>
                </a:hlinkClick>
              </a:rPr>
              <a:t>http://cocl.us/Geospatial_data</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t>
            </a:r>
          </a:p>
          <a:p>
            <a:endParaRPr lang="en-US" dirty="0">
              <a:solidFill>
                <a:schemeClr val="tx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233295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14DE1B-FD50-40B1-A8A5-304666E7C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B41FE9-4F8F-4675-8668-D3330B371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E74FFD36-93EC-4359-97D5-F7D78B1A3DBC}"/>
              </a:ext>
            </a:extLst>
          </p:cNvPr>
          <p:cNvPicPr/>
          <p:nvPr/>
        </p:nvPicPr>
        <p:blipFill>
          <a:blip r:embed="rId2"/>
          <a:stretch>
            <a:fillRect/>
          </a:stretch>
        </p:blipFill>
        <p:spPr>
          <a:xfrm>
            <a:off x="798745" y="1261275"/>
            <a:ext cx="5136388" cy="4354092"/>
          </a:xfrm>
          <a:prstGeom prst="rect">
            <a:avLst/>
          </a:prstGeom>
        </p:spPr>
      </p:pic>
      <p:cxnSp>
        <p:nvCxnSpPr>
          <p:cNvPr id="14" name="Straight Connector 13">
            <a:extLst>
              <a:ext uri="{FF2B5EF4-FFF2-40B4-BE49-F238E27FC236}">
                <a16:creationId xmlns:a16="http://schemas.microsoft.com/office/drawing/2014/main" id="{E230929C-760C-4746-B0AE-0D09A78A88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038225"/>
            <a:ext cx="0" cy="47625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966F4D8B-878D-46A1-992A-4AEE02396E11}"/>
              </a:ext>
            </a:extLst>
          </p:cNvPr>
          <p:cNvPicPr/>
          <p:nvPr/>
        </p:nvPicPr>
        <p:blipFill>
          <a:blip r:embed="rId3"/>
          <a:stretch>
            <a:fillRect/>
          </a:stretch>
        </p:blipFill>
        <p:spPr>
          <a:xfrm>
            <a:off x="6256866" y="3212129"/>
            <a:ext cx="5297241" cy="2936879"/>
          </a:xfrm>
          <a:prstGeom prst="rect">
            <a:avLst/>
          </a:prstGeom>
        </p:spPr>
      </p:pic>
      <p:sp>
        <p:nvSpPr>
          <p:cNvPr id="6" name="TextBox 5">
            <a:extLst>
              <a:ext uri="{FF2B5EF4-FFF2-40B4-BE49-F238E27FC236}">
                <a16:creationId xmlns:a16="http://schemas.microsoft.com/office/drawing/2014/main" id="{61C4D195-5976-48BF-B074-6010F7AA9272}"/>
              </a:ext>
            </a:extLst>
          </p:cNvPr>
          <p:cNvSpPr txBox="1"/>
          <p:nvPr/>
        </p:nvSpPr>
        <p:spPr>
          <a:xfrm>
            <a:off x="6771861" y="1033406"/>
            <a:ext cx="4108173" cy="2150525"/>
          </a:xfrm>
          <a:prstGeom prst="rect">
            <a:avLst/>
          </a:prstGeom>
          <a:noFill/>
        </p:spPr>
        <p:txBody>
          <a:bodyPr wrap="square" rtlCol="0">
            <a:spAutoFit/>
          </a:bodyPr>
          <a:lstStyle/>
          <a:p>
            <a:pPr marL="0" marR="0" algn="ctr">
              <a:lnSpc>
                <a:spcPct val="107000"/>
              </a:lnSpc>
              <a:spcBef>
                <a:spcPts val="0"/>
              </a:spcBef>
              <a:spcAft>
                <a:spcPts val="800"/>
              </a:spcAft>
            </a:pPr>
            <a:r>
              <a:rPr lang="en-US" sz="1800" dirty="0">
                <a:effectLst/>
                <a:latin typeface="Roboto" panose="02000000000000000000" pitchFamily="2" charset="0"/>
                <a:ea typeface="Roboto" panose="02000000000000000000" pitchFamily="2" charset="0"/>
                <a:cs typeface="Times New Roman" panose="02020603050405020304" pitchFamily="18" charset="0"/>
              </a:rPr>
              <a:t>With the Geographical data of the Parisian </a:t>
            </a:r>
            <a:r>
              <a:rPr lang="en-US" sz="1800" dirty="0" err="1">
                <a:effectLst/>
                <a:latin typeface="Roboto" panose="02000000000000000000" pitchFamily="2" charset="0"/>
                <a:ea typeface="Roboto" panose="02000000000000000000" pitchFamily="2" charset="0"/>
                <a:cs typeface="Times New Roman" panose="02020603050405020304" pitchFamily="18" charset="0"/>
              </a:rPr>
              <a:t>Neighbourhood</a:t>
            </a:r>
            <a:r>
              <a:rPr lang="en-US" sz="1800" dirty="0">
                <a:effectLst/>
                <a:latin typeface="Roboto" panose="02000000000000000000" pitchFamily="2" charset="0"/>
                <a:ea typeface="Roboto" panose="02000000000000000000" pitchFamily="2" charset="0"/>
                <a:cs typeface="Times New Roman" panose="02020603050405020304" pitchFamily="18" charset="0"/>
              </a:rPr>
              <a:t> and using the Foursquare API, the venues located at a radius of 650m to this residential area in Paris were located and then read into a </a:t>
            </a:r>
            <a:r>
              <a:rPr lang="en-US" sz="1800" dirty="0" err="1">
                <a:effectLst/>
                <a:latin typeface="Roboto" panose="02000000000000000000" pitchFamily="2" charset="0"/>
                <a:ea typeface="Roboto" panose="02000000000000000000" pitchFamily="2" charset="0"/>
                <a:cs typeface="Times New Roman" panose="02020603050405020304" pitchFamily="18" charset="0"/>
              </a:rPr>
              <a:t>DataFrame</a:t>
            </a:r>
            <a:r>
              <a:rPr lang="en-US" sz="1800" dirty="0">
                <a:effectLst/>
                <a:latin typeface="Roboto" panose="02000000000000000000" pitchFamily="2" charset="0"/>
                <a:ea typeface="Roboto" panose="02000000000000000000" pitchFamily="2" charset="0"/>
                <a:cs typeface="Times New Roman" panose="02020603050405020304" pitchFamily="18" charset="0"/>
              </a:rPr>
              <a:t> for further analysis later.</a:t>
            </a:r>
          </a:p>
        </p:txBody>
      </p:sp>
      <p:cxnSp>
        <p:nvCxnSpPr>
          <p:cNvPr id="15" name="Straight Arrow Connector 14">
            <a:extLst>
              <a:ext uri="{FF2B5EF4-FFF2-40B4-BE49-F238E27FC236}">
                <a16:creationId xmlns:a16="http://schemas.microsoft.com/office/drawing/2014/main" id="{904DD66C-5066-4DD5-8B88-E27A1F007A0E}"/>
              </a:ext>
            </a:extLst>
          </p:cNvPr>
          <p:cNvCxnSpPr>
            <a:cxnSpLocks/>
          </p:cNvCxnSpPr>
          <p:nvPr/>
        </p:nvCxnSpPr>
        <p:spPr>
          <a:xfrm flipH="1" flipV="1">
            <a:off x="6135756" y="2067368"/>
            <a:ext cx="67586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34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34CA0-9787-48E1-8292-C5DC3E8A1BD9}"/>
              </a:ext>
            </a:extLst>
          </p:cNvPr>
          <p:cNvSpPr>
            <a:spLocks noGrp="1"/>
          </p:cNvSpPr>
          <p:nvPr>
            <p:ph type="title"/>
          </p:nvPr>
        </p:nvSpPr>
        <p:spPr>
          <a:xfrm>
            <a:off x="642257" y="634946"/>
            <a:ext cx="3690257" cy="1450757"/>
          </a:xfrm>
        </p:spPr>
        <p:txBody>
          <a:bodyPr>
            <a:normAutofit/>
          </a:bodyPr>
          <a:lstStyle/>
          <a:p>
            <a:r>
              <a:rPr lang="en-US" dirty="0">
                <a:latin typeface="Signika" panose="02010003020600000004" pitchFamily="2" charset="0"/>
              </a:rPr>
              <a:t>Methodology</a:t>
            </a:r>
          </a:p>
        </p:txBody>
      </p:sp>
      <p:cxnSp>
        <p:nvCxnSpPr>
          <p:cNvPr id="15" name="Straight Connector 14">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EC01AB51-96FC-4E89-B247-DF94F23039B6}"/>
              </a:ext>
            </a:extLst>
          </p:cNvPr>
          <p:cNvSpPr>
            <a:spLocks noGrp="1"/>
          </p:cNvSpPr>
          <p:nvPr>
            <p:ph idx="1"/>
          </p:nvPr>
        </p:nvSpPr>
        <p:spPr>
          <a:xfrm>
            <a:off x="642257" y="2407436"/>
            <a:ext cx="3690257" cy="3461658"/>
          </a:xfrm>
        </p:spPr>
        <p:txBody>
          <a:bodyPr>
            <a:normAutofit/>
          </a:bodyPr>
          <a:lstStyle/>
          <a:p>
            <a:r>
              <a:rPr lang="en-US" dirty="0"/>
              <a:t>This is a Folium Map of the Parisian Residential </a:t>
            </a:r>
            <a:r>
              <a:rPr lang="en-US" dirty="0" err="1"/>
              <a:t>Neighbourhood</a:t>
            </a:r>
            <a:r>
              <a:rPr lang="en-US" dirty="0"/>
              <a:t>.</a:t>
            </a:r>
          </a:p>
          <a:p>
            <a:endParaRPr lang="en-US" dirty="0"/>
          </a:p>
          <a:p>
            <a:r>
              <a:rPr lang="en-US" dirty="0"/>
              <a:t>We will proceed to scrape the data for the Toronto </a:t>
            </a:r>
            <a:r>
              <a:rPr lang="en-US" dirty="0" err="1"/>
              <a:t>Neighbourhoods</a:t>
            </a:r>
            <a:endParaRPr lang="en-US" dirty="0"/>
          </a:p>
        </p:txBody>
      </p:sp>
      <p:pic>
        <p:nvPicPr>
          <p:cNvPr id="6" name="Content Placeholder 5">
            <a:extLst>
              <a:ext uri="{FF2B5EF4-FFF2-40B4-BE49-F238E27FC236}">
                <a16:creationId xmlns:a16="http://schemas.microsoft.com/office/drawing/2014/main" id="{22888261-71B6-4E65-BA49-0F9DC3CC2742}"/>
              </a:ext>
            </a:extLst>
          </p:cNvPr>
          <p:cNvPicPr>
            <a:picLocks/>
          </p:cNvPicPr>
          <p:nvPr/>
        </p:nvPicPr>
        <p:blipFill rotWithShape="1">
          <a:blip r:embed="rId2"/>
          <a:srcRect l="4275" r="19015" b="1"/>
          <a:stretch/>
        </p:blipFill>
        <p:spPr>
          <a:xfrm>
            <a:off x="4648201" y="640081"/>
            <a:ext cx="6909801" cy="5314406"/>
          </a:xfrm>
          <a:prstGeom prst="rect">
            <a:avLst/>
          </a:prstGeom>
        </p:spPr>
      </p:pic>
      <p:sp>
        <p:nvSpPr>
          <p:cNvPr id="17" name="Rectangle 16">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219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CCB2660-BFBF-4FC4-A2C0-F6D9341B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160867"/>
            <a:ext cx="5854699" cy="4390169"/>
          </a:xfrm>
          <a:prstGeom prst="rect">
            <a:avLst/>
          </a:prstGeom>
          <a:solidFill>
            <a:srgbClr val="FFFFFF"/>
          </a:solidFill>
          <a:ln w="63500">
            <a:solidFill>
              <a:srgbClr val="514A3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298A8F4C-FFD9-454E-A641-D4A92F2257CC}"/>
              </a:ext>
            </a:extLst>
          </p:cNvPr>
          <p:cNvPicPr/>
          <p:nvPr/>
        </p:nvPicPr>
        <p:blipFill>
          <a:blip r:embed="rId2"/>
          <a:stretch>
            <a:fillRect/>
          </a:stretch>
        </p:blipFill>
        <p:spPr>
          <a:xfrm>
            <a:off x="426280" y="325100"/>
            <a:ext cx="5324713" cy="4054598"/>
          </a:xfrm>
          <a:prstGeom prst="rect">
            <a:avLst/>
          </a:prstGeom>
        </p:spPr>
      </p:pic>
      <p:sp>
        <p:nvSpPr>
          <p:cNvPr id="14" name="Rectangle 13">
            <a:extLst>
              <a:ext uri="{FF2B5EF4-FFF2-40B4-BE49-F238E27FC236}">
                <a16:creationId xmlns:a16="http://schemas.microsoft.com/office/drawing/2014/main" id="{13A92E2F-55AE-4881-A4B4-F7005A558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160867"/>
            <a:ext cx="5854699" cy="1939935"/>
          </a:xfrm>
          <a:prstGeom prst="rect">
            <a:avLst/>
          </a:prstGeom>
          <a:solidFill>
            <a:srgbClr val="FCB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719A4ED8-71CF-43D3-BB55-6F00FF52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715269"/>
            <a:ext cx="5854699" cy="15602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F0C38348-0ECF-4EAB-B3E5-906FA46EB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2265035"/>
            <a:ext cx="5854699" cy="3979512"/>
          </a:xfrm>
          <a:prstGeom prst="rect">
            <a:avLst/>
          </a:prstGeom>
          <a:solidFill>
            <a:srgbClr val="FFFFFF"/>
          </a:solidFill>
          <a:ln w="63500">
            <a:solidFill>
              <a:srgbClr val="514A3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7" name="Picture 6">
            <a:extLst>
              <a:ext uri="{FF2B5EF4-FFF2-40B4-BE49-F238E27FC236}">
                <a16:creationId xmlns:a16="http://schemas.microsoft.com/office/drawing/2014/main" id="{69C3C8AF-F8FC-4123-8FCE-A532F20FE284}"/>
              </a:ext>
            </a:extLst>
          </p:cNvPr>
          <p:cNvPicPr/>
          <p:nvPr/>
        </p:nvPicPr>
        <p:blipFill>
          <a:blip r:embed="rId3"/>
          <a:stretch>
            <a:fillRect/>
          </a:stretch>
        </p:blipFill>
        <p:spPr>
          <a:xfrm>
            <a:off x="6450298" y="2429540"/>
            <a:ext cx="5320306" cy="3664180"/>
          </a:xfrm>
          <a:prstGeom prst="rect">
            <a:avLst/>
          </a:prstGeom>
        </p:spPr>
      </p:pic>
      <p:sp>
        <p:nvSpPr>
          <p:cNvPr id="8" name="TextBox 7">
            <a:extLst>
              <a:ext uri="{FF2B5EF4-FFF2-40B4-BE49-F238E27FC236}">
                <a16:creationId xmlns:a16="http://schemas.microsoft.com/office/drawing/2014/main" id="{1E948E0F-EE4F-454A-8FEB-4D7B6BF4032A}"/>
              </a:ext>
            </a:extLst>
          </p:cNvPr>
          <p:cNvSpPr txBox="1"/>
          <p:nvPr/>
        </p:nvSpPr>
        <p:spPr>
          <a:xfrm>
            <a:off x="241300" y="5128648"/>
            <a:ext cx="5854700" cy="668709"/>
          </a:xfrm>
          <a:prstGeom prst="rect">
            <a:avLst/>
          </a:prstGeom>
          <a:noFill/>
        </p:spPr>
        <p:txBody>
          <a:bodyPr wrap="square" rtlCol="0">
            <a:spAutoFit/>
          </a:bodyPr>
          <a:lstStyle/>
          <a:p>
            <a:pPr marL="0" marR="0" algn="ctr">
              <a:lnSpc>
                <a:spcPct val="107000"/>
              </a:lnSpc>
              <a:spcBef>
                <a:spcPts val="0"/>
              </a:spcBef>
              <a:spcAft>
                <a:spcPts val="800"/>
              </a:spcAft>
            </a:pPr>
            <a:r>
              <a:rPr lang="en-US" sz="18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This data is read from a Wikipedia Page to extract Data including Postal Code, Borough and </a:t>
            </a:r>
            <a:r>
              <a:rPr lang="en-US" sz="1800" dirty="0" err="1">
                <a:solidFill>
                  <a:schemeClr val="bg1"/>
                </a:solidFill>
                <a:effectLst/>
                <a:latin typeface="Roboto" panose="02000000000000000000" pitchFamily="2" charset="0"/>
                <a:ea typeface="Roboto" panose="02000000000000000000" pitchFamily="2" charset="0"/>
                <a:cs typeface="Times New Roman" panose="02020603050405020304" pitchFamily="18" charset="0"/>
              </a:rPr>
              <a:t>Neighbourhood</a:t>
            </a:r>
            <a:endParaRPr lang="en-US" sz="1800" dirty="0">
              <a:solidFill>
                <a:schemeClr val="bg1"/>
              </a:solidFill>
              <a:effectLst/>
              <a:latin typeface="Roboto" panose="02000000000000000000" pitchFamily="2" charset="0"/>
              <a:ea typeface="Roboto" panose="02000000000000000000" pitchFamily="2"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8882107E-1E8C-40CB-8128-EA5BF245917A}"/>
              </a:ext>
            </a:extLst>
          </p:cNvPr>
          <p:cNvCxnSpPr>
            <a:cxnSpLocks/>
            <a:stCxn id="8" idx="0"/>
          </p:cNvCxnSpPr>
          <p:nvPr/>
        </p:nvCxnSpPr>
        <p:spPr>
          <a:xfrm flipV="1">
            <a:off x="3168650" y="4174435"/>
            <a:ext cx="0" cy="9542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55ED25D-17C1-47A0-B770-57BF8D03EDE7}"/>
              </a:ext>
            </a:extLst>
          </p:cNvPr>
          <p:cNvSpPr txBox="1"/>
          <p:nvPr/>
        </p:nvSpPr>
        <p:spPr>
          <a:xfrm>
            <a:off x="6176433" y="773186"/>
            <a:ext cx="5854700" cy="965072"/>
          </a:xfrm>
          <a:prstGeom prst="rect">
            <a:avLst/>
          </a:prstGeom>
          <a:noFill/>
        </p:spPr>
        <p:txBody>
          <a:bodyPr wrap="square" rtlCol="0">
            <a:spAutoFit/>
          </a:bodyPr>
          <a:lstStyle/>
          <a:p>
            <a:pPr marL="0" marR="0" algn="ctr">
              <a:lnSpc>
                <a:spcPct val="107000"/>
              </a:lnSpc>
              <a:spcBef>
                <a:spcPts val="0"/>
              </a:spcBef>
              <a:spcAft>
                <a:spcPts val="800"/>
              </a:spcAft>
            </a:pPr>
            <a:r>
              <a:rPr lang="en-US" sz="1800" b="1" dirty="0">
                <a:effectLst/>
                <a:latin typeface="Roboto" panose="02000000000000000000" pitchFamily="2" charset="0"/>
                <a:ea typeface="Roboto" panose="02000000000000000000" pitchFamily="2" charset="0"/>
                <a:cs typeface="Times New Roman" panose="02020603050405020304" pitchFamily="18" charset="0"/>
              </a:rPr>
              <a:t>This data is read from a CSV File that has information on </a:t>
            </a:r>
            <a:r>
              <a:rPr lang="en-US" b="1" dirty="0">
                <a:latin typeface="Roboto" panose="02000000000000000000" pitchFamily="2" charset="0"/>
                <a:ea typeface="Roboto" panose="02000000000000000000" pitchFamily="2" charset="0"/>
                <a:cs typeface="Times New Roman" panose="02020603050405020304" pitchFamily="18" charset="0"/>
              </a:rPr>
              <a:t>each Postal Code and its Geographical Data (Latitude and Longitude)</a:t>
            </a:r>
            <a:endParaRPr lang="en-US" sz="1800" b="1" dirty="0">
              <a:effectLst/>
              <a:latin typeface="Roboto" panose="02000000000000000000" pitchFamily="2" charset="0"/>
              <a:ea typeface="Roboto" panose="02000000000000000000" pitchFamily="2"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9C1042F9-5AEC-4C0B-9808-C88F9B7F35EE}"/>
              </a:ext>
            </a:extLst>
          </p:cNvPr>
          <p:cNvCxnSpPr>
            <a:cxnSpLocks/>
          </p:cNvCxnSpPr>
          <p:nvPr/>
        </p:nvCxnSpPr>
        <p:spPr>
          <a:xfrm>
            <a:off x="9223513" y="1786893"/>
            <a:ext cx="0" cy="6426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243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CCB2660-BFBF-4FC4-A2C0-F6D9341B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160867"/>
            <a:ext cx="5854699" cy="4390169"/>
          </a:xfrm>
          <a:prstGeom prst="rect">
            <a:avLst/>
          </a:prstGeom>
          <a:solidFill>
            <a:srgbClr val="FFFFFF"/>
          </a:solidFill>
          <a:ln w="63500">
            <a:solidFill>
              <a:srgbClr val="26262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7" name="Picture 6">
            <a:extLst>
              <a:ext uri="{FF2B5EF4-FFF2-40B4-BE49-F238E27FC236}">
                <a16:creationId xmlns:a16="http://schemas.microsoft.com/office/drawing/2014/main" id="{E87B2288-91E6-4C4C-A822-C2C51AFED77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97469" y="593964"/>
            <a:ext cx="5582335" cy="3516870"/>
          </a:xfrm>
          <a:prstGeom prst="rect">
            <a:avLst/>
          </a:prstGeom>
          <a:noFill/>
        </p:spPr>
      </p:pic>
      <p:sp>
        <p:nvSpPr>
          <p:cNvPr id="14" name="Rectangle 13">
            <a:extLst>
              <a:ext uri="{FF2B5EF4-FFF2-40B4-BE49-F238E27FC236}">
                <a16:creationId xmlns:a16="http://schemas.microsoft.com/office/drawing/2014/main" id="{13A92E2F-55AE-4881-A4B4-F7005A558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160867"/>
            <a:ext cx="5854699" cy="1939935"/>
          </a:xfrm>
          <a:prstGeom prst="rect">
            <a:avLst/>
          </a:prstGeom>
          <a:solidFill>
            <a:srgbClr val="FC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719A4ED8-71CF-43D3-BB55-6F00FF52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715269"/>
            <a:ext cx="5854699" cy="15602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F0C38348-0ECF-4EAB-B3E5-906FA46EB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2265035"/>
            <a:ext cx="5854699" cy="3979512"/>
          </a:xfrm>
          <a:prstGeom prst="rect">
            <a:avLst/>
          </a:prstGeom>
          <a:solidFill>
            <a:srgbClr val="FFFFFF"/>
          </a:solidFill>
          <a:ln w="63500">
            <a:solidFill>
              <a:srgbClr val="26262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D3C36D42-2EF3-49AE-BE24-27F2172BAB8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326372" y="3393284"/>
            <a:ext cx="5568159" cy="1736692"/>
          </a:xfrm>
          <a:prstGeom prst="rect">
            <a:avLst/>
          </a:prstGeom>
          <a:noFill/>
        </p:spPr>
      </p:pic>
      <p:sp>
        <p:nvSpPr>
          <p:cNvPr id="13" name="TextBox 12">
            <a:extLst>
              <a:ext uri="{FF2B5EF4-FFF2-40B4-BE49-F238E27FC236}">
                <a16:creationId xmlns:a16="http://schemas.microsoft.com/office/drawing/2014/main" id="{E76ACE4B-E944-42E4-A9D1-C1CF1F4ADF59}"/>
              </a:ext>
            </a:extLst>
          </p:cNvPr>
          <p:cNvSpPr txBox="1"/>
          <p:nvPr/>
        </p:nvSpPr>
        <p:spPr>
          <a:xfrm>
            <a:off x="241300" y="5128648"/>
            <a:ext cx="5854700" cy="668709"/>
          </a:xfrm>
          <a:prstGeom prst="rect">
            <a:avLst/>
          </a:prstGeom>
          <a:noFill/>
        </p:spPr>
        <p:txBody>
          <a:bodyPr wrap="square" rtlCol="0">
            <a:spAutoFit/>
          </a:bodyPr>
          <a:lstStyle/>
          <a:p>
            <a:pPr marL="0" marR="0" algn="ctr">
              <a:lnSpc>
                <a:spcPct val="107000"/>
              </a:lnSpc>
              <a:spcBef>
                <a:spcPts val="0"/>
              </a:spcBef>
              <a:spcAft>
                <a:spcPts val="800"/>
              </a:spcAft>
            </a:pPr>
            <a:r>
              <a:rPr lang="en-US" sz="18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The Toronto </a:t>
            </a:r>
            <a:r>
              <a:rPr lang="en-US" sz="1800" dirty="0" err="1">
                <a:solidFill>
                  <a:schemeClr val="bg1"/>
                </a:solidFill>
                <a:effectLst/>
                <a:latin typeface="Roboto" panose="02000000000000000000" pitchFamily="2" charset="0"/>
                <a:ea typeface="Roboto" panose="02000000000000000000" pitchFamily="2" charset="0"/>
                <a:cs typeface="Times New Roman" panose="02020603050405020304" pitchFamily="18" charset="0"/>
              </a:rPr>
              <a:t>Neighbourhoods</a:t>
            </a:r>
            <a:r>
              <a:rPr lang="en-US" sz="18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 are </a:t>
            </a:r>
            <a:r>
              <a:rPr lang="en-US" dirty="0">
                <a:solidFill>
                  <a:schemeClr val="bg1"/>
                </a:solidFill>
                <a:latin typeface="Roboto" panose="02000000000000000000" pitchFamily="2" charset="0"/>
                <a:ea typeface="Roboto" panose="02000000000000000000" pitchFamily="2" charset="0"/>
                <a:cs typeface="Times New Roman" panose="02020603050405020304" pitchFamily="18" charset="0"/>
              </a:rPr>
              <a:t>Visualized using the Folium Library for better analysis</a:t>
            </a:r>
            <a:endParaRPr lang="en-US" sz="1800" dirty="0">
              <a:solidFill>
                <a:schemeClr val="bg1"/>
              </a:solidFill>
              <a:effectLst/>
              <a:latin typeface="Roboto" panose="02000000000000000000" pitchFamily="2" charset="0"/>
              <a:ea typeface="Roboto" panose="02000000000000000000" pitchFamily="2"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F9B73422-4B51-4E3B-880F-46B1CB900118}"/>
              </a:ext>
            </a:extLst>
          </p:cNvPr>
          <p:cNvCxnSpPr>
            <a:cxnSpLocks/>
            <a:stCxn id="13" idx="0"/>
          </p:cNvCxnSpPr>
          <p:nvPr/>
        </p:nvCxnSpPr>
        <p:spPr>
          <a:xfrm flipV="1">
            <a:off x="3168650" y="4174436"/>
            <a:ext cx="0" cy="9542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2B1D92E-9F82-424F-ABD9-1515224D37FC}"/>
              </a:ext>
            </a:extLst>
          </p:cNvPr>
          <p:cNvSpPr txBox="1"/>
          <p:nvPr/>
        </p:nvSpPr>
        <p:spPr>
          <a:xfrm>
            <a:off x="6176433" y="773186"/>
            <a:ext cx="5854700" cy="1067665"/>
          </a:xfrm>
          <a:prstGeom prst="rect">
            <a:avLst/>
          </a:prstGeom>
          <a:noFill/>
        </p:spPr>
        <p:txBody>
          <a:bodyPr wrap="square" rtlCol="0">
            <a:spAutoFit/>
          </a:bodyPr>
          <a:lstStyle/>
          <a:p>
            <a:pPr marL="0" marR="0" algn="ctr">
              <a:lnSpc>
                <a:spcPct val="107000"/>
              </a:lnSpc>
              <a:spcBef>
                <a:spcPts val="0"/>
              </a:spcBef>
              <a:spcAft>
                <a:spcPts val="800"/>
              </a:spcAft>
            </a:pPr>
            <a:r>
              <a:rPr lang="en-US" sz="1800" b="1" dirty="0">
                <a:effectLst/>
                <a:latin typeface="Roboto" panose="02000000000000000000" pitchFamily="2" charset="0"/>
                <a:ea typeface="Roboto" panose="02000000000000000000" pitchFamily="2" charset="0"/>
                <a:cs typeface="Times New Roman" panose="02020603050405020304" pitchFamily="18" charset="0"/>
              </a:rPr>
              <a:t>The data of </a:t>
            </a:r>
            <a:r>
              <a:rPr lang="en-US" sz="1800" b="1" dirty="0" err="1">
                <a:effectLst/>
                <a:latin typeface="Roboto" panose="02000000000000000000" pitchFamily="2" charset="0"/>
                <a:ea typeface="Roboto" panose="02000000000000000000" pitchFamily="2" charset="0"/>
                <a:cs typeface="Times New Roman" panose="02020603050405020304" pitchFamily="18" charset="0"/>
              </a:rPr>
              <a:t>Neighbourhoods</a:t>
            </a:r>
            <a:r>
              <a:rPr lang="en-US" sz="1800" b="1" dirty="0">
                <a:effectLst/>
                <a:latin typeface="Roboto" panose="02000000000000000000" pitchFamily="2" charset="0"/>
                <a:ea typeface="Roboto" panose="02000000000000000000" pitchFamily="2" charset="0"/>
                <a:cs typeface="Times New Roman" panose="02020603050405020304" pitchFamily="18" charset="0"/>
              </a:rPr>
              <a:t> is merged with its respective Geographical Data.</a:t>
            </a:r>
          </a:p>
          <a:p>
            <a:pPr marL="0" marR="0" algn="ctr">
              <a:lnSpc>
                <a:spcPct val="107000"/>
              </a:lnSpc>
              <a:spcBef>
                <a:spcPts val="0"/>
              </a:spcBef>
              <a:spcAft>
                <a:spcPts val="800"/>
              </a:spcAft>
            </a:pPr>
            <a:r>
              <a:rPr lang="en-US" b="1" dirty="0">
                <a:latin typeface="Roboto" panose="02000000000000000000" pitchFamily="2" charset="0"/>
                <a:ea typeface="Roboto" panose="02000000000000000000" pitchFamily="2" charset="0"/>
                <a:cs typeface="Times New Roman" panose="02020603050405020304" pitchFamily="18" charset="0"/>
              </a:rPr>
              <a:t>Then this data is filtered to focus on TORONTO</a:t>
            </a:r>
            <a:endParaRPr lang="en-US" sz="1800" b="1" dirty="0">
              <a:effectLst/>
              <a:latin typeface="Roboto" panose="02000000000000000000" pitchFamily="2" charset="0"/>
              <a:ea typeface="Roboto" panose="02000000000000000000" pitchFamily="2"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34B3C4E3-5641-4552-A24A-61EFA7EC0D4B}"/>
              </a:ext>
            </a:extLst>
          </p:cNvPr>
          <p:cNvCxnSpPr>
            <a:cxnSpLocks/>
          </p:cNvCxnSpPr>
          <p:nvPr/>
        </p:nvCxnSpPr>
        <p:spPr>
          <a:xfrm>
            <a:off x="9223513" y="1853153"/>
            <a:ext cx="0" cy="1115333"/>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067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CCB2660-BFBF-4FC4-A2C0-F6D9341B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160867"/>
            <a:ext cx="5854699" cy="4390169"/>
          </a:xfrm>
          <a:prstGeom prst="rect">
            <a:avLst/>
          </a:prstGeom>
          <a:solidFill>
            <a:srgbClr val="FFFFFF"/>
          </a:solidFill>
          <a:ln w="63500">
            <a:solidFill>
              <a:srgbClr val="26262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Download Foursquare City Guide Logo in SVG Vector or PNG File ...">
            <a:extLst>
              <a:ext uri="{FF2B5EF4-FFF2-40B4-BE49-F238E27FC236}">
                <a16:creationId xmlns:a16="http://schemas.microsoft.com/office/drawing/2014/main" id="{DC04C991-40B7-44E5-9557-55193AB894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7469" y="491621"/>
            <a:ext cx="5582335" cy="3721556"/>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13A92E2F-55AE-4881-A4B4-F7005A558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160867"/>
            <a:ext cx="5854699" cy="1939935"/>
          </a:xfrm>
          <a:prstGeom prst="rect">
            <a:avLst/>
          </a:prstGeom>
          <a:solidFill>
            <a:srgbClr val="FF41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5" name="Rectangle 74">
            <a:extLst>
              <a:ext uri="{FF2B5EF4-FFF2-40B4-BE49-F238E27FC236}">
                <a16:creationId xmlns:a16="http://schemas.microsoft.com/office/drawing/2014/main" id="{719A4ED8-71CF-43D3-BB55-6F00FF52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715269"/>
            <a:ext cx="5854699" cy="15602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7" name="Rectangle 76">
            <a:extLst>
              <a:ext uri="{FF2B5EF4-FFF2-40B4-BE49-F238E27FC236}">
                <a16:creationId xmlns:a16="http://schemas.microsoft.com/office/drawing/2014/main" id="{F0C38348-0ECF-4EAB-B3E5-906FA46EB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2265035"/>
            <a:ext cx="5854699" cy="3979512"/>
          </a:xfrm>
          <a:prstGeom prst="rect">
            <a:avLst/>
          </a:prstGeom>
          <a:solidFill>
            <a:srgbClr val="FFFFFF"/>
          </a:solidFill>
          <a:ln w="63500">
            <a:solidFill>
              <a:srgbClr val="26262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screenshot of a computer&#10;&#10;Description automatically generated">
            <a:extLst>
              <a:ext uri="{FF2B5EF4-FFF2-40B4-BE49-F238E27FC236}">
                <a16:creationId xmlns:a16="http://schemas.microsoft.com/office/drawing/2014/main" id="{ACFA4BD2-6244-4EE2-87CB-FFFA1D563DE4}"/>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294782" y="2849218"/>
            <a:ext cx="5599749" cy="2584174"/>
          </a:xfrm>
          <a:prstGeom prst="rect">
            <a:avLst/>
          </a:prstGeom>
          <a:noFill/>
        </p:spPr>
      </p:pic>
      <p:sp>
        <p:nvSpPr>
          <p:cNvPr id="10" name="TextBox 9">
            <a:extLst>
              <a:ext uri="{FF2B5EF4-FFF2-40B4-BE49-F238E27FC236}">
                <a16:creationId xmlns:a16="http://schemas.microsoft.com/office/drawing/2014/main" id="{586D8DC8-6986-412E-96AC-9995E0A02BBB}"/>
              </a:ext>
            </a:extLst>
          </p:cNvPr>
          <p:cNvSpPr txBox="1"/>
          <p:nvPr/>
        </p:nvSpPr>
        <p:spPr>
          <a:xfrm>
            <a:off x="241300" y="5128648"/>
            <a:ext cx="5854700" cy="965072"/>
          </a:xfrm>
          <a:prstGeom prst="rect">
            <a:avLst/>
          </a:prstGeom>
          <a:noFill/>
        </p:spPr>
        <p:txBody>
          <a:bodyPr wrap="square" rtlCol="0">
            <a:spAutoFit/>
          </a:bodyPr>
          <a:lstStyle/>
          <a:p>
            <a:pPr marL="0" marR="0" algn="ctr">
              <a:lnSpc>
                <a:spcPct val="107000"/>
              </a:lnSpc>
              <a:spcBef>
                <a:spcPts val="0"/>
              </a:spcBef>
              <a:spcAft>
                <a:spcPts val="800"/>
              </a:spcAft>
            </a:pPr>
            <a:r>
              <a:rPr lang="en-US" sz="18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The Foursquare API </a:t>
            </a:r>
            <a:r>
              <a:rPr lang="en-US" dirty="0">
                <a:solidFill>
                  <a:schemeClr val="bg1"/>
                </a:solidFill>
                <a:latin typeface="Roboto" panose="02000000000000000000" pitchFamily="2" charset="0"/>
                <a:ea typeface="Roboto" panose="02000000000000000000" pitchFamily="2" charset="0"/>
                <a:cs typeface="Times New Roman" panose="02020603050405020304" pitchFamily="18" charset="0"/>
              </a:rPr>
              <a:t>is used to Explore the venues around each of the </a:t>
            </a:r>
            <a:r>
              <a:rPr lang="en-US" sz="18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Toronto </a:t>
            </a:r>
            <a:r>
              <a:rPr lang="en-US" sz="1800" dirty="0" err="1">
                <a:solidFill>
                  <a:schemeClr val="bg1"/>
                </a:solidFill>
                <a:effectLst/>
                <a:latin typeface="Roboto" panose="02000000000000000000" pitchFamily="2" charset="0"/>
                <a:ea typeface="Roboto" panose="02000000000000000000" pitchFamily="2" charset="0"/>
                <a:cs typeface="Times New Roman" panose="02020603050405020304" pitchFamily="18" charset="0"/>
              </a:rPr>
              <a:t>Neighbourhood</a:t>
            </a:r>
            <a:r>
              <a:rPr lang="en-US" sz="18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 by a radius of 650m and a time version of 2020,07,07.</a:t>
            </a:r>
            <a:endParaRPr lang="en-US" dirty="0">
              <a:solidFill>
                <a:schemeClr val="bg1"/>
              </a:solidFill>
              <a:latin typeface="Roboto" panose="02000000000000000000" pitchFamily="2" charset="0"/>
              <a:ea typeface="Roboto" panose="02000000000000000000" pitchFamily="2"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F46219A8-462C-4C93-8813-7BBD578172AB}"/>
              </a:ext>
            </a:extLst>
          </p:cNvPr>
          <p:cNvCxnSpPr>
            <a:cxnSpLocks/>
            <a:stCxn id="10" idx="0"/>
          </p:cNvCxnSpPr>
          <p:nvPr/>
        </p:nvCxnSpPr>
        <p:spPr>
          <a:xfrm flipV="1">
            <a:off x="3168650" y="4174436"/>
            <a:ext cx="0" cy="9542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2B47C4-6183-497F-9719-30C09F5559CD}"/>
              </a:ext>
            </a:extLst>
          </p:cNvPr>
          <p:cNvSpPr txBox="1"/>
          <p:nvPr/>
        </p:nvSpPr>
        <p:spPr>
          <a:xfrm>
            <a:off x="6176433" y="468386"/>
            <a:ext cx="5854700" cy="1261436"/>
          </a:xfrm>
          <a:prstGeom prst="rect">
            <a:avLst/>
          </a:prstGeom>
          <a:noFill/>
        </p:spPr>
        <p:txBody>
          <a:bodyPr wrap="square" rtlCol="0">
            <a:spAutoFit/>
          </a:bodyPr>
          <a:lstStyle/>
          <a:p>
            <a:pPr marL="0" marR="0" algn="ctr">
              <a:lnSpc>
                <a:spcPct val="107000"/>
              </a:lnSpc>
              <a:spcBef>
                <a:spcPts val="0"/>
              </a:spcBef>
              <a:spcAft>
                <a:spcPts val="800"/>
              </a:spcAft>
            </a:pPr>
            <a:r>
              <a:rPr lang="en-US" sz="1800" b="1" dirty="0">
                <a:effectLst/>
                <a:latin typeface="Roboto" panose="02000000000000000000" pitchFamily="2" charset="0"/>
                <a:ea typeface="Roboto" panose="02000000000000000000" pitchFamily="2" charset="0"/>
                <a:cs typeface="Times New Roman" panose="02020603050405020304" pitchFamily="18" charset="0"/>
              </a:rPr>
              <a:t>The results response from using the Foursquare API is then normalized using Json and read into a </a:t>
            </a:r>
            <a:r>
              <a:rPr lang="en-US" sz="1800" b="1" dirty="0" err="1">
                <a:effectLst/>
                <a:latin typeface="Roboto" panose="02000000000000000000" pitchFamily="2" charset="0"/>
                <a:ea typeface="Roboto" panose="02000000000000000000" pitchFamily="2" charset="0"/>
                <a:cs typeface="Times New Roman" panose="02020603050405020304" pitchFamily="18" charset="0"/>
              </a:rPr>
              <a:t>DataFrame</a:t>
            </a:r>
            <a:r>
              <a:rPr lang="en-US" b="1" dirty="0">
                <a:latin typeface="Roboto" panose="02000000000000000000" pitchFamily="2" charset="0"/>
                <a:ea typeface="Roboto" panose="02000000000000000000" pitchFamily="2" charset="0"/>
                <a:cs typeface="Times New Roman" panose="02020603050405020304" pitchFamily="18" charset="0"/>
              </a:rPr>
              <a:t>. After various filtering we have the following to proceed with Clustering:</a:t>
            </a:r>
            <a:endParaRPr lang="en-US" sz="1800" b="1" dirty="0">
              <a:effectLst/>
              <a:latin typeface="Roboto" panose="02000000000000000000" pitchFamily="2" charset="0"/>
              <a:ea typeface="Roboto" panose="02000000000000000000" pitchFamily="2"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D3A9AC89-F783-4591-A86B-99B4CDE7706B}"/>
              </a:ext>
            </a:extLst>
          </p:cNvPr>
          <p:cNvCxnSpPr>
            <a:cxnSpLocks/>
          </p:cNvCxnSpPr>
          <p:nvPr/>
        </p:nvCxnSpPr>
        <p:spPr>
          <a:xfrm>
            <a:off x="9223513" y="1707381"/>
            <a:ext cx="0" cy="1115333"/>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69934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0492C7-3D05-4252-9070-907F9CD94CF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9EB45E-E4D2-4DCE-B9A6-76D2511C3B19}">
  <ds:schemaRefs>
    <ds:schemaRef ds:uri="http://schemas.microsoft.com/sharepoint/v3/contenttype/forms"/>
  </ds:schemaRefs>
</ds:datastoreItem>
</file>

<file path=customXml/itemProps3.xml><?xml version="1.0" encoding="utf-8"?>
<ds:datastoreItem xmlns:ds="http://schemas.openxmlformats.org/officeDocument/2006/customXml" ds:itemID="{26888FA6-D30E-4A7B-B44D-38F479CF5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932</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Franklin Gothic Book</vt:lpstr>
      <vt:lpstr>Roboto</vt:lpstr>
      <vt:lpstr>Segoe UI</vt:lpstr>
      <vt:lpstr>Signika</vt:lpstr>
      <vt:lpstr>1_RetrospectVTI</vt:lpstr>
      <vt:lpstr>CAPSTONE PROJECT:  PARIS TO TORONTO</vt:lpstr>
      <vt:lpstr>Introduction</vt:lpstr>
      <vt:lpstr>Problem</vt:lpstr>
      <vt:lpstr>Data Sourcing</vt:lpstr>
      <vt:lpstr>PowerPoint Presentation</vt:lpstr>
      <vt:lpstr>Methodology</vt:lpstr>
      <vt:lpstr>PowerPoint Presentation</vt:lpstr>
      <vt:lpstr>PowerPoint Presentation</vt:lpstr>
      <vt:lpstr>PowerPoint Presentation</vt:lpstr>
      <vt:lpstr>PowerPoint Presentation</vt:lpstr>
      <vt:lpstr>PowerPoint Presentation</vt:lpstr>
      <vt:lpstr>Results</vt:lpstr>
      <vt:lpstr>Observations of Discussions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2020-08-09T13:24:00Z</dcterms:created>
  <dcterms:modified xsi:type="dcterms:W3CDTF">2020-08-09T13:52:16Z</dcterms:modified>
</cp:coreProperties>
</file>