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5c5464b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5c5464b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cb4e935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cb4e935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5c5464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5c5464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ijsrd.com/articles/IJSRDV11I10119.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800225"/>
            <a:ext cx="7033200" cy="7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College Recommendation System</a:t>
            </a:r>
            <a:endParaRPr sz="3200"/>
          </a:p>
        </p:txBody>
      </p:sp>
      <p:sp>
        <p:nvSpPr>
          <p:cNvPr id="64" name="Google Shape;64;p13"/>
          <p:cNvSpPr txBox="1"/>
          <p:nvPr>
            <p:ph idx="1" type="subTitle"/>
          </p:nvPr>
        </p:nvSpPr>
        <p:spPr>
          <a:xfrm>
            <a:off x="1680300" y="3049450"/>
            <a:ext cx="5783400" cy="13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Sophia Mary R - 2150</a:t>
            </a:r>
            <a:endParaRPr/>
          </a:p>
          <a:p>
            <a:pPr indent="0" lvl="0" marL="0" rtl="0" algn="ctr">
              <a:spcBef>
                <a:spcPts val="0"/>
              </a:spcBef>
              <a:spcAft>
                <a:spcPts val="0"/>
              </a:spcAft>
              <a:buNone/>
            </a:pPr>
            <a:r>
              <a:rPr lang="en"/>
              <a:t>Subhasree M - 2153</a:t>
            </a:r>
            <a:endParaRPr/>
          </a:p>
          <a:p>
            <a:pPr indent="0" lvl="0" marL="0" rtl="0" algn="ctr">
              <a:spcBef>
                <a:spcPts val="0"/>
              </a:spcBef>
              <a:spcAft>
                <a:spcPts val="0"/>
              </a:spcAft>
              <a:buNone/>
            </a:pPr>
            <a:r>
              <a:rPr lang="en"/>
              <a:t>Vidhya Bharathi R - 2173</a:t>
            </a:r>
            <a:endParaRPr/>
          </a:p>
        </p:txBody>
      </p:sp>
      <p:sp>
        <p:nvSpPr>
          <p:cNvPr id="65" name="Google Shape;65;p13"/>
          <p:cNvSpPr txBox="1"/>
          <p:nvPr/>
        </p:nvSpPr>
        <p:spPr>
          <a:xfrm>
            <a:off x="2063250" y="1520525"/>
            <a:ext cx="6267300" cy="9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dk1"/>
                </a:solidFill>
                <a:latin typeface="Roboto Slab"/>
                <a:ea typeface="Roboto Slab"/>
                <a:cs typeface="Roboto Slab"/>
                <a:sym typeface="Roboto Slab"/>
              </a:rPr>
              <a:t>20CS713 - C12</a:t>
            </a:r>
            <a:endParaRPr sz="23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2300">
                <a:solidFill>
                  <a:schemeClr val="dk1"/>
                </a:solidFill>
                <a:latin typeface="Roboto Slab"/>
                <a:ea typeface="Roboto Slab"/>
                <a:cs typeface="Roboto Slab"/>
                <a:sym typeface="Roboto Slab"/>
              </a:rPr>
              <a:t>Project Mentor : Dr. C. Geetha </a:t>
            </a:r>
            <a:endParaRPr sz="23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908775" y="359075"/>
            <a:ext cx="4045200" cy="430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rgbClr val="00FFFF"/>
              </a:buClr>
              <a:buSzPts val="3200"/>
              <a:buFont typeface="Roboto Slab"/>
              <a:buChar char="❖"/>
            </a:pPr>
            <a:r>
              <a:rPr lang="en" sz="3200">
                <a:latin typeface="Roboto Slab"/>
                <a:ea typeface="Roboto Slab"/>
                <a:cs typeface="Roboto Slab"/>
                <a:sym typeface="Roboto Slab"/>
              </a:rPr>
              <a:t>Introduction</a:t>
            </a:r>
            <a:endParaRPr sz="3200">
              <a:latin typeface="Roboto Slab"/>
              <a:ea typeface="Roboto Slab"/>
              <a:cs typeface="Roboto Slab"/>
              <a:sym typeface="Roboto Slab"/>
            </a:endParaRPr>
          </a:p>
          <a:p>
            <a:pPr indent="-431800" lvl="0" marL="457200" rtl="0" algn="l">
              <a:spcBef>
                <a:spcPts val="0"/>
              </a:spcBef>
              <a:spcAft>
                <a:spcPts val="0"/>
              </a:spcAft>
              <a:buClr>
                <a:srgbClr val="00FFFF"/>
              </a:buClr>
              <a:buSzPts val="3200"/>
              <a:buFont typeface="Roboto Slab"/>
              <a:buChar char="❖"/>
            </a:pPr>
            <a:r>
              <a:rPr lang="en" sz="3200">
                <a:latin typeface="Roboto Slab"/>
                <a:ea typeface="Roboto Slab"/>
                <a:cs typeface="Roboto Slab"/>
                <a:sym typeface="Roboto Slab"/>
              </a:rPr>
              <a:t>Abstract</a:t>
            </a:r>
            <a:endParaRPr sz="3200">
              <a:latin typeface="Roboto Slab"/>
              <a:ea typeface="Roboto Slab"/>
              <a:cs typeface="Roboto Slab"/>
              <a:sym typeface="Roboto Slab"/>
            </a:endParaRPr>
          </a:p>
          <a:p>
            <a:pPr indent="-431800" lvl="0" marL="457200" rtl="0" algn="l">
              <a:spcBef>
                <a:spcPts val="0"/>
              </a:spcBef>
              <a:spcAft>
                <a:spcPts val="0"/>
              </a:spcAft>
              <a:buClr>
                <a:srgbClr val="00FFFF"/>
              </a:buClr>
              <a:buSzPts val="3200"/>
              <a:buFont typeface="Roboto Slab"/>
              <a:buChar char="❖"/>
            </a:pPr>
            <a:r>
              <a:rPr lang="en" sz="3200">
                <a:latin typeface="Roboto Slab"/>
                <a:ea typeface="Roboto Slab"/>
                <a:cs typeface="Roboto Slab"/>
                <a:sym typeface="Roboto Slab"/>
              </a:rPr>
              <a:t>Features</a:t>
            </a:r>
            <a:endParaRPr sz="3200">
              <a:latin typeface="Roboto Slab"/>
              <a:ea typeface="Roboto Slab"/>
              <a:cs typeface="Roboto Slab"/>
              <a:sym typeface="Roboto Slab"/>
            </a:endParaRPr>
          </a:p>
          <a:p>
            <a:pPr indent="-431800" lvl="0" marL="457200" rtl="0" algn="l">
              <a:spcBef>
                <a:spcPts val="0"/>
              </a:spcBef>
              <a:spcAft>
                <a:spcPts val="0"/>
              </a:spcAft>
              <a:buClr>
                <a:srgbClr val="00FFFF"/>
              </a:buClr>
              <a:buSzPts val="3200"/>
              <a:buFont typeface="Roboto Slab"/>
              <a:buChar char="❖"/>
            </a:pPr>
            <a:r>
              <a:rPr lang="en" sz="3200">
                <a:latin typeface="Roboto Slab"/>
                <a:ea typeface="Roboto Slab"/>
                <a:cs typeface="Roboto Slab"/>
                <a:sym typeface="Roboto Slab"/>
              </a:rPr>
              <a:t>Flowchart</a:t>
            </a:r>
            <a:endParaRPr sz="3200">
              <a:latin typeface="Roboto Slab"/>
              <a:ea typeface="Roboto Slab"/>
              <a:cs typeface="Roboto Slab"/>
              <a:sym typeface="Roboto Slab"/>
            </a:endParaRPr>
          </a:p>
          <a:p>
            <a:pPr indent="-431800" lvl="0" marL="457200" rtl="0" algn="l">
              <a:spcBef>
                <a:spcPts val="0"/>
              </a:spcBef>
              <a:spcAft>
                <a:spcPts val="0"/>
              </a:spcAft>
              <a:buClr>
                <a:srgbClr val="00FFFF"/>
              </a:buClr>
              <a:buSzPts val="3200"/>
              <a:buFont typeface="Roboto Slab"/>
              <a:buChar char="❖"/>
            </a:pPr>
            <a:r>
              <a:rPr lang="en" sz="3200">
                <a:latin typeface="Roboto Slab"/>
                <a:ea typeface="Roboto Slab"/>
                <a:cs typeface="Roboto Slab"/>
                <a:sym typeface="Roboto Slab"/>
              </a:rPr>
              <a:t>Literature survey</a:t>
            </a:r>
            <a:endParaRPr sz="3200">
              <a:latin typeface="Roboto Slab"/>
              <a:ea typeface="Roboto Slab"/>
              <a:cs typeface="Roboto Slab"/>
              <a:sym typeface="Roboto Slab"/>
            </a:endParaRPr>
          </a:p>
          <a:p>
            <a:pPr indent="0" lvl="0" marL="0" rtl="0" algn="l">
              <a:spcBef>
                <a:spcPts val="1600"/>
              </a:spcBef>
              <a:spcAft>
                <a:spcPts val="1600"/>
              </a:spcAft>
              <a:buClr>
                <a:schemeClr val="dk2"/>
              </a:buClr>
              <a:buSzPts val="1100"/>
              <a:buNone/>
            </a:pPr>
            <a:r>
              <a:t/>
            </a:r>
            <a:endParaRPr>
              <a:latin typeface="Roboto Slab"/>
              <a:ea typeface="Roboto Slab"/>
              <a:cs typeface="Roboto Slab"/>
              <a:sym typeface="Roboto Slab"/>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5"/>
          <p:cNvSpPr txBox="1"/>
          <p:nvPr>
            <p:ph idx="1" type="body"/>
          </p:nvPr>
        </p:nvSpPr>
        <p:spPr>
          <a:xfrm>
            <a:off x="387900" y="1313125"/>
            <a:ext cx="8368200" cy="3424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900">
                <a:latin typeface="Roboto Slab"/>
                <a:ea typeface="Roboto Slab"/>
                <a:cs typeface="Roboto Slab"/>
                <a:sym typeface="Roboto Slab"/>
              </a:rPr>
              <a:t>One of the biggest confusions after finishing the school is to choose a college that would be preferable for the score secured by the student and to find out a college that provides proper placement. Searching through the internet in various websites to find out a college is a tedious task and students can’t be sure with the information provided in every website, So a college recommendation system with an appropriate dataset could solve this issue.</a:t>
            </a:r>
            <a:endParaRPr sz="1900">
              <a:latin typeface="Roboto Slab"/>
              <a:ea typeface="Roboto Slab"/>
              <a:cs typeface="Roboto Slab"/>
              <a:sym typeface="Roboto Slab"/>
            </a:endParaRPr>
          </a:p>
        </p:txBody>
      </p:sp>
      <p:pic>
        <p:nvPicPr>
          <p:cNvPr id="78" name="Google Shape;78;p15"/>
          <p:cNvPicPr preferRelativeResize="0"/>
          <p:nvPr/>
        </p:nvPicPr>
        <p:blipFill>
          <a:blip r:embed="rId3">
            <a:alphaModFix/>
          </a:blip>
          <a:stretch>
            <a:fillRect/>
          </a:stretch>
        </p:blipFill>
        <p:spPr>
          <a:xfrm>
            <a:off x="6838875" y="35341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84" name="Google Shape;84;p16"/>
          <p:cNvSpPr txBox="1"/>
          <p:nvPr>
            <p:ph idx="2" type="body"/>
          </p:nvPr>
        </p:nvSpPr>
        <p:spPr>
          <a:xfrm>
            <a:off x="4690800" y="196800"/>
            <a:ext cx="4347000" cy="49467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latin typeface="Roboto Slab"/>
                <a:ea typeface="Roboto Slab"/>
                <a:cs typeface="Roboto Slab"/>
                <a:sym typeface="Roboto Slab"/>
              </a:rPr>
              <a:t>Education is the most crucial phase in every student’s life. But choosing the right institution to pursue the education is much more important. This project aims to guide the students to decide the most suitable institution to pursue education, by taking their cutoff marks into consideration. It is also essential that the college they choose will be located at their preferred location. The proposed system will consider the branch of interest, location of the institution and cutoff marks and suggests the right institution.   </a:t>
            </a:r>
            <a:endParaRPr>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
                <a:latin typeface="Roboto Slab"/>
                <a:ea typeface="Roboto Slab"/>
                <a:cs typeface="Roboto Slab"/>
                <a:sym typeface="Roboto Slab"/>
              </a:rPr>
              <a:t>Sorting the colleges based on NIRF ranking</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
                <a:latin typeface="Roboto Slab"/>
                <a:ea typeface="Roboto Slab"/>
                <a:cs typeface="Roboto Slab"/>
                <a:sym typeface="Roboto Slab"/>
              </a:rPr>
              <a:t>Scope of each department available in the college</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
                <a:latin typeface="Roboto Slab"/>
                <a:ea typeface="Roboto Slab"/>
                <a:cs typeface="Roboto Slab"/>
                <a:sym typeface="Roboto Slab"/>
              </a:rPr>
              <a:t>Providing details on placements offered and company’s average CTA.</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
                <a:latin typeface="Roboto Slab"/>
                <a:ea typeface="Roboto Slab"/>
                <a:cs typeface="Roboto Slab"/>
                <a:sym typeface="Roboto Slab"/>
              </a:rPr>
              <a:t>Intimate the students about similar colleges through mail.</a:t>
            </a:r>
            <a:endParaRPr>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96" name="Google Shape;96;p18"/>
          <p:cNvSpPr/>
          <p:nvPr/>
        </p:nvSpPr>
        <p:spPr>
          <a:xfrm>
            <a:off x="1298250" y="1603225"/>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Register</a:t>
            </a:r>
            <a:r>
              <a:rPr lang="en">
                <a:latin typeface="Roboto Slab"/>
                <a:ea typeface="Roboto Slab"/>
                <a:cs typeface="Roboto Slab"/>
                <a:sym typeface="Roboto Slab"/>
              </a:rPr>
              <a:t> to the portal</a:t>
            </a:r>
            <a:endParaRPr>
              <a:latin typeface="Roboto Slab"/>
              <a:ea typeface="Roboto Slab"/>
              <a:cs typeface="Roboto Slab"/>
              <a:sym typeface="Roboto Slab"/>
            </a:endParaRPr>
          </a:p>
        </p:txBody>
      </p:sp>
      <p:sp>
        <p:nvSpPr>
          <p:cNvPr id="97" name="Google Shape;97;p18"/>
          <p:cNvSpPr/>
          <p:nvPr/>
        </p:nvSpPr>
        <p:spPr>
          <a:xfrm>
            <a:off x="3767850" y="1603225"/>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Login to the portal</a:t>
            </a:r>
            <a:endParaRPr>
              <a:latin typeface="Roboto Slab"/>
              <a:ea typeface="Roboto Slab"/>
              <a:cs typeface="Roboto Slab"/>
              <a:sym typeface="Roboto Slab"/>
            </a:endParaRPr>
          </a:p>
        </p:txBody>
      </p:sp>
      <p:sp>
        <p:nvSpPr>
          <p:cNvPr id="98" name="Google Shape;98;p18"/>
          <p:cNvSpPr/>
          <p:nvPr/>
        </p:nvSpPr>
        <p:spPr>
          <a:xfrm>
            <a:off x="6074075" y="1588050"/>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Enter </a:t>
            </a:r>
            <a:r>
              <a:rPr lang="en">
                <a:latin typeface="Roboto Slab"/>
                <a:ea typeface="Roboto Slab"/>
                <a:cs typeface="Roboto Slab"/>
                <a:sym typeface="Roboto Slab"/>
              </a:rPr>
              <a:t>details</a:t>
            </a:r>
            <a:r>
              <a:rPr lang="en">
                <a:latin typeface="Roboto Slab"/>
                <a:ea typeface="Roboto Slab"/>
                <a:cs typeface="Roboto Slab"/>
                <a:sym typeface="Roboto Slab"/>
              </a:rPr>
              <a:t>  (cutoff, community, location)</a:t>
            </a:r>
            <a:endParaRPr>
              <a:latin typeface="Roboto Slab"/>
              <a:ea typeface="Roboto Slab"/>
              <a:cs typeface="Roboto Slab"/>
              <a:sym typeface="Roboto Slab"/>
            </a:endParaRPr>
          </a:p>
        </p:txBody>
      </p:sp>
      <p:sp>
        <p:nvSpPr>
          <p:cNvPr id="99" name="Google Shape;99;p18"/>
          <p:cNvSpPr/>
          <p:nvPr/>
        </p:nvSpPr>
        <p:spPr>
          <a:xfrm>
            <a:off x="6074075" y="3109300"/>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View recommended colleges list</a:t>
            </a:r>
            <a:endParaRPr>
              <a:latin typeface="Roboto Slab"/>
              <a:ea typeface="Roboto Slab"/>
              <a:cs typeface="Roboto Slab"/>
              <a:sym typeface="Roboto Slab"/>
            </a:endParaRPr>
          </a:p>
        </p:txBody>
      </p:sp>
      <p:sp>
        <p:nvSpPr>
          <p:cNvPr id="100" name="Google Shape;100;p18"/>
          <p:cNvSpPr/>
          <p:nvPr/>
        </p:nvSpPr>
        <p:spPr>
          <a:xfrm>
            <a:off x="3767850" y="3109300"/>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Sort based on rankings like NIRF</a:t>
            </a:r>
            <a:endParaRPr>
              <a:latin typeface="Roboto Slab"/>
              <a:ea typeface="Roboto Slab"/>
              <a:cs typeface="Roboto Slab"/>
              <a:sym typeface="Roboto Slab"/>
            </a:endParaRPr>
          </a:p>
        </p:txBody>
      </p:sp>
      <p:sp>
        <p:nvSpPr>
          <p:cNvPr id="101" name="Google Shape;101;p18"/>
          <p:cNvSpPr/>
          <p:nvPr/>
        </p:nvSpPr>
        <p:spPr>
          <a:xfrm>
            <a:off x="1298250" y="3109300"/>
            <a:ext cx="18966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Download as a document</a:t>
            </a:r>
            <a:endParaRPr>
              <a:latin typeface="Roboto Slab"/>
              <a:ea typeface="Roboto Slab"/>
              <a:cs typeface="Roboto Slab"/>
              <a:sym typeface="Roboto Slab"/>
            </a:endParaRPr>
          </a:p>
        </p:txBody>
      </p:sp>
      <p:sp>
        <p:nvSpPr>
          <p:cNvPr id="102" name="Google Shape;102;p18"/>
          <p:cNvSpPr/>
          <p:nvPr/>
        </p:nvSpPr>
        <p:spPr>
          <a:xfrm>
            <a:off x="3221650" y="2043488"/>
            <a:ext cx="546300" cy="19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103" name="Google Shape;103;p18"/>
          <p:cNvSpPr/>
          <p:nvPr/>
        </p:nvSpPr>
        <p:spPr>
          <a:xfrm>
            <a:off x="5664450" y="2028313"/>
            <a:ext cx="470400" cy="19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104" name="Google Shape;104;p18"/>
          <p:cNvSpPr/>
          <p:nvPr/>
        </p:nvSpPr>
        <p:spPr>
          <a:xfrm>
            <a:off x="6908575" y="2680475"/>
            <a:ext cx="136500" cy="42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105" name="Google Shape;105;p18"/>
          <p:cNvSpPr/>
          <p:nvPr/>
        </p:nvSpPr>
        <p:spPr>
          <a:xfrm>
            <a:off x="5588425" y="3587800"/>
            <a:ext cx="546300" cy="196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106" name="Google Shape;106;p18"/>
          <p:cNvSpPr/>
          <p:nvPr/>
        </p:nvSpPr>
        <p:spPr>
          <a:xfrm>
            <a:off x="3194850" y="3587800"/>
            <a:ext cx="546300" cy="196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112" name="Google Shape;112;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u="sng">
                <a:solidFill>
                  <a:schemeClr val="hlink"/>
                </a:solidFill>
                <a:latin typeface="Roboto Slab"/>
                <a:ea typeface="Roboto Slab"/>
                <a:cs typeface="Roboto Slab"/>
                <a:sym typeface="Roboto Slab"/>
                <a:hlinkClick r:id="rId3"/>
              </a:rPr>
              <a:t>https://www.ijsrd.com/articles/IJSRDV11I10119.pdf</a:t>
            </a:r>
            <a:endParaRPr sz="1900">
              <a:latin typeface="Roboto Slab"/>
              <a:ea typeface="Roboto Slab"/>
              <a:cs typeface="Roboto Slab"/>
              <a:sym typeface="Roboto Slab"/>
            </a:endParaRPr>
          </a:p>
          <a:p>
            <a:pPr indent="0" lvl="0" marL="0" rtl="0" algn="l">
              <a:spcBef>
                <a:spcPts val="1600"/>
              </a:spcBef>
              <a:spcAft>
                <a:spcPts val="0"/>
              </a:spcAft>
              <a:buNone/>
            </a:pPr>
            <a:r>
              <a:rPr b="1" lang="en" sz="1900">
                <a:latin typeface="Roboto Slab"/>
                <a:ea typeface="Roboto Slab"/>
                <a:cs typeface="Roboto Slab"/>
                <a:sym typeface="Roboto Slab"/>
              </a:rPr>
              <a:t>Title : </a:t>
            </a:r>
            <a:r>
              <a:rPr lang="en" sz="1900">
                <a:latin typeface="Roboto Slab"/>
                <a:ea typeface="Roboto Slab"/>
                <a:cs typeface="Roboto Slab"/>
                <a:sym typeface="Roboto Slab"/>
              </a:rPr>
              <a:t>College Recommendation System</a:t>
            </a:r>
            <a:endParaRPr sz="1900">
              <a:latin typeface="Roboto Slab"/>
              <a:ea typeface="Roboto Slab"/>
              <a:cs typeface="Roboto Slab"/>
              <a:sym typeface="Roboto Slab"/>
            </a:endParaRPr>
          </a:p>
          <a:p>
            <a:pPr indent="0" lvl="0" marL="0" rtl="0" algn="l">
              <a:spcBef>
                <a:spcPts val="1600"/>
              </a:spcBef>
              <a:spcAft>
                <a:spcPts val="0"/>
              </a:spcAft>
              <a:buNone/>
            </a:pPr>
            <a:r>
              <a:rPr b="1" lang="en" sz="1900">
                <a:latin typeface="Roboto Slab"/>
                <a:ea typeface="Roboto Slab"/>
                <a:cs typeface="Roboto Slab"/>
                <a:sym typeface="Roboto Slab"/>
              </a:rPr>
              <a:t>Authors : </a:t>
            </a:r>
            <a:r>
              <a:rPr lang="en" sz="1900">
                <a:latin typeface="Roboto Slab"/>
                <a:ea typeface="Roboto Slab"/>
                <a:cs typeface="Roboto Slab"/>
                <a:sym typeface="Roboto Slab"/>
              </a:rPr>
              <a:t>Prajesh Dhande, Parth Mandhare, Prajwal Rathod, Prof.Sonali Guhe</a:t>
            </a:r>
            <a:endParaRPr sz="1900">
              <a:latin typeface="Roboto Slab"/>
              <a:ea typeface="Roboto Slab"/>
              <a:cs typeface="Roboto Slab"/>
              <a:sym typeface="Roboto Slab"/>
            </a:endParaRPr>
          </a:p>
          <a:p>
            <a:pPr indent="0" lvl="0" marL="0" rtl="0" algn="l">
              <a:spcBef>
                <a:spcPts val="1600"/>
              </a:spcBef>
              <a:spcAft>
                <a:spcPts val="1600"/>
              </a:spcAft>
              <a:buNone/>
            </a:pPr>
            <a:br>
              <a:rPr lang="en" sz="1900">
                <a:latin typeface="Roboto Slab"/>
                <a:ea typeface="Roboto Slab"/>
                <a:cs typeface="Roboto Slab"/>
                <a:sym typeface="Roboto Slab"/>
              </a:rPr>
            </a:br>
            <a:r>
              <a:rPr b="1" lang="en" sz="1900">
                <a:latin typeface="Roboto Slab"/>
                <a:ea typeface="Roboto Slab"/>
                <a:cs typeface="Roboto Slab"/>
                <a:sym typeface="Roboto Slab"/>
              </a:rPr>
              <a:t>Date of Publish : </a:t>
            </a:r>
            <a:r>
              <a:rPr lang="en" sz="1900">
                <a:latin typeface="Roboto Slab"/>
                <a:ea typeface="Roboto Slab"/>
                <a:cs typeface="Roboto Slab"/>
                <a:sym typeface="Roboto Slab"/>
              </a:rPr>
              <a:t>2023</a:t>
            </a:r>
            <a:endParaRPr sz="19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4294967295" type="body"/>
          </p:nvPr>
        </p:nvSpPr>
        <p:spPr>
          <a:xfrm>
            <a:off x="311700" y="1766850"/>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br>
              <a:rPr lang="en" sz="3700">
                <a:latin typeface="Roboto Slab"/>
                <a:ea typeface="Roboto Slab"/>
                <a:cs typeface="Roboto Slab"/>
                <a:sym typeface="Roboto Slab"/>
              </a:rPr>
            </a:br>
            <a:r>
              <a:rPr lang="en" sz="4100">
                <a:latin typeface="Roboto Slab"/>
                <a:ea typeface="Roboto Slab"/>
                <a:cs typeface="Roboto Slab"/>
                <a:sym typeface="Roboto Slab"/>
              </a:rPr>
              <a:t>Thank you</a:t>
            </a:r>
            <a:endParaRPr sz="41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