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Lato" panose="020B0604020202020204" charset="0"/>
      <p:regular r:id="rId25"/>
      <p:bold r:id="rId26"/>
      <p:italic r:id="rId27"/>
      <p:boldItalic r:id="rId28"/>
    </p:embeddedFont>
    <p:embeddedFont>
      <p:font typeface="Raleway"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phia garg" userId="58a7b476f437a998" providerId="LiveId" clId="{8AB5E9D6-9C98-4627-AC90-7A685A7CACA2}"/>
    <pc:docChg chg="custSel modSld">
      <pc:chgData name="sophia garg" userId="58a7b476f437a998" providerId="LiveId" clId="{8AB5E9D6-9C98-4627-AC90-7A685A7CACA2}" dt="2021-08-25T10:50:48.093" v="18" actId="20577"/>
      <pc:docMkLst>
        <pc:docMk/>
      </pc:docMkLst>
      <pc:sldChg chg="modSp mod">
        <pc:chgData name="sophia garg" userId="58a7b476f437a998" providerId="LiveId" clId="{8AB5E9D6-9C98-4627-AC90-7A685A7CACA2}" dt="2021-08-25T10:47:40.825" v="1" actId="27636"/>
        <pc:sldMkLst>
          <pc:docMk/>
          <pc:sldMk cId="0" sldId="275"/>
        </pc:sldMkLst>
        <pc:spChg chg="mod">
          <ac:chgData name="sophia garg" userId="58a7b476f437a998" providerId="LiveId" clId="{8AB5E9D6-9C98-4627-AC90-7A685A7CACA2}" dt="2021-08-25T10:47:40.825" v="1" actId="27636"/>
          <ac:spMkLst>
            <pc:docMk/>
            <pc:sldMk cId="0" sldId="275"/>
            <ac:spMk id="269" creationId="{00000000-0000-0000-0000-000000000000}"/>
          </ac:spMkLst>
        </pc:spChg>
      </pc:sldChg>
      <pc:sldChg chg="addSp modSp mod modNotes">
        <pc:chgData name="sophia garg" userId="58a7b476f437a998" providerId="LiveId" clId="{8AB5E9D6-9C98-4627-AC90-7A685A7CACA2}" dt="2021-08-25T10:50:48.093" v="18" actId="20577"/>
        <pc:sldMkLst>
          <pc:docMk/>
          <pc:sldMk cId="0" sldId="276"/>
        </pc:sldMkLst>
        <pc:spChg chg="add mod">
          <ac:chgData name="sophia garg" userId="58a7b476f437a998" providerId="LiveId" clId="{8AB5E9D6-9C98-4627-AC90-7A685A7CACA2}" dt="2021-08-25T10:50:48.093" v="18" actId="20577"/>
          <ac:spMkLst>
            <pc:docMk/>
            <pc:sldMk cId="0" sldId="276"/>
            <ac:spMk id="2" creationId="{E9EB9989-7BCF-48EA-8455-F3103AF9B66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8e67efe81_0_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8e67efe8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8e67efe81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8e67efe8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8e67efe81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8e67efe8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8e67efe81_0_5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8e67efe8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b2a5a1e1e_0_2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b2a5a1e1e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eb2a5a1e1e_0_2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eb2a5a1e1e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86b2d1923_0_1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86b2d1923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86b2d1923_0_1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86b2d1923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86b2d1923_0_1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86b2d192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86b2d1923_0_15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86b2d1923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c6f980f9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c6f980f9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c6f980f9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c6f980f9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e86b2d1923_0_17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e86b2d1923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f980f91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980f91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86b2d1923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86b2d192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6f980f91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86b2d192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86b2d19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6f980f91_0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b2a5a1e1e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b2a5a1e1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app.powerbi.com/Redirect?action=OpenApp&amp;appId=df3071ad-23ef-4002-952c-867639b95011&amp;ctid=bfc5ba1f-04ed-4229-bc09-4dd765aa2452" TargetMode="External"/><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0" y="1322450"/>
            <a:ext cx="8991900" cy="1536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CELEBAL TECHNOLGIES PVT LTD.</a:t>
            </a:r>
            <a:endParaRPr/>
          </a:p>
        </p:txBody>
      </p:sp>
      <p:sp>
        <p:nvSpPr>
          <p:cNvPr id="87" name="Google Shape;87;p13"/>
          <p:cNvSpPr txBox="1">
            <a:spLocks noGrp="1"/>
          </p:cNvSpPr>
          <p:nvPr>
            <p:ph type="subTitle" idx="1"/>
          </p:nvPr>
        </p:nvSpPr>
        <p:spPr>
          <a:xfrm>
            <a:off x="727952" y="3502775"/>
            <a:ext cx="7688100" cy="54120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440"/>
              <a:buNone/>
            </a:pPr>
            <a:r>
              <a:rPr lang="en" sz="1340" b="1"/>
              <a:t>POWER BI PROJECT </a:t>
            </a:r>
            <a:endParaRPr sz="1340" b="1"/>
          </a:p>
          <a:p>
            <a:pPr marL="0" lvl="0" indent="0" algn="l" rtl="0">
              <a:lnSpc>
                <a:spcPct val="90000"/>
              </a:lnSpc>
              <a:spcBef>
                <a:spcPts val="0"/>
              </a:spcBef>
              <a:spcAft>
                <a:spcPts val="0"/>
              </a:spcAft>
              <a:buSzPts val="440"/>
              <a:buNone/>
            </a:pPr>
            <a:endParaRPr sz="1340" b="1"/>
          </a:p>
          <a:p>
            <a:pPr marL="0" lvl="0" indent="0" algn="l" rtl="0">
              <a:lnSpc>
                <a:spcPct val="90000"/>
              </a:lnSpc>
              <a:spcBef>
                <a:spcPts val="0"/>
              </a:spcBef>
              <a:spcAft>
                <a:spcPts val="0"/>
              </a:spcAft>
              <a:buSzPts val="440"/>
              <a:buNone/>
            </a:pPr>
            <a:endParaRPr sz="1340" b="1"/>
          </a:p>
          <a:p>
            <a:pPr marL="0" lvl="0" indent="0" algn="l" rtl="0">
              <a:lnSpc>
                <a:spcPct val="90000"/>
              </a:lnSpc>
              <a:spcBef>
                <a:spcPts val="0"/>
              </a:spcBef>
              <a:spcAft>
                <a:spcPts val="0"/>
              </a:spcAft>
              <a:buSzPts val="440"/>
              <a:buNone/>
            </a:pPr>
            <a:endParaRPr sz="1340" b="1"/>
          </a:p>
          <a:p>
            <a:pPr marL="0" lvl="0" indent="0" algn="l" rtl="0">
              <a:lnSpc>
                <a:spcPct val="90000"/>
              </a:lnSpc>
              <a:spcBef>
                <a:spcPts val="0"/>
              </a:spcBef>
              <a:spcAft>
                <a:spcPts val="0"/>
              </a:spcAft>
              <a:buSzPts val="440"/>
              <a:buNone/>
            </a:pPr>
            <a:r>
              <a:rPr lang="en" sz="1340" b="1"/>
              <a:t>Submitted By :</a:t>
            </a:r>
            <a:endParaRPr sz="1340" b="1"/>
          </a:p>
          <a:p>
            <a:pPr marL="0" lvl="0" indent="0" algn="l" rtl="0">
              <a:lnSpc>
                <a:spcPct val="90000"/>
              </a:lnSpc>
              <a:spcBef>
                <a:spcPts val="0"/>
              </a:spcBef>
              <a:spcAft>
                <a:spcPts val="0"/>
              </a:spcAft>
              <a:buSzPts val="440"/>
              <a:buNone/>
            </a:pPr>
            <a:r>
              <a:rPr lang="en" sz="1340" b="1"/>
              <a:t>Sophia </a:t>
            </a:r>
            <a:endParaRPr sz="1340" b="1"/>
          </a:p>
          <a:p>
            <a:pPr marL="0" lvl="0" indent="0" algn="l" rtl="0">
              <a:lnSpc>
                <a:spcPct val="90000"/>
              </a:lnSpc>
              <a:spcBef>
                <a:spcPts val="0"/>
              </a:spcBef>
              <a:spcAft>
                <a:spcPts val="0"/>
              </a:spcAft>
              <a:buSzPts val="440"/>
              <a:buNone/>
            </a:pPr>
            <a:r>
              <a:rPr lang="en" sz="1340" b="1"/>
              <a:t>Muskaan </a:t>
            </a:r>
            <a:endParaRPr sz="1340" b="1"/>
          </a:p>
        </p:txBody>
      </p:sp>
      <p:pic>
        <p:nvPicPr>
          <p:cNvPr id="88" name="Google Shape;88;p13"/>
          <p:cNvPicPr preferRelativeResize="0"/>
          <p:nvPr/>
        </p:nvPicPr>
        <p:blipFill>
          <a:blip r:embed="rId3">
            <a:alphaModFix/>
          </a:blip>
          <a:stretch>
            <a:fillRect/>
          </a:stretch>
        </p:blipFill>
        <p:spPr>
          <a:xfrm>
            <a:off x="3899959" y="2217175"/>
            <a:ext cx="1194490" cy="128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pSp>
        <p:nvGrpSpPr>
          <p:cNvPr id="147" name="Google Shape;147;p22"/>
          <p:cNvGrpSpPr/>
          <p:nvPr/>
        </p:nvGrpSpPr>
        <p:grpSpPr>
          <a:xfrm rot="10800000" flipH="1">
            <a:off x="378775" y="366879"/>
            <a:ext cx="8340798" cy="887551"/>
            <a:chOff x="424813" y="1177877"/>
            <a:chExt cx="8294350" cy="849900"/>
          </a:xfrm>
        </p:grpSpPr>
        <p:sp>
          <p:nvSpPr>
            <p:cNvPr id="148" name="Google Shape;148;p22"/>
            <p:cNvSpPr/>
            <p:nvPr/>
          </p:nvSpPr>
          <p:spPr>
            <a:xfrm>
              <a:off x="2174663" y="1177877"/>
              <a:ext cx="6544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424813" y="1177877"/>
              <a:ext cx="20553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22"/>
          <p:cNvSpPr txBox="1">
            <a:spLocks noGrp="1"/>
          </p:cNvSpPr>
          <p:nvPr>
            <p:ph type="body" idx="4294967295"/>
          </p:nvPr>
        </p:nvSpPr>
        <p:spPr>
          <a:xfrm>
            <a:off x="539675" y="455213"/>
            <a:ext cx="15006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sz="1500" b="1" i="1">
                <a:solidFill>
                  <a:schemeClr val="lt1"/>
                </a:solidFill>
              </a:rPr>
              <a:t>Analysis 2  </a:t>
            </a:r>
            <a:endParaRPr sz="1500" b="1" i="1">
              <a:solidFill>
                <a:schemeClr val="lt1"/>
              </a:solidFill>
            </a:endParaRPr>
          </a:p>
        </p:txBody>
      </p:sp>
      <p:sp>
        <p:nvSpPr>
          <p:cNvPr id="151" name="Google Shape;151;p22"/>
          <p:cNvSpPr txBox="1">
            <a:spLocks noGrp="1"/>
          </p:cNvSpPr>
          <p:nvPr>
            <p:ph type="body" idx="4294967295"/>
          </p:nvPr>
        </p:nvSpPr>
        <p:spPr>
          <a:xfrm>
            <a:off x="2586525" y="411038"/>
            <a:ext cx="5928900" cy="7992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Clr>
                <a:schemeClr val="lt1"/>
              </a:buClr>
              <a:buSzPts val="1300"/>
              <a:buChar char="●"/>
            </a:pPr>
            <a:r>
              <a:rPr lang="en">
                <a:solidFill>
                  <a:schemeClr val="lt1"/>
                </a:solidFill>
              </a:rPr>
              <a:t>The visuals Showing the Target and Target achieved in a particular year the manufacturing of cement.</a:t>
            </a:r>
            <a:endParaRPr>
              <a:solidFill>
                <a:schemeClr val="lt1"/>
              </a:solidFill>
            </a:endParaRPr>
          </a:p>
        </p:txBody>
      </p:sp>
      <p:sp>
        <p:nvSpPr>
          <p:cNvPr id="152" name="Google Shape;152;p22"/>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a:solidFill>
                  <a:schemeClr val="lt1"/>
                </a:solidFill>
              </a:rPr>
              <a:t>Deliverabl 4</a:t>
            </a:r>
            <a:endParaRPr>
              <a:solidFill>
                <a:schemeClr val="lt1"/>
              </a:solidFill>
            </a:endParaRPr>
          </a:p>
        </p:txBody>
      </p:sp>
      <p:pic>
        <p:nvPicPr>
          <p:cNvPr id="153" name="Google Shape;153;p22"/>
          <p:cNvPicPr preferRelativeResize="0"/>
          <p:nvPr/>
        </p:nvPicPr>
        <p:blipFill>
          <a:blip r:embed="rId3">
            <a:alphaModFix/>
          </a:blip>
          <a:stretch>
            <a:fillRect/>
          </a:stretch>
        </p:blipFill>
        <p:spPr>
          <a:xfrm>
            <a:off x="476475" y="1441650"/>
            <a:ext cx="8185624" cy="361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grpSp>
        <p:nvGrpSpPr>
          <p:cNvPr id="158" name="Google Shape;158;p23"/>
          <p:cNvGrpSpPr/>
          <p:nvPr/>
        </p:nvGrpSpPr>
        <p:grpSpPr>
          <a:xfrm rot="10800000" flipH="1">
            <a:off x="378775" y="366879"/>
            <a:ext cx="8340798" cy="887551"/>
            <a:chOff x="424813" y="1177877"/>
            <a:chExt cx="8294350" cy="849900"/>
          </a:xfrm>
        </p:grpSpPr>
        <p:sp>
          <p:nvSpPr>
            <p:cNvPr id="159" name="Google Shape;159;p23"/>
            <p:cNvSpPr/>
            <p:nvPr/>
          </p:nvSpPr>
          <p:spPr>
            <a:xfrm>
              <a:off x="2174663" y="1177877"/>
              <a:ext cx="6544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424813" y="1177877"/>
              <a:ext cx="20553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3"/>
          <p:cNvSpPr txBox="1">
            <a:spLocks noGrp="1"/>
          </p:cNvSpPr>
          <p:nvPr>
            <p:ph type="body" idx="4294967295"/>
          </p:nvPr>
        </p:nvSpPr>
        <p:spPr>
          <a:xfrm>
            <a:off x="857325" y="411038"/>
            <a:ext cx="15006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sz="1500" b="1" i="1">
                <a:solidFill>
                  <a:schemeClr val="lt1"/>
                </a:solidFill>
              </a:rPr>
              <a:t>Analysis 3 </a:t>
            </a:r>
            <a:endParaRPr sz="1500" b="1" i="1">
              <a:solidFill>
                <a:schemeClr val="lt1"/>
              </a:solidFill>
            </a:endParaRPr>
          </a:p>
        </p:txBody>
      </p:sp>
      <p:sp>
        <p:nvSpPr>
          <p:cNvPr id="162" name="Google Shape;162;p23"/>
          <p:cNvSpPr txBox="1">
            <a:spLocks noGrp="1"/>
          </p:cNvSpPr>
          <p:nvPr>
            <p:ph type="body" idx="4294967295"/>
          </p:nvPr>
        </p:nvSpPr>
        <p:spPr>
          <a:xfrm>
            <a:off x="2586525" y="411038"/>
            <a:ext cx="5928900" cy="7992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Clr>
                <a:schemeClr val="lt1"/>
              </a:buClr>
              <a:buSzPts val="1300"/>
              <a:buChar char="●"/>
            </a:pPr>
            <a:r>
              <a:rPr lang="en">
                <a:solidFill>
                  <a:schemeClr val="lt1"/>
                </a:solidFill>
              </a:rPr>
              <a:t>The number of Delivery(shipped) and number of Orders Received Plant wise and Month-wise</a:t>
            </a:r>
            <a:endParaRPr>
              <a:solidFill>
                <a:schemeClr val="lt1"/>
              </a:solidFill>
            </a:endParaRPr>
          </a:p>
        </p:txBody>
      </p:sp>
      <p:sp>
        <p:nvSpPr>
          <p:cNvPr id="163" name="Google Shape;163;p23"/>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a:solidFill>
                  <a:schemeClr val="lt1"/>
                </a:solidFill>
              </a:rPr>
              <a:t>Deliverabl 4</a:t>
            </a:r>
            <a:endParaRPr>
              <a:solidFill>
                <a:schemeClr val="lt1"/>
              </a:solidFill>
            </a:endParaRPr>
          </a:p>
        </p:txBody>
      </p:sp>
      <p:pic>
        <p:nvPicPr>
          <p:cNvPr id="164" name="Google Shape;164;p23"/>
          <p:cNvPicPr preferRelativeResize="0"/>
          <p:nvPr/>
        </p:nvPicPr>
        <p:blipFill>
          <a:blip r:embed="rId3">
            <a:alphaModFix/>
          </a:blip>
          <a:stretch>
            <a:fillRect/>
          </a:stretch>
        </p:blipFill>
        <p:spPr>
          <a:xfrm>
            <a:off x="1053388" y="1466100"/>
            <a:ext cx="6991574" cy="338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pSp>
        <p:nvGrpSpPr>
          <p:cNvPr id="169" name="Google Shape;169;p24"/>
          <p:cNvGrpSpPr/>
          <p:nvPr/>
        </p:nvGrpSpPr>
        <p:grpSpPr>
          <a:xfrm rot="10800000" flipH="1">
            <a:off x="378775" y="366879"/>
            <a:ext cx="8340798" cy="887551"/>
            <a:chOff x="424813" y="1177877"/>
            <a:chExt cx="8294350" cy="849900"/>
          </a:xfrm>
        </p:grpSpPr>
        <p:sp>
          <p:nvSpPr>
            <p:cNvPr id="170" name="Google Shape;170;p24"/>
            <p:cNvSpPr/>
            <p:nvPr/>
          </p:nvSpPr>
          <p:spPr>
            <a:xfrm>
              <a:off x="2174663" y="1177877"/>
              <a:ext cx="6544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a:off x="424813" y="1177877"/>
              <a:ext cx="20553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24"/>
          <p:cNvSpPr txBox="1">
            <a:spLocks noGrp="1"/>
          </p:cNvSpPr>
          <p:nvPr>
            <p:ph type="body" idx="4294967295"/>
          </p:nvPr>
        </p:nvSpPr>
        <p:spPr>
          <a:xfrm>
            <a:off x="539675" y="455213"/>
            <a:ext cx="15006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sz="1500" b="1" i="1">
                <a:solidFill>
                  <a:schemeClr val="lt1"/>
                </a:solidFill>
              </a:rPr>
              <a:t>Analysis 4</a:t>
            </a:r>
            <a:endParaRPr sz="1500" b="1" i="1">
              <a:solidFill>
                <a:schemeClr val="lt1"/>
              </a:solidFill>
            </a:endParaRPr>
          </a:p>
        </p:txBody>
      </p:sp>
      <p:sp>
        <p:nvSpPr>
          <p:cNvPr id="173" name="Google Shape;173;p24"/>
          <p:cNvSpPr txBox="1">
            <a:spLocks noGrp="1"/>
          </p:cNvSpPr>
          <p:nvPr>
            <p:ph type="body" idx="4294967295"/>
          </p:nvPr>
        </p:nvSpPr>
        <p:spPr>
          <a:xfrm>
            <a:off x="2504550" y="411050"/>
            <a:ext cx="6010800" cy="7992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Clr>
                <a:schemeClr val="lt1"/>
              </a:buClr>
              <a:buSzPts val="1300"/>
              <a:buChar char="●"/>
            </a:pPr>
            <a:r>
              <a:rPr lang="en">
                <a:solidFill>
                  <a:schemeClr val="lt1"/>
                </a:solidFill>
              </a:rPr>
              <a:t>Total Production region wise.   </a:t>
            </a:r>
            <a:endParaRPr>
              <a:solidFill>
                <a:schemeClr val="lt1"/>
              </a:solidFill>
            </a:endParaRPr>
          </a:p>
        </p:txBody>
      </p:sp>
      <p:sp>
        <p:nvSpPr>
          <p:cNvPr id="174" name="Google Shape;174;p24"/>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a:solidFill>
                  <a:schemeClr val="lt1"/>
                </a:solidFill>
              </a:rPr>
              <a:t>Deliverabl 4</a:t>
            </a:r>
            <a:endParaRPr>
              <a:solidFill>
                <a:schemeClr val="lt1"/>
              </a:solidFill>
            </a:endParaRPr>
          </a:p>
        </p:txBody>
      </p:sp>
      <p:pic>
        <p:nvPicPr>
          <p:cNvPr id="175" name="Google Shape;175;p24"/>
          <p:cNvPicPr preferRelativeResize="0"/>
          <p:nvPr/>
        </p:nvPicPr>
        <p:blipFill>
          <a:blip r:embed="rId3">
            <a:alphaModFix/>
          </a:blip>
          <a:stretch>
            <a:fillRect/>
          </a:stretch>
        </p:blipFill>
        <p:spPr>
          <a:xfrm>
            <a:off x="903375" y="1339950"/>
            <a:ext cx="7337249" cy="357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pSp>
        <p:nvGrpSpPr>
          <p:cNvPr id="180" name="Google Shape;180;p25"/>
          <p:cNvGrpSpPr/>
          <p:nvPr/>
        </p:nvGrpSpPr>
        <p:grpSpPr>
          <a:xfrm rot="10800000" flipH="1">
            <a:off x="378775" y="366879"/>
            <a:ext cx="8340798" cy="887551"/>
            <a:chOff x="424813" y="1177877"/>
            <a:chExt cx="8294350" cy="849900"/>
          </a:xfrm>
        </p:grpSpPr>
        <p:sp>
          <p:nvSpPr>
            <p:cNvPr id="181" name="Google Shape;181;p25"/>
            <p:cNvSpPr/>
            <p:nvPr/>
          </p:nvSpPr>
          <p:spPr>
            <a:xfrm>
              <a:off x="2174663" y="1177877"/>
              <a:ext cx="6544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a:off x="424813" y="1177877"/>
              <a:ext cx="20553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25"/>
          <p:cNvSpPr txBox="1">
            <a:spLocks noGrp="1"/>
          </p:cNvSpPr>
          <p:nvPr>
            <p:ph type="body" idx="4294967295"/>
          </p:nvPr>
        </p:nvSpPr>
        <p:spPr>
          <a:xfrm>
            <a:off x="539675" y="455213"/>
            <a:ext cx="15006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sz="1500" b="1" i="1">
                <a:solidFill>
                  <a:schemeClr val="lt1"/>
                </a:solidFill>
              </a:rPr>
              <a:t>Analysis 5</a:t>
            </a:r>
            <a:endParaRPr sz="1500" b="1" i="1">
              <a:solidFill>
                <a:schemeClr val="lt1"/>
              </a:solidFill>
            </a:endParaRPr>
          </a:p>
        </p:txBody>
      </p:sp>
      <p:sp>
        <p:nvSpPr>
          <p:cNvPr id="184" name="Google Shape;184;p25"/>
          <p:cNvSpPr txBox="1">
            <a:spLocks noGrp="1"/>
          </p:cNvSpPr>
          <p:nvPr>
            <p:ph type="body" idx="4294967295"/>
          </p:nvPr>
        </p:nvSpPr>
        <p:spPr>
          <a:xfrm>
            <a:off x="2586525" y="411038"/>
            <a:ext cx="5928900" cy="7992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Clr>
                <a:schemeClr val="lt1"/>
              </a:buClr>
              <a:buSzPts val="1300"/>
              <a:buChar char="●"/>
            </a:pPr>
            <a:r>
              <a:rPr lang="en">
                <a:solidFill>
                  <a:schemeClr val="lt1"/>
                </a:solidFill>
              </a:rPr>
              <a:t>Total Orders Delivered Plant Wise and Year Wise   </a:t>
            </a:r>
            <a:endParaRPr>
              <a:solidFill>
                <a:schemeClr val="lt1"/>
              </a:solidFill>
            </a:endParaRPr>
          </a:p>
        </p:txBody>
      </p:sp>
      <p:sp>
        <p:nvSpPr>
          <p:cNvPr id="185" name="Google Shape;185;p25"/>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a:solidFill>
                  <a:schemeClr val="lt1"/>
                </a:solidFill>
              </a:rPr>
              <a:t>Deliverabl 4</a:t>
            </a:r>
            <a:endParaRPr>
              <a:solidFill>
                <a:schemeClr val="lt1"/>
              </a:solidFill>
            </a:endParaRPr>
          </a:p>
        </p:txBody>
      </p:sp>
      <p:pic>
        <p:nvPicPr>
          <p:cNvPr id="186" name="Google Shape;186;p25"/>
          <p:cNvPicPr preferRelativeResize="0"/>
          <p:nvPr/>
        </p:nvPicPr>
        <p:blipFill>
          <a:blip r:embed="rId3">
            <a:alphaModFix/>
          </a:blip>
          <a:stretch>
            <a:fillRect/>
          </a:stretch>
        </p:blipFill>
        <p:spPr>
          <a:xfrm>
            <a:off x="749600" y="1343700"/>
            <a:ext cx="7599151" cy="3622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pSp>
        <p:nvGrpSpPr>
          <p:cNvPr id="191" name="Google Shape;191;p26"/>
          <p:cNvGrpSpPr/>
          <p:nvPr/>
        </p:nvGrpSpPr>
        <p:grpSpPr>
          <a:xfrm rot="10800000" flipH="1">
            <a:off x="378775" y="366879"/>
            <a:ext cx="8340798" cy="887551"/>
            <a:chOff x="424813" y="1177877"/>
            <a:chExt cx="8294350" cy="849900"/>
          </a:xfrm>
        </p:grpSpPr>
        <p:sp>
          <p:nvSpPr>
            <p:cNvPr id="192" name="Google Shape;192;p26"/>
            <p:cNvSpPr/>
            <p:nvPr/>
          </p:nvSpPr>
          <p:spPr>
            <a:xfrm>
              <a:off x="2174663" y="1177877"/>
              <a:ext cx="6544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24813" y="1177877"/>
              <a:ext cx="20553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6"/>
          <p:cNvSpPr txBox="1">
            <a:spLocks noGrp="1"/>
          </p:cNvSpPr>
          <p:nvPr>
            <p:ph type="body" idx="4294967295"/>
          </p:nvPr>
        </p:nvSpPr>
        <p:spPr>
          <a:xfrm>
            <a:off x="539675" y="455213"/>
            <a:ext cx="15006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sz="1500" b="1" i="1">
                <a:solidFill>
                  <a:schemeClr val="lt1"/>
                </a:solidFill>
              </a:rPr>
              <a:t>Analysis 6</a:t>
            </a:r>
            <a:endParaRPr sz="1500" b="1" i="1">
              <a:solidFill>
                <a:schemeClr val="lt1"/>
              </a:solidFill>
            </a:endParaRPr>
          </a:p>
        </p:txBody>
      </p:sp>
      <p:sp>
        <p:nvSpPr>
          <p:cNvPr id="195" name="Google Shape;195;p26"/>
          <p:cNvSpPr txBox="1">
            <a:spLocks noGrp="1"/>
          </p:cNvSpPr>
          <p:nvPr>
            <p:ph type="body" idx="4294967295"/>
          </p:nvPr>
        </p:nvSpPr>
        <p:spPr>
          <a:xfrm>
            <a:off x="2586525" y="411038"/>
            <a:ext cx="5928900" cy="7992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Clr>
                <a:schemeClr val="lt1"/>
              </a:buClr>
              <a:buSzPts val="1300"/>
              <a:buChar char="●"/>
            </a:pPr>
            <a:r>
              <a:rPr lang="en">
                <a:solidFill>
                  <a:schemeClr val="lt1"/>
                </a:solidFill>
              </a:rPr>
              <a:t>Calculations Showing Qty sold till date, Avg Delivery Per Day, Total delivery of Cement last Year and last Month </a:t>
            </a:r>
            <a:endParaRPr>
              <a:solidFill>
                <a:schemeClr val="lt1"/>
              </a:solidFill>
            </a:endParaRPr>
          </a:p>
        </p:txBody>
      </p:sp>
      <p:sp>
        <p:nvSpPr>
          <p:cNvPr id="196" name="Google Shape;196;p26"/>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a:solidFill>
                  <a:schemeClr val="lt1"/>
                </a:solidFill>
              </a:rPr>
              <a:t>Deliverabl 4</a:t>
            </a:r>
            <a:endParaRPr>
              <a:solidFill>
                <a:schemeClr val="lt1"/>
              </a:solidFill>
            </a:endParaRPr>
          </a:p>
        </p:txBody>
      </p:sp>
      <p:pic>
        <p:nvPicPr>
          <p:cNvPr id="197" name="Google Shape;197;p26"/>
          <p:cNvPicPr preferRelativeResize="0"/>
          <p:nvPr/>
        </p:nvPicPr>
        <p:blipFill>
          <a:blip r:embed="rId3">
            <a:alphaModFix/>
          </a:blip>
          <a:stretch>
            <a:fillRect/>
          </a:stretch>
        </p:blipFill>
        <p:spPr>
          <a:xfrm>
            <a:off x="1673775" y="1417200"/>
            <a:ext cx="5681074" cy="353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02" name="Google Shape;202;p27"/>
          <p:cNvGrpSpPr/>
          <p:nvPr/>
        </p:nvGrpSpPr>
        <p:grpSpPr>
          <a:xfrm rot="10800000" flipH="1">
            <a:off x="378775" y="366879"/>
            <a:ext cx="8340798" cy="887551"/>
            <a:chOff x="424813" y="1177877"/>
            <a:chExt cx="8294350" cy="849900"/>
          </a:xfrm>
        </p:grpSpPr>
        <p:sp>
          <p:nvSpPr>
            <p:cNvPr id="203" name="Google Shape;203;p27"/>
            <p:cNvSpPr/>
            <p:nvPr/>
          </p:nvSpPr>
          <p:spPr>
            <a:xfrm>
              <a:off x="2174663" y="1177877"/>
              <a:ext cx="6544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424813" y="1177877"/>
              <a:ext cx="20553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27"/>
          <p:cNvSpPr txBox="1">
            <a:spLocks noGrp="1"/>
          </p:cNvSpPr>
          <p:nvPr>
            <p:ph type="body" idx="4294967295"/>
          </p:nvPr>
        </p:nvSpPr>
        <p:spPr>
          <a:xfrm>
            <a:off x="539675" y="411038"/>
            <a:ext cx="15006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sz="1500" b="1" i="1">
                <a:solidFill>
                  <a:schemeClr val="lt1"/>
                </a:solidFill>
              </a:rPr>
              <a:t>Analysis 6</a:t>
            </a:r>
            <a:endParaRPr sz="1500" b="1" i="1">
              <a:solidFill>
                <a:schemeClr val="lt1"/>
              </a:solidFill>
            </a:endParaRPr>
          </a:p>
        </p:txBody>
      </p:sp>
      <p:sp>
        <p:nvSpPr>
          <p:cNvPr id="206" name="Google Shape;206;p27"/>
          <p:cNvSpPr txBox="1">
            <a:spLocks noGrp="1"/>
          </p:cNvSpPr>
          <p:nvPr>
            <p:ph type="body" idx="4294967295"/>
          </p:nvPr>
        </p:nvSpPr>
        <p:spPr>
          <a:xfrm>
            <a:off x="2586525" y="411038"/>
            <a:ext cx="5928900" cy="7992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Clr>
                <a:schemeClr val="lt1"/>
              </a:buClr>
              <a:buSzPts val="1300"/>
              <a:buChar char="●"/>
            </a:pPr>
            <a:r>
              <a:rPr lang="en">
                <a:solidFill>
                  <a:schemeClr val="lt1"/>
                </a:solidFill>
              </a:rPr>
              <a:t>Implementation Of Drill Down ( On Production Year wise to Plant Wise to Month Wise ) </a:t>
            </a:r>
            <a:endParaRPr>
              <a:solidFill>
                <a:schemeClr val="lt1"/>
              </a:solidFill>
            </a:endParaRPr>
          </a:p>
        </p:txBody>
      </p:sp>
      <p:sp>
        <p:nvSpPr>
          <p:cNvPr id="207" name="Google Shape;207;p27"/>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a:solidFill>
                  <a:schemeClr val="lt1"/>
                </a:solidFill>
              </a:rPr>
              <a:t>Deliverabl 4</a:t>
            </a:r>
            <a:endParaRPr>
              <a:solidFill>
                <a:schemeClr val="lt1"/>
              </a:solidFill>
            </a:endParaRPr>
          </a:p>
        </p:txBody>
      </p:sp>
      <p:pic>
        <p:nvPicPr>
          <p:cNvPr id="208" name="Google Shape;208;p27"/>
          <p:cNvPicPr preferRelativeResize="0"/>
          <p:nvPr/>
        </p:nvPicPr>
        <p:blipFill>
          <a:blip r:embed="rId3">
            <a:alphaModFix/>
          </a:blip>
          <a:stretch>
            <a:fillRect/>
          </a:stretch>
        </p:blipFill>
        <p:spPr>
          <a:xfrm>
            <a:off x="48875" y="1942550"/>
            <a:ext cx="4143886" cy="2430824"/>
          </a:xfrm>
          <a:prstGeom prst="rect">
            <a:avLst/>
          </a:prstGeom>
          <a:noFill/>
          <a:ln>
            <a:noFill/>
          </a:ln>
        </p:spPr>
      </p:pic>
      <p:pic>
        <p:nvPicPr>
          <p:cNvPr id="209" name="Google Shape;209;p27"/>
          <p:cNvPicPr preferRelativeResize="0"/>
          <p:nvPr/>
        </p:nvPicPr>
        <p:blipFill>
          <a:blip r:embed="rId4">
            <a:alphaModFix/>
          </a:blip>
          <a:stretch>
            <a:fillRect/>
          </a:stretch>
        </p:blipFill>
        <p:spPr>
          <a:xfrm>
            <a:off x="4263850" y="1942550"/>
            <a:ext cx="4657625" cy="243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pSp>
        <p:nvGrpSpPr>
          <p:cNvPr id="214" name="Google Shape;214;p28"/>
          <p:cNvGrpSpPr/>
          <p:nvPr/>
        </p:nvGrpSpPr>
        <p:grpSpPr>
          <a:xfrm rot="10800000" flipH="1">
            <a:off x="378775" y="366879"/>
            <a:ext cx="8340798" cy="887551"/>
            <a:chOff x="424813" y="1177877"/>
            <a:chExt cx="8294350" cy="849900"/>
          </a:xfrm>
        </p:grpSpPr>
        <p:sp>
          <p:nvSpPr>
            <p:cNvPr id="215" name="Google Shape;215;p28"/>
            <p:cNvSpPr/>
            <p:nvPr/>
          </p:nvSpPr>
          <p:spPr>
            <a:xfrm>
              <a:off x="2174663" y="1177877"/>
              <a:ext cx="6544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424813" y="1177877"/>
              <a:ext cx="20553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8"/>
          <p:cNvSpPr txBox="1">
            <a:spLocks noGrp="1"/>
          </p:cNvSpPr>
          <p:nvPr>
            <p:ph type="body" idx="4294967295"/>
          </p:nvPr>
        </p:nvSpPr>
        <p:spPr>
          <a:xfrm>
            <a:off x="539675" y="411038"/>
            <a:ext cx="15006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sz="1500" b="1" i="1">
                <a:solidFill>
                  <a:schemeClr val="lt1"/>
                </a:solidFill>
              </a:rPr>
              <a:t>Analysis 7</a:t>
            </a:r>
            <a:endParaRPr sz="1500" b="1" i="1">
              <a:solidFill>
                <a:schemeClr val="lt1"/>
              </a:solidFill>
            </a:endParaRPr>
          </a:p>
        </p:txBody>
      </p:sp>
      <p:sp>
        <p:nvSpPr>
          <p:cNvPr id="218" name="Google Shape;218;p28"/>
          <p:cNvSpPr txBox="1">
            <a:spLocks noGrp="1"/>
          </p:cNvSpPr>
          <p:nvPr>
            <p:ph type="body" idx="4294967295"/>
          </p:nvPr>
        </p:nvSpPr>
        <p:spPr>
          <a:xfrm>
            <a:off x="2586525" y="411038"/>
            <a:ext cx="5928900" cy="7992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Clr>
                <a:schemeClr val="lt1"/>
              </a:buClr>
              <a:buSzPts val="1300"/>
              <a:buChar char="●"/>
            </a:pPr>
            <a:r>
              <a:rPr lang="en">
                <a:solidFill>
                  <a:schemeClr val="lt1"/>
                </a:solidFill>
              </a:rPr>
              <a:t>Applying Bookmark on Orders Delivered in Year 2020</a:t>
            </a:r>
            <a:endParaRPr>
              <a:solidFill>
                <a:schemeClr val="lt1"/>
              </a:solidFill>
            </a:endParaRPr>
          </a:p>
        </p:txBody>
      </p:sp>
      <p:sp>
        <p:nvSpPr>
          <p:cNvPr id="219" name="Google Shape;219;p28"/>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a:solidFill>
                  <a:schemeClr val="lt1"/>
                </a:solidFill>
              </a:rPr>
              <a:t>Deliverabl 4</a:t>
            </a:r>
            <a:endParaRPr>
              <a:solidFill>
                <a:schemeClr val="lt1"/>
              </a:solidFill>
            </a:endParaRPr>
          </a:p>
        </p:txBody>
      </p:sp>
      <p:pic>
        <p:nvPicPr>
          <p:cNvPr id="220" name="Google Shape;220;p28"/>
          <p:cNvPicPr preferRelativeResize="0"/>
          <p:nvPr/>
        </p:nvPicPr>
        <p:blipFill>
          <a:blip r:embed="rId3">
            <a:alphaModFix/>
          </a:blip>
          <a:stretch>
            <a:fillRect/>
          </a:stretch>
        </p:blipFill>
        <p:spPr>
          <a:xfrm>
            <a:off x="109975" y="2064725"/>
            <a:ext cx="3445263" cy="2505749"/>
          </a:xfrm>
          <a:prstGeom prst="rect">
            <a:avLst/>
          </a:prstGeom>
          <a:noFill/>
          <a:ln>
            <a:noFill/>
          </a:ln>
        </p:spPr>
      </p:pic>
      <p:pic>
        <p:nvPicPr>
          <p:cNvPr id="221" name="Google Shape;221;p28"/>
          <p:cNvPicPr preferRelativeResize="0"/>
          <p:nvPr/>
        </p:nvPicPr>
        <p:blipFill>
          <a:blip r:embed="rId4">
            <a:alphaModFix/>
          </a:blip>
          <a:stretch>
            <a:fillRect/>
          </a:stretch>
        </p:blipFill>
        <p:spPr>
          <a:xfrm>
            <a:off x="4051400" y="1962019"/>
            <a:ext cx="4903849" cy="2711169"/>
          </a:xfrm>
          <a:prstGeom prst="rect">
            <a:avLst/>
          </a:prstGeom>
          <a:noFill/>
          <a:ln>
            <a:noFill/>
          </a:ln>
        </p:spPr>
      </p:pic>
      <p:sp>
        <p:nvSpPr>
          <p:cNvPr id="222" name="Google Shape;222;p28"/>
          <p:cNvSpPr/>
          <p:nvPr/>
        </p:nvSpPr>
        <p:spPr>
          <a:xfrm>
            <a:off x="961500" y="4297825"/>
            <a:ext cx="1625100" cy="428700"/>
          </a:xfrm>
          <a:prstGeom prst="roundRect">
            <a:avLst>
              <a:gd name="adj" fmla="val 16667"/>
            </a:avLst>
          </a:prstGeom>
          <a:no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5583700" y="4044775"/>
            <a:ext cx="1761000" cy="380400"/>
          </a:xfrm>
          <a:prstGeom prst="roundRect">
            <a:avLst>
              <a:gd name="adj" fmla="val 16667"/>
            </a:avLst>
          </a:prstGeom>
          <a:no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pSp>
        <p:nvGrpSpPr>
          <p:cNvPr id="228" name="Google Shape;228;p29"/>
          <p:cNvGrpSpPr/>
          <p:nvPr/>
        </p:nvGrpSpPr>
        <p:grpSpPr>
          <a:xfrm rot="10800000" flipH="1">
            <a:off x="378775" y="366879"/>
            <a:ext cx="8340798" cy="887551"/>
            <a:chOff x="424813" y="1177877"/>
            <a:chExt cx="8294350" cy="849900"/>
          </a:xfrm>
        </p:grpSpPr>
        <p:sp>
          <p:nvSpPr>
            <p:cNvPr id="229" name="Google Shape;229;p29"/>
            <p:cNvSpPr/>
            <p:nvPr/>
          </p:nvSpPr>
          <p:spPr>
            <a:xfrm>
              <a:off x="2174663" y="1177877"/>
              <a:ext cx="6544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424813" y="1177877"/>
              <a:ext cx="20553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29"/>
          <p:cNvSpPr txBox="1">
            <a:spLocks noGrp="1"/>
          </p:cNvSpPr>
          <p:nvPr>
            <p:ph type="body" idx="4294967295"/>
          </p:nvPr>
        </p:nvSpPr>
        <p:spPr>
          <a:xfrm>
            <a:off x="539675" y="411038"/>
            <a:ext cx="15006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sz="1500" b="1" i="1">
                <a:solidFill>
                  <a:schemeClr val="lt1"/>
                </a:solidFill>
              </a:rPr>
              <a:t>Analysis 7</a:t>
            </a:r>
            <a:endParaRPr sz="1500" b="1" i="1">
              <a:solidFill>
                <a:schemeClr val="lt1"/>
              </a:solidFill>
            </a:endParaRPr>
          </a:p>
        </p:txBody>
      </p:sp>
      <p:sp>
        <p:nvSpPr>
          <p:cNvPr id="232" name="Google Shape;232;p29"/>
          <p:cNvSpPr txBox="1">
            <a:spLocks noGrp="1"/>
          </p:cNvSpPr>
          <p:nvPr>
            <p:ph type="body" idx="4294967295"/>
          </p:nvPr>
        </p:nvSpPr>
        <p:spPr>
          <a:xfrm>
            <a:off x="2586525" y="411038"/>
            <a:ext cx="5928900" cy="7992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Clr>
                <a:schemeClr val="lt1"/>
              </a:buClr>
              <a:buSzPts val="1300"/>
              <a:buChar char="●"/>
            </a:pPr>
            <a:r>
              <a:rPr lang="en">
                <a:solidFill>
                  <a:schemeClr val="lt1"/>
                </a:solidFill>
              </a:rPr>
              <a:t>Implementing Drill Through on Total Production</a:t>
            </a:r>
            <a:endParaRPr>
              <a:solidFill>
                <a:schemeClr val="lt1"/>
              </a:solidFill>
            </a:endParaRPr>
          </a:p>
        </p:txBody>
      </p:sp>
      <p:sp>
        <p:nvSpPr>
          <p:cNvPr id="233" name="Google Shape;233;p29"/>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a:solidFill>
                  <a:schemeClr val="lt1"/>
                </a:solidFill>
              </a:rPr>
              <a:t>Deliverabl 4</a:t>
            </a:r>
            <a:endParaRPr>
              <a:solidFill>
                <a:schemeClr val="lt1"/>
              </a:solidFill>
            </a:endParaRPr>
          </a:p>
        </p:txBody>
      </p:sp>
      <p:pic>
        <p:nvPicPr>
          <p:cNvPr id="234" name="Google Shape;234;p29"/>
          <p:cNvPicPr preferRelativeResize="0"/>
          <p:nvPr/>
        </p:nvPicPr>
        <p:blipFill>
          <a:blip r:embed="rId3">
            <a:alphaModFix/>
          </a:blip>
          <a:stretch>
            <a:fillRect/>
          </a:stretch>
        </p:blipFill>
        <p:spPr>
          <a:xfrm>
            <a:off x="83475" y="1838790"/>
            <a:ext cx="3898126" cy="2378911"/>
          </a:xfrm>
          <a:prstGeom prst="rect">
            <a:avLst/>
          </a:prstGeom>
          <a:noFill/>
          <a:ln>
            <a:noFill/>
          </a:ln>
        </p:spPr>
      </p:pic>
      <p:pic>
        <p:nvPicPr>
          <p:cNvPr id="235" name="Google Shape;235;p29"/>
          <p:cNvPicPr preferRelativeResize="0"/>
          <p:nvPr/>
        </p:nvPicPr>
        <p:blipFill>
          <a:blip r:embed="rId4">
            <a:alphaModFix/>
          </a:blip>
          <a:stretch>
            <a:fillRect/>
          </a:stretch>
        </p:blipFill>
        <p:spPr>
          <a:xfrm>
            <a:off x="4142050" y="1838800"/>
            <a:ext cx="4892001" cy="2698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grpSp>
        <p:nvGrpSpPr>
          <p:cNvPr id="240" name="Google Shape;240;p30"/>
          <p:cNvGrpSpPr/>
          <p:nvPr/>
        </p:nvGrpSpPr>
        <p:grpSpPr>
          <a:xfrm rot="10800000" flipH="1">
            <a:off x="378775" y="366879"/>
            <a:ext cx="8340798" cy="887551"/>
            <a:chOff x="424813" y="1177877"/>
            <a:chExt cx="8294350" cy="849900"/>
          </a:xfrm>
        </p:grpSpPr>
        <p:sp>
          <p:nvSpPr>
            <p:cNvPr id="241" name="Google Shape;241;p30"/>
            <p:cNvSpPr/>
            <p:nvPr/>
          </p:nvSpPr>
          <p:spPr>
            <a:xfrm>
              <a:off x="2174663" y="1177877"/>
              <a:ext cx="6544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424813" y="1177877"/>
              <a:ext cx="20553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30"/>
          <p:cNvSpPr txBox="1">
            <a:spLocks noGrp="1"/>
          </p:cNvSpPr>
          <p:nvPr>
            <p:ph type="body" idx="4294967295"/>
          </p:nvPr>
        </p:nvSpPr>
        <p:spPr>
          <a:xfrm>
            <a:off x="539675" y="411038"/>
            <a:ext cx="15006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sz="1500" b="1" i="1">
                <a:solidFill>
                  <a:schemeClr val="lt1"/>
                </a:solidFill>
              </a:rPr>
              <a:t>Analysis 8</a:t>
            </a:r>
            <a:endParaRPr sz="1500" b="1" i="1">
              <a:solidFill>
                <a:schemeClr val="lt1"/>
              </a:solidFill>
            </a:endParaRPr>
          </a:p>
        </p:txBody>
      </p:sp>
      <p:sp>
        <p:nvSpPr>
          <p:cNvPr id="244" name="Google Shape;244;p30"/>
          <p:cNvSpPr txBox="1">
            <a:spLocks noGrp="1"/>
          </p:cNvSpPr>
          <p:nvPr>
            <p:ph type="body" idx="4294967295"/>
          </p:nvPr>
        </p:nvSpPr>
        <p:spPr>
          <a:xfrm>
            <a:off x="2586525" y="411038"/>
            <a:ext cx="5928900" cy="7992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Clr>
                <a:schemeClr val="lt1"/>
              </a:buClr>
              <a:buSzPts val="1300"/>
              <a:buChar char="●"/>
            </a:pPr>
            <a:r>
              <a:rPr lang="en">
                <a:solidFill>
                  <a:schemeClr val="lt1"/>
                </a:solidFill>
              </a:rPr>
              <a:t>Implementation of the Dynamic  RLS </a:t>
            </a:r>
            <a:endParaRPr>
              <a:solidFill>
                <a:schemeClr val="lt1"/>
              </a:solidFill>
            </a:endParaRPr>
          </a:p>
        </p:txBody>
      </p:sp>
      <p:sp>
        <p:nvSpPr>
          <p:cNvPr id="245" name="Google Shape;245;p30"/>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a:solidFill>
                  <a:schemeClr val="lt1"/>
                </a:solidFill>
              </a:rPr>
              <a:t>Deliverabl 4</a:t>
            </a:r>
            <a:endParaRPr>
              <a:solidFill>
                <a:schemeClr val="lt1"/>
              </a:solidFill>
            </a:endParaRPr>
          </a:p>
        </p:txBody>
      </p:sp>
      <p:pic>
        <p:nvPicPr>
          <p:cNvPr id="246" name="Google Shape;246;p30"/>
          <p:cNvPicPr preferRelativeResize="0"/>
          <p:nvPr/>
        </p:nvPicPr>
        <p:blipFill>
          <a:blip r:embed="rId3">
            <a:alphaModFix/>
          </a:blip>
          <a:stretch>
            <a:fillRect/>
          </a:stretch>
        </p:blipFill>
        <p:spPr>
          <a:xfrm>
            <a:off x="763050" y="1511975"/>
            <a:ext cx="7517424" cy="3348925"/>
          </a:xfrm>
          <a:prstGeom prst="rect">
            <a:avLst/>
          </a:prstGeom>
          <a:noFill/>
          <a:ln>
            <a:noFill/>
          </a:ln>
        </p:spPr>
      </p:pic>
      <p:sp>
        <p:nvSpPr>
          <p:cNvPr id="247" name="Google Shape;247;p30"/>
          <p:cNvSpPr txBox="1"/>
          <p:nvPr/>
        </p:nvSpPr>
        <p:spPr>
          <a:xfrm>
            <a:off x="671950" y="4758600"/>
            <a:ext cx="73764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i="1">
                <a:latin typeface="Lato"/>
                <a:ea typeface="Lato"/>
                <a:cs typeface="Lato"/>
                <a:sym typeface="Lato"/>
              </a:rPr>
              <a:t>Note : The page is visible only after the access is provided through email.</a:t>
            </a:r>
            <a:endParaRPr sz="1300" b="1" i="1">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pSp>
        <p:nvGrpSpPr>
          <p:cNvPr id="252" name="Google Shape;252;p31"/>
          <p:cNvGrpSpPr/>
          <p:nvPr/>
        </p:nvGrpSpPr>
        <p:grpSpPr>
          <a:xfrm rot="10800000" flipH="1">
            <a:off x="378775" y="366879"/>
            <a:ext cx="8340798" cy="887551"/>
            <a:chOff x="424813" y="1177877"/>
            <a:chExt cx="8294350" cy="849900"/>
          </a:xfrm>
        </p:grpSpPr>
        <p:sp>
          <p:nvSpPr>
            <p:cNvPr id="253" name="Google Shape;253;p31"/>
            <p:cNvSpPr/>
            <p:nvPr/>
          </p:nvSpPr>
          <p:spPr>
            <a:xfrm>
              <a:off x="2174663" y="1177877"/>
              <a:ext cx="6544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424813" y="1177877"/>
              <a:ext cx="20553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31"/>
          <p:cNvSpPr txBox="1">
            <a:spLocks noGrp="1"/>
          </p:cNvSpPr>
          <p:nvPr>
            <p:ph type="body" idx="4294967295"/>
          </p:nvPr>
        </p:nvSpPr>
        <p:spPr>
          <a:xfrm>
            <a:off x="539675" y="411038"/>
            <a:ext cx="15006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sz="1500" b="1" i="1">
                <a:solidFill>
                  <a:schemeClr val="lt1"/>
                </a:solidFill>
              </a:rPr>
              <a:t>Analysis 9</a:t>
            </a:r>
            <a:endParaRPr sz="1500" b="1" i="1">
              <a:solidFill>
                <a:schemeClr val="lt1"/>
              </a:solidFill>
            </a:endParaRPr>
          </a:p>
        </p:txBody>
      </p:sp>
      <p:sp>
        <p:nvSpPr>
          <p:cNvPr id="256" name="Google Shape;256;p31"/>
          <p:cNvSpPr txBox="1">
            <a:spLocks noGrp="1"/>
          </p:cNvSpPr>
          <p:nvPr>
            <p:ph type="body" idx="4294967295"/>
          </p:nvPr>
        </p:nvSpPr>
        <p:spPr>
          <a:xfrm>
            <a:off x="2586525" y="411038"/>
            <a:ext cx="5928900" cy="7992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Clr>
                <a:schemeClr val="lt1"/>
              </a:buClr>
              <a:buSzPts val="1300"/>
              <a:buChar char="●"/>
            </a:pPr>
            <a:r>
              <a:rPr lang="en">
                <a:solidFill>
                  <a:schemeClr val="lt1"/>
                </a:solidFill>
              </a:rPr>
              <a:t>Creating a Parameter Table for Denomination Conversion</a:t>
            </a:r>
            <a:endParaRPr>
              <a:solidFill>
                <a:schemeClr val="lt1"/>
              </a:solidFill>
            </a:endParaRPr>
          </a:p>
        </p:txBody>
      </p:sp>
      <p:sp>
        <p:nvSpPr>
          <p:cNvPr id="257" name="Google Shape;257;p31"/>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a:solidFill>
                  <a:schemeClr val="lt1"/>
                </a:solidFill>
              </a:rPr>
              <a:t>Deliverabl 4</a:t>
            </a:r>
            <a:endParaRPr>
              <a:solidFill>
                <a:schemeClr val="lt1"/>
              </a:solidFill>
            </a:endParaRPr>
          </a:p>
        </p:txBody>
      </p:sp>
      <p:pic>
        <p:nvPicPr>
          <p:cNvPr id="258" name="Google Shape;258;p31"/>
          <p:cNvPicPr preferRelativeResize="0"/>
          <p:nvPr/>
        </p:nvPicPr>
        <p:blipFill>
          <a:blip r:embed="rId3">
            <a:alphaModFix/>
          </a:blip>
          <a:stretch>
            <a:fillRect/>
          </a:stretch>
        </p:blipFill>
        <p:spPr>
          <a:xfrm>
            <a:off x="904350" y="1469575"/>
            <a:ext cx="7079374" cy="3348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 OF TABLE</a:t>
            </a:r>
            <a:endParaRPr/>
          </a:p>
        </p:txBody>
      </p:sp>
      <p:sp>
        <p:nvSpPr>
          <p:cNvPr id="94" name="Google Shape;94;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Objective </a:t>
            </a:r>
            <a:endParaRPr/>
          </a:p>
          <a:p>
            <a:pPr marL="457200" lvl="0" indent="-311150" algn="l" rtl="0">
              <a:spcBef>
                <a:spcPts val="0"/>
              </a:spcBef>
              <a:spcAft>
                <a:spcPts val="0"/>
              </a:spcAft>
              <a:buSzPts val="1300"/>
              <a:buChar char="●"/>
            </a:pPr>
            <a:r>
              <a:rPr lang="en"/>
              <a:t>Technology Used </a:t>
            </a:r>
            <a:endParaRPr/>
          </a:p>
          <a:p>
            <a:pPr marL="457200" lvl="0" indent="-311150" algn="l" rtl="0">
              <a:spcBef>
                <a:spcPts val="0"/>
              </a:spcBef>
              <a:spcAft>
                <a:spcPts val="0"/>
              </a:spcAft>
              <a:buSzPts val="1300"/>
              <a:buChar char="●"/>
            </a:pPr>
            <a:r>
              <a:rPr lang="en"/>
              <a:t>What’s New ?</a:t>
            </a:r>
            <a:endParaRPr/>
          </a:p>
          <a:p>
            <a:pPr marL="457200" lvl="0" indent="-311150" algn="l" rtl="0">
              <a:spcBef>
                <a:spcPts val="0"/>
              </a:spcBef>
              <a:spcAft>
                <a:spcPts val="0"/>
              </a:spcAft>
              <a:buSzPts val="1300"/>
              <a:buChar char="●"/>
            </a:pPr>
            <a:r>
              <a:rPr lang="en"/>
              <a:t>Target Audience </a:t>
            </a:r>
            <a:endParaRPr/>
          </a:p>
          <a:p>
            <a:pPr marL="457200" lvl="0" indent="-311150" algn="l" rtl="0">
              <a:spcBef>
                <a:spcPts val="0"/>
              </a:spcBef>
              <a:spcAft>
                <a:spcPts val="0"/>
              </a:spcAft>
              <a:buSzPts val="1300"/>
              <a:buChar char="●"/>
            </a:pPr>
            <a:r>
              <a:rPr lang="en"/>
              <a:t>Project Demonstration</a:t>
            </a:r>
            <a:endParaRPr/>
          </a:p>
          <a:p>
            <a:pPr marL="457200" lvl="0" indent="-311150" algn="l" rtl="0">
              <a:spcBef>
                <a:spcPts val="0"/>
              </a:spcBef>
              <a:spcAft>
                <a:spcPts val="0"/>
              </a:spcAft>
              <a:buSzPts val="1300"/>
              <a:buChar char="●"/>
            </a:pPr>
            <a:r>
              <a:rPr lang="en"/>
              <a:t>Future Score</a:t>
            </a:r>
            <a:endParaRPr/>
          </a:p>
          <a:p>
            <a:pPr marL="457200" lvl="0" indent="-311150" algn="l" rtl="0">
              <a:spcBef>
                <a:spcPts val="0"/>
              </a:spcBef>
              <a:spcAft>
                <a:spcPts val="0"/>
              </a:spcAft>
              <a:buSzPts val="1300"/>
              <a:buChar char="●"/>
            </a:pPr>
            <a:r>
              <a:rPr lang="en"/>
              <a:t>Conclusion</a:t>
            </a:r>
            <a:endParaRPr/>
          </a:p>
          <a:p>
            <a:pPr marL="45720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grpSp>
        <p:nvGrpSpPr>
          <p:cNvPr id="263" name="Google Shape;263;p32"/>
          <p:cNvGrpSpPr/>
          <p:nvPr/>
        </p:nvGrpSpPr>
        <p:grpSpPr>
          <a:xfrm>
            <a:off x="758515" y="1332105"/>
            <a:ext cx="4458237" cy="634873"/>
            <a:chOff x="6448870" y="3733723"/>
            <a:chExt cx="2453355" cy="351302"/>
          </a:xfrm>
        </p:grpSpPr>
        <p:sp>
          <p:nvSpPr>
            <p:cNvPr id="264" name="Google Shape;264;p32"/>
            <p:cNvSpPr/>
            <p:nvPr/>
          </p:nvSpPr>
          <p:spPr>
            <a:xfrm>
              <a:off x="6448870" y="3733723"/>
              <a:ext cx="1768500" cy="3513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80985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83271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2"/>
            <p:cNvSpPr/>
            <p:nvPr/>
          </p:nvSpPr>
          <p:spPr>
            <a:xfrm>
              <a:off x="85557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32"/>
          <p:cNvSpPr txBox="1">
            <a:spLocks noGrp="1"/>
          </p:cNvSpPr>
          <p:nvPr>
            <p:ph type="body" idx="4294967295"/>
          </p:nvPr>
        </p:nvSpPr>
        <p:spPr>
          <a:xfrm>
            <a:off x="1103625" y="1420775"/>
            <a:ext cx="25686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lt1"/>
                </a:solidFill>
              </a:rPr>
              <a:t>FUTURE SCOPE </a:t>
            </a:r>
            <a:endParaRPr sz="2000">
              <a:solidFill>
                <a:schemeClr val="lt1"/>
              </a:solidFill>
            </a:endParaRPr>
          </a:p>
        </p:txBody>
      </p:sp>
      <p:sp>
        <p:nvSpPr>
          <p:cNvPr id="269" name="Google Shape;269;p32"/>
          <p:cNvSpPr txBox="1">
            <a:spLocks noGrp="1"/>
          </p:cNvSpPr>
          <p:nvPr>
            <p:ph type="body" idx="4294967295"/>
          </p:nvPr>
        </p:nvSpPr>
        <p:spPr>
          <a:xfrm>
            <a:off x="758525" y="2073750"/>
            <a:ext cx="7781400" cy="24834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n" sz="6425">
                <a:solidFill>
                  <a:schemeClr val="dk1"/>
                </a:solidFill>
              </a:rPr>
              <a:t>The demand for BI (Business Intelligence) and Decision Making is increasing day by day.  Power Bi is a dominant tool since years and being an easy to use tool for excellent data Visualization , will remain popular through years as well  .</a:t>
            </a:r>
            <a:endParaRPr sz="6425">
              <a:solidFill>
                <a:schemeClr val="dk1"/>
              </a:solidFill>
            </a:endParaRPr>
          </a:p>
          <a:p>
            <a:pPr marL="0" lvl="0" indent="0" algn="l" rtl="0">
              <a:spcBef>
                <a:spcPts val="0"/>
              </a:spcBef>
              <a:spcAft>
                <a:spcPts val="0"/>
              </a:spcAft>
              <a:buNone/>
            </a:pPr>
            <a:endParaRPr sz="6425">
              <a:solidFill>
                <a:schemeClr val="dk1"/>
              </a:solidFill>
            </a:endParaRPr>
          </a:p>
          <a:p>
            <a:pPr marL="0" lvl="0" indent="0" algn="l" rtl="0">
              <a:spcBef>
                <a:spcPts val="0"/>
              </a:spcBef>
              <a:spcAft>
                <a:spcPts val="0"/>
              </a:spcAft>
              <a:buNone/>
            </a:pPr>
            <a:r>
              <a:rPr lang="en" sz="6650">
                <a:solidFill>
                  <a:schemeClr val="dk1"/>
                </a:solidFill>
              </a:rPr>
              <a:t>With a strong brand name of Microsoft behind it and many powerful features like easy integration to popular point solution and interactive visual dashboards, the growth of Power Bi in the Market is a Steep Slope.</a:t>
            </a:r>
            <a:endParaRPr sz="2650">
              <a:solidFill>
                <a:srgbClr val="000000"/>
              </a:solidFill>
              <a:highlight>
                <a:srgbClr val="F5EFE0"/>
              </a:highlight>
              <a:latin typeface="Arial"/>
              <a:ea typeface="Arial"/>
              <a:cs typeface="Arial"/>
              <a:sym typeface="Arial"/>
            </a:endParaRPr>
          </a:p>
          <a:p>
            <a:pPr marL="0" lvl="0" indent="0" algn="l" rtl="0">
              <a:spcBef>
                <a:spcPts val="0"/>
              </a:spcBef>
              <a:spcAft>
                <a:spcPts val="0"/>
              </a:spcAft>
              <a:buNone/>
            </a:pPr>
            <a:endParaRPr sz="5225">
              <a:solidFill>
                <a:schemeClr val="dk1"/>
              </a:solidFill>
            </a:endParaRPr>
          </a:p>
          <a:p>
            <a:pPr marL="0" lvl="0" indent="0" algn="l" rtl="0">
              <a:spcBef>
                <a:spcPts val="0"/>
              </a:spcBef>
              <a:spcAft>
                <a:spcPts val="0"/>
              </a:spcAft>
              <a:buNone/>
            </a:pPr>
            <a:endParaRPr sz="1450" b="1">
              <a:solidFill>
                <a:srgbClr val="000000"/>
              </a:solidFill>
              <a:latin typeface="Arial"/>
              <a:ea typeface="Arial"/>
              <a:cs typeface="Arial"/>
              <a:sym typeface="Arial"/>
            </a:endParaRPr>
          </a:p>
          <a:p>
            <a:pPr marL="0" lvl="0" indent="0" algn="l" rtl="0">
              <a:spcBef>
                <a:spcPts val="0"/>
              </a:spcBef>
              <a:spcAft>
                <a:spcPts val="0"/>
              </a:spcAft>
              <a:buNone/>
            </a:pP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3"/>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txBox="1">
            <a:spLocks noGrp="1"/>
          </p:cNvSpPr>
          <p:nvPr>
            <p:ph type="title" idx="4294967295"/>
          </p:nvPr>
        </p:nvSpPr>
        <p:spPr>
          <a:xfrm>
            <a:off x="213975" y="875550"/>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CONCLUSION </a:t>
            </a:r>
            <a:endParaRPr>
              <a:solidFill>
                <a:schemeClr val="lt1"/>
              </a:solidFill>
            </a:endParaRPr>
          </a:p>
        </p:txBody>
      </p:sp>
      <p:sp>
        <p:nvSpPr>
          <p:cNvPr id="276" name="Google Shape;276;p33"/>
          <p:cNvSpPr txBox="1">
            <a:spLocks noGrp="1"/>
          </p:cNvSpPr>
          <p:nvPr>
            <p:ph type="body" idx="4294967295"/>
          </p:nvPr>
        </p:nvSpPr>
        <p:spPr>
          <a:xfrm>
            <a:off x="1059750" y="2887750"/>
            <a:ext cx="7041600" cy="205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This Project with the help of Data Visualization answers the Business Questions of the Cement Company Model, figuring  variations in the sales, delivery of the cement for Certain Firms.</a:t>
            </a:r>
            <a:endParaRPr dirty="0"/>
          </a:p>
          <a:p>
            <a:pPr marL="0" lvl="0" indent="0" algn="l" rtl="0">
              <a:spcBef>
                <a:spcPts val="1200"/>
              </a:spcBef>
              <a:spcAft>
                <a:spcPts val="0"/>
              </a:spcAft>
              <a:buNone/>
            </a:pPr>
            <a:r>
              <a:rPr lang="en" dirty="0"/>
              <a:t>This Project also helps analyze the rise and fall in the number of orders of various firms over a period of time and the reasons for it.</a:t>
            </a:r>
            <a:endParaRPr dirty="0"/>
          </a:p>
          <a:p>
            <a:pPr marL="0" lvl="0" indent="0" algn="l" rtl="0">
              <a:spcBef>
                <a:spcPts val="1200"/>
              </a:spcBef>
              <a:spcAft>
                <a:spcPts val="0"/>
              </a:spcAft>
              <a:buNone/>
            </a:pPr>
            <a:r>
              <a:rPr lang="en" dirty="0"/>
              <a:t>In Conclusion, it summarizes the Cement Company Model in an effective way.</a:t>
            </a:r>
            <a:endParaRPr dirty="0"/>
          </a:p>
          <a:p>
            <a:pPr marL="0" lvl="0" indent="0" algn="l" rtl="0">
              <a:spcBef>
                <a:spcPts val="1200"/>
              </a:spcBef>
              <a:spcAft>
                <a:spcPts val="1200"/>
              </a:spcAft>
              <a:buNone/>
            </a:pPr>
            <a:endParaRPr dirty="0"/>
          </a:p>
        </p:txBody>
      </p:sp>
      <p:cxnSp>
        <p:nvCxnSpPr>
          <p:cNvPr id="277" name="Google Shape;277;p33"/>
          <p:cNvCxnSpPr/>
          <p:nvPr/>
        </p:nvCxnSpPr>
        <p:spPr>
          <a:xfrm>
            <a:off x="812575" y="2657588"/>
            <a:ext cx="270900" cy="0"/>
          </a:xfrm>
          <a:prstGeom prst="straightConnector1">
            <a:avLst/>
          </a:prstGeom>
          <a:noFill/>
          <a:ln w="9525" cap="flat" cmpd="sng">
            <a:solidFill>
              <a:schemeClr val="dk2"/>
            </a:solidFill>
            <a:prstDash val="solid"/>
            <a:round/>
            <a:headEnd type="none" w="sm" len="sm"/>
            <a:tailEnd type="none" w="sm" len="sm"/>
          </a:ln>
        </p:spPr>
      </p:cxnSp>
      <p:cxnSp>
        <p:nvCxnSpPr>
          <p:cNvPr id="278" name="Google Shape;278;p33"/>
          <p:cNvCxnSpPr/>
          <p:nvPr/>
        </p:nvCxnSpPr>
        <p:spPr>
          <a:xfrm>
            <a:off x="4197550" y="2657588"/>
            <a:ext cx="270900" cy="0"/>
          </a:xfrm>
          <a:prstGeom prst="straightConnector1">
            <a:avLst/>
          </a:prstGeom>
          <a:noFill/>
          <a:ln w="9525" cap="flat" cmpd="sng">
            <a:solidFill>
              <a:schemeClr val="dk2"/>
            </a:solidFill>
            <a:prstDash val="solid"/>
            <a:round/>
            <a:headEnd type="none" w="sm" len="sm"/>
            <a:tailEnd type="none" w="sm" len="sm"/>
          </a:ln>
        </p:spPr>
      </p:cxnSp>
      <p:cxnSp>
        <p:nvCxnSpPr>
          <p:cNvPr id="279" name="Google Shape;279;p33"/>
          <p:cNvCxnSpPr/>
          <p:nvPr/>
        </p:nvCxnSpPr>
        <p:spPr>
          <a:xfrm>
            <a:off x="7902500" y="2657588"/>
            <a:ext cx="270900" cy="0"/>
          </a:xfrm>
          <a:prstGeom prst="straightConnector1">
            <a:avLst/>
          </a:prstGeom>
          <a:noFill/>
          <a:ln w="9525" cap="flat" cmpd="sng">
            <a:solidFill>
              <a:schemeClr val="dk2"/>
            </a:solidFill>
            <a:prstDash val="solid"/>
            <a:round/>
            <a:headEnd type="none" w="sm" len="sm"/>
            <a:tailEnd type="none" w="sm" len="sm"/>
          </a:ln>
        </p:spPr>
      </p:cxnSp>
      <p:sp>
        <p:nvSpPr>
          <p:cNvPr id="2" name="TextBox 1">
            <a:extLst>
              <a:ext uri="{FF2B5EF4-FFF2-40B4-BE49-F238E27FC236}">
                <a16:creationId xmlns:a16="http://schemas.microsoft.com/office/drawing/2014/main" id="{E9EB9989-7BCF-48EA-8455-F3103AF9B666}"/>
              </a:ext>
            </a:extLst>
          </p:cNvPr>
          <p:cNvSpPr txBox="1"/>
          <p:nvPr/>
        </p:nvSpPr>
        <p:spPr>
          <a:xfrm>
            <a:off x="949842" y="4614530"/>
            <a:ext cx="7513674" cy="307777"/>
          </a:xfrm>
          <a:prstGeom prst="rect">
            <a:avLst/>
          </a:prstGeom>
          <a:noFill/>
        </p:spPr>
        <p:txBody>
          <a:bodyPr wrap="square" rtlCol="0">
            <a:spAutoFit/>
          </a:bodyPr>
          <a:lstStyle/>
          <a:p>
            <a:r>
              <a:rPr lang="en-US" dirty="0"/>
              <a:t>  </a:t>
            </a:r>
            <a:r>
              <a:rPr lang="en-US" dirty="0">
                <a:hlinkClick r:id="rId3"/>
              </a:rPr>
              <a:t>Click here to visit published app</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4"/>
          <p:cNvSpPr/>
          <p:nvPr/>
        </p:nvSpPr>
        <p:spPr>
          <a:xfrm>
            <a:off x="-8550" y="1893700"/>
            <a:ext cx="9161100" cy="1502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txBox="1">
            <a:spLocks noGrp="1"/>
          </p:cNvSpPr>
          <p:nvPr>
            <p:ph type="title" idx="4294967295"/>
          </p:nvPr>
        </p:nvSpPr>
        <p:spPr>
          <a:xfrm>
            <a:off x="2897400" y="2311900"/>
            <a:ext cx="3349200" cy="666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THANKYOU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259350" y="599650"/>
            <a:ext cx="86253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200">
                <a:latin typeface="Lato"/>
                <a:ea typeface="Lato"/>
                <a:cs typeface="Lato"/>
                <a:sym typeface="Lato"/>
              </a:rPr>
              <a:t>OBJECTIVE :</a:t>
            </a:r>
            <a:endParaRPr sz="4200">
              <a:latin typeface="Lato"/>
              <a:ea typeface="Lato"/>
              <a:cs typeface="Lato"/>
              <a:sym typeface="Lato"/>
            </a:endParaRPr>
          </a:p>
          <a:p>
            <a:pPr marL="0" lvl="0" indent="0" algn="l" rtl="0">
              <a:spcBef>
                <a:spcPts val="0"/>
              </a:spcBef>
              <a:spcAft>
                <a:spcPts val="0"/>
              </a:spcAft>
              <a:buNone/>
            </a:pPr>
            <a:r>
              <a:rPr lang="en" sz="4200">
                <a:latin typeface="Lato"/>
                <a:ea typeface="Lato"/>
                <a:cs typeface="Lato"/>
                <a:sym typeface="Lato"/>
              </a:rPr>
              <a:t> </a:t>
            </a:r>
            <a:endParaRPr sz="4200">
              <a:latin typeface="Lato"/>
              <a:ea typeface="Lato"/>
              <a:cs typeface="Lato"/>
              <a:sym typeface="Lato"/>
            </a:endParaRPr>
          </a:p>
          <a:p>
            <a:pPr marL="0" lvl="0" indent="0" algn="ctr" rtl="0">
              <a:spcBef>
                <a:spcPts val="0"/>
              </a:spcBef>
              <a:spcAft>
                <a:spcPts val="0"/>
              </a:spcAft>
              <a:buNone/>
            </a:pPr>
            <a:r>
              <a:rPr lang="en" sz="3000" b="0">
                <a:latin typeface="Lato"/>
                <a:ea typeface="Lato"/>
                <a:cs typeface="Lato"/>
                <a:sym typeface="Lato"/>
              </a:rPr>
              <a:t>The aim of the project is to create a report on the  Cement Company Model using Business Intelligence Tool like Power Bi.</a:t>
            </a:r>
            <a:endParaRPr sz="3000" b="0">
              <a:latin typeface="Lato"/>
              <a:ea typeface="Lato"/>
              <a:cs typeface="Lato"/>
              <a:sym typeface="Lato"/>
            </a:endParaRPr>
          </a:p>
          <a:p>
            <a:pPr marL="0" lvl="0" indent="0" algn="l" rtl="0">
              <a:spcBef>
                <a:spcPts val="0"/>
              </a:spcBef>
              <a:spcAft>
                <a:spcPts val="0"/>
              </a:spcAft>
              <a:buNone/>
            </a:pPr>
            <a:endParaRPr sz="4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TECHNOLOGY USED :</a:t>
            </a:r>
            <a:endParaRPr/>
          </a:p>
          <a:p>
            <a:pPr marL="0" lvl="0" indent="0" algn="l" rtl="0">
              <a:spcBef>
                <a:spcPts val="0"/>
              </a:spcBef>
              <a:spcAft>
                <a:spcPts val="0"/>
              </a:spcAft>
              <a:buNone/>
            </a:pPr>
            <a:endParaRPr/>
          </a:p>
        </p:txBody>
      </p:sp>
      <p:sp>
        <p:nvSpPr>
          <p:cNvPr id="105" name="Google Shape;105;p16"/>
          <p:cNvSpPr txBox="1">
            <a:spLocks noGrp="1"/>
          </p:cNvSpPr>
          <p:nvPr>
            <p:ph type="body" idx="2"/>
          </p:nvPr>
        </p:nvSpPr>
        <p:spPr>
          <a:xfrm>
            <a:off x="152925" y="2040300"/>
            <a:ext cx="9144000" cy="1062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800"/>
              <a:t>This Project Uses </a:t>
            </a:r>
            <a:r>
              <a:rPr lang="en" sz="6800" b="1"/>
              <a:t>Power Bi </a:t>
            </a:r>
            <a:r>
              <a:rPr lang="en" sz="6800"/>
              <a:t>to Create Reports and make Business Driven Decisions.</a:t>
            </a:r>
            <a:endParaRPr sz="6800"/>
          </a:p>
          <a:p>
            <a:pPr marL="0" lvl="0" indent="0" algn="l" rtl="0">
              <a:spcBef>
                <a:spcPts val="1200"/>
              </a:spcBef>
              <a:spcAft>
                <a:spcPts val="0"/>
              </a:spcAft>
              <a:buNone/>
            </a:pPr>
            <a:r>
              <a:rPr lang="en" sz="6800"/>
              <a:t>Power Bi is a popular Business Intelligence Tool that pulls data together and processes it, turning it into intelligible insights, often using visually compelling and easy-to-process charts and graphs. This allows users to generate and share clear and useful snapshots of what’s happening in their business.</a:t>
            </a:r>
            <a:endParaRPr sz="6800"/>
          </a:p>
          <a:p>
            <a:pPr marL="0" lvl="0" indent="0" algn="l" rtl="0">
              <a:lnSpc>
                <a:spcPct val="130000"/>
              </a:lnSpc>
              <a:spcBef>
                <a:spcPts val="1200"/>
              </a:spcBef>
              <a:spcAft>
                <a:spcPts val="0"/>
              </a:spcAft>
              <a:buNone/>
            </a:pPr>
            <a:r>
              <a:rPr lang="en" sz="6800"/>
              <a:t>Power BI connects to a range of data sources, from basic Excel spreadsheets to databases, and both cloud-based and on-premise apps.</a:t>
            </a:r>
            <a:endParaRPr sz="6800"/>
          </a:p>
          <a:p>
            <a:pPr marL="0" lvl="0" indent="0" algn="l" rtl="0">
              <a:spcBef>
                <a:spcPts val="800"/>
              </a:spcBef>
              <a:spcAft>
                <a:spcPts val="1200"/>
              </a:spcAft>
              <a:buNone/>
            </a:pP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pSp>
        <p:nvGrpSpPr>
          <p:cNvPr id="110" name="Google Shape;110;p17"/>
          <p:cNvGrpSpPr/>
          <p:nvPr/>
        </p:nvGrpSpPr>
        <p:grpSpPr>
          <a:xfrm>
            <a:off x="758515" y="1332105"/>
            <a:ext cx="4458237" cy="634873"/>
            <a:chOff x="6448870" y="3733723"/>
            <a:chExt cx="2453355" cy="351302"/>
          </a:xfrm>
        </p:grpSpPr>
        <p:sp>
          <p:nvSpPr>
            <p:cNvPr id="111" name="Google Shape;111;p17"/>
            <p:cNvSpPr/>
            <p:nvPr/>
          </p:nvSpPr>
          <p:spPr>
            <a:xfrm>
              <a:off x="6448870" y="3733723"/>
              <a:ext cx="1768500" cy="3513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80985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83271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85557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7"/>
          <p:cNvSpPr txBox="1">
            <a:spLocks noGrp="1"/>
          </p:cNvSpPr>
          <p:nvPr>
            <p:ph type="body" idx="4294967295"/>
          </p:nvPr>
        </p:nvSpPr>
        <p:spPr>
          <a:xfrm>
            <a:off x="1103625" y="1420775"/>
            <a:ext cx="25686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lt1"/>
                </a:solidFill>
              </a:rPr>
              <a:t>WHAT’S  NEW ?</a:t>
            </a:r>
            <a:endParaRPr sz="2000">
              <a:solidFill>
                <a:schemeClr val="lt1"/>
              </a:solidFill>
            </a:endParaRPr>
          </a:p>
        </p:txBody>
      </p:sp>
      <p:sp>
        <p:nvSpPr>
          <p:cNvPr id="116" name="Google Shape;116;p17"/>
          <p:cNvSpPr txBox="1">
            <a:spLocks noGrp="1"/>
          </p:cNvSpPr>
          <p:nvPr>
            <p:ph type="body" idx="4294967295"/>
          </p:nvPr>
        </p:nvSpPr>
        <p:spPr>
          <a:xfrm>
            <a:off x="758525" y="2073750"/>
            <a:ext cx="7781400" cy="2483400"/>
          </a:xfrm>
          <a:prstGeom prst="rect">
            <a:avLst/>
          </a:prstGeom>
        </p:spPr>
        <p:txBody>
          <a:bodyPr spcFirstLastPara="1" wrap="square" lIns="91425" tIns="91425" rIns="91425" bIns="91425" anchor="t" anchorCtr="0">
            <a:normAutofit fontScale="25000" lnSpcReduction="20000"/>
          </a:bodyPr>
          <a:lstStyle/>
          <a:p>
            <a:pPr marL="304800" marR="304800" lvl="0" indent="0" algn="l" rtl="0">
              <a:lnSpc>
                <a:spcPct val="147600"/>
              </a:lnSpc>
              <a:spcBef>
                <a:spcPts val="0"/>
              </a:spcBef>
              <a:spcAft>
                <a:spcPts val="0"/>
              </a:spcAft>
              <a:buNone/>
            </a:pPr>
            <a:r>
              <a:rPr lang="en" sz="6000">
                <a:solidFill>
                  <a:schemeClr val="dk1"/>
                </a:solidFill>
              </a:rPr>
              <a:t>Today, Power BI provides us , the Users to create reports and interactive cloud-based visual dashboards without the help of an administrator or any information analyst. The service is available for both desktop and cell phones.</a:t>
            </a:r>
            <a:endParaRPr sz="6000">
              <a:solidFill>
                <a:schemeClr val="dk1"/>
              </a:solidFill>
            </a:endParaRPr>
          </a:p>
          <a:p>
            <a:pPr marL="0" lvl="0" indent="0" algn="l" rtl="0">
              <a:spcBef>
                <a:spcPts val="1800"/>
              </a:spcBef>
              <a:spcAft>
                <a:spcPts val="0"/>
              </a:spcAft>
              <a:buNone/>
            </a:pPr>
            <a:endParaRPr sz="6000">
              <a:solidFill>
                <a:schemeClr val="dk1"/>
              </a:solidFill>
            </a:endParaRPr>
          </a:p>
          <a:p>
            <a:pPr marL="304800" marR="304800" lvl="0" indent="0" algn="l" rtl="0">
              <a:lnSpc>
                <a:spcPct val="147600"/>
              </a:lnSpc>
              <a:spcBef>
                <a:spcPts val="0"/>
              </a:spcBef>
              <a:spcAft>
                <a:spcPts val="0"/>
              </a:spcAft>
              <a:buNone/>
            </a:pPr>
            <a:r>
              <a:rPr lang="en" sz="6000">
                <a:solidFill>
                  <a:schemeClr val="dk1"/>
                </a:solidFill>
              </a:rPr>
              <a:t>Power BI is not only  just another cloud option to Microsoft Excel’s Pivot tables/charts or a mere data visualization function, but also  as a user, we  can slice data into various analytics. Microsoft over time has strived to bring many of their features of various programs under one superior data visualization platform.</a:t>
            </a:r>
            <a:endParaRPr sz="6000">
              <a:solidFill>
                <a:schemeClr val="dk1"/>
              </a:solidFill>
            </a:endParaRPr>
          </a:p>
          <a:p>
            <a:pPr marL="0" lvl="0" indent="0" algn="l" rtl="0">
              <a:spcBef>
                <a:spcPts val="1800"/>
              </a:spcBef>
              <a:spcAft>
                <a:spcPts val="0"/>
              </a:spcAft>
              <a:buNone/>
            </a:pPr>
            <a:endParaRPr sz="6425">
              <a:solidFill>
                <a:schemeClr val="dk1"/>
              </a:solidFill>
            </a:endParaRPr>
          </a:p>
          <a:p>
            <a:pPr marL="0" lvl="0" indent="0" algn="l" rtl="0">
              <a:spcBef>
                <a:spcPts val="0"/>
              </a:spcBef>
              <a:spcAft>
                <a:spcPts val="0"/>
              </a:spcAft>
              <a:buNone/>
            </a:pPr>
            <a:endParaRPr sz="5225">
              <a:solidFill>
                <a:schemeClr val="dk1"/>
              </a:solidFill>
            </a:endParaRPr>
          </a:p>
          <a:p>
            <a:pPr marL="0" lvl="0" indent="0" algn="l" rtl="0">
              <a:spcBef>
                <a:spcPts val="0"/>
              </a:spcBef>
              <a:spcAft>
                <a:spcPts val="0"/>
              </a:spcAft>
              <a:buNone/>
            </a:pPr>
            <a:endParaRPr sz="1450" b="1">
              <a:solidFill>
                <a:srgbClr val="000000"/>
              </a:solidFill>
              <a:latin typeface="Arial"/>
              <a:ea typeface="Arial"/>
              <a:cs typeface="Arial"/>
              <a:sym typeface="Arial"/>
            </a:endParaRPr>
          </a:p>
          <a:p>
            <a:pPr marL="0" lvl="0" indent="0" algn="l" rtl="0">
              <a:spcBef>
                <a:spcPts val="0"/>
              </a:spcBef>
              <a:spcAft>
                <a:spcPts val="0"/>
              </a:spcAft>
              <a:buNone/>
            </a:pP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TARGET AUDIENCE </a:t>
            </a:r>
            <a:endParaRPr/>
          </a:p>
        </p:txBody>
      </p:sp>
      <p:sp>
        <p:nvSpPr>
          <p:cNvPr id="122" name="Google Shape;122;p1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p>
            <a:pPr marL="0" lvl="0" indent="0" algn="just" rtl="0">
              <a:lnSpc>
                <a:spcPct val="130000"/>
              </a:lnSpc>
              <a:spcBef>
                <a:spcPts val="0"/>
              </a:spcBef>
              <a:spcAft>
                <a:spcPts val="0"/>
              </a:spcAft>
              <a:buNone/>
            </a:pPr>
            <a:r>
              <a:rPr lang="en" sz="1500">
                <a:solidFill>
                  <a:srgbClr val="434343"/>
                </a:solidFill>
                <a:highlight>
                  <a:srgbClr val="FFFFFF"/>
                </a:highlight>
              </a:rPr>
              <a:t>The Tool is used by business intelligence professionals,who use it to create data models and reports to make Business Driven Decisions.</a:t>
            </a:r>
            <a:endParaRPr sz="1500">
              <a:solidFill>
                <a:srgbClr val="434343"/>
              </a:solidFill>
              <a:highlight>
                <a:srgbClr val="FFFFFF"/>
              </a:highlight>
            </a:endParaRPr>
          </a:p>
          <a:p>
            <a:pPr marL="0" lvl="0" indent="0" algn="just" rtl="0">
              <a:lnSpc>
                <a:spcPct val="130000"/>
              </a:lnSpc>
              <a:spcBef>
                <a:spcPts val="800"/>
              </a:spcBef>
              <a:spcAft>
                <a:spcPts val="800"/>
              </a:spcAft>
              <a:buNone/>
            </a:pPr>
            <a:r>
              <a:rPr lang="en" sz="1500">
                <a:solidFill>
                  <a:srgbClr val="434343"/>
                </a:solidFill>
                <a:highlight>
                  <a:srgbClr val="FFFFFF"/>
                </a:highlight>
              </a:rPr>
              <a:t>Power BI is  often most popular with departments like finance, marketing, sales, human resources, it, and operations.</a:t>
            </a:r>
            <a:endParaRPr sz="15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DEMONSTRATION:</a:t>
            </a:r>
            <a:endParaRPr/>
          </a:p>
          <a:p>
            <a:pPr marL="0" lvl="0" indent="0" algn="l" rtl="0">
              <a:spcBef>
                <a:spcPts val="0"/>
              </a:spcBef>
              <a:spcAft>
                <a:spcPts val="0"/>
              </a:spcAft>
              <a:buNone/>
            </a:pPr>
            <a:endParaRPr sz="2000" b="0"/>
          </a:p>
          <a:p>
            <a:pPr marL="0" lvl="0" indent="0" algn="l" rtl="0">
              <a:spcBef>
                <a:spcPts val="0"/>
              </a:spcBef>
              <a:spcAft>
                <a:spcPts val="0"/>
              </a:spcAft>
              <a:buNone/>
            </a:pPr>
            <a:r>
              <a:rPr lang="en" sz="2000" b="0"/>
              <a:t>The project makes use of Power Bi to analyse and Visualize the Cement Company Model. The Analysis of this Model is done By Creating a Report that answers most of the Questions rose Based on the Dataset Provided and Visualizes them in an attractive Manner to derive business insights from the Report.</a:t>
            </a:r>
            <a:endParaRPr sz="2000" b="0"/>
          </a:p>
          <a:p>
            <a:pPr marL="0" lvl="0" indent="0" algn="l" rtl="0">
              <a:spcBef>
                <a:spcPts val="0"/>
              </a:spcBef>
              <a:spcAft>
                <a:spcPts val="0"/>
              </a:spcAft>
              <a:buNone/>
            </a:pPr>
            <a:endParaRPr sz="2000" b="0"/>
          </a:p>
          <a:p>
            <a:pPr marL="0" lvl="0" indent="0" algn="l" rtl="0">
              <a:spcBef>
                <a:spcPts val="0"/>
              </a:spcBef>
              <a:spcAft>
                <a:spcPts val="0"/>
              </a:spcAft>
              <a:buNone/>
            </a:pPr>
            <a:r>
              <a:rPr lang="en" sz="2000" b="0"/>
              <a:t>The Questions Answered By the Report are :</a:t>
            </a:r>
            <a:endParaRPr sz="2000" b="0"/>
          </a:p>
          <a:p>
            <a:pPr marL="0" lvl="0" indent="0" algn="l" rtl="0">
              <a:spcBef>
                <a:spcPts val="0"/>
              </a:spcBef>
              <a:spcAft>
                <a:spcPts val="0"/>
              </a:spcAft>
              <a:buNone/>
            </a:pPr>
            <a:endParaRPr sz="2000"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20"/>
          <p:cNvGrpSpPr/>
          <p:nvPr/>
        </p:nvGrpSpPr>
        <p:grpSpPr>
          <a:xfrm>
            <a:off x="297750" y="154425"/>
            <a:ext cx="8294251" cy="799416"/>
            <a:chOff x="424813" y="1177877"/>
            <a:chExt cx="8294251" cy="849900"/>
          </a:xfrm>
        </p:grpSpPr>
        <p:sp>
          <p:nvSpPr>
            <p:cNvPr id="133" name="Google Shape;133;p20"/>
            <p:cNvSpPr/>
            <p:nvPr/>
          </p:nvSpPr>
          <p:spPr>
            <a:xfrm>
              <a:off x="1747063" y="1177877"/>
              <a:ext cx="69720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424813" y="1177877"/>
              <a:ext cx="1969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20"/>
          <p:cNvSpPr txBox="1">
            <a:spLocks noGrp="1"/>
          </p:cNvSpPr>
          <p:nvPr>
            <p:ph type="body" idx="4294967295"/>
          </p:nvPr>
        </p:nvSpPr>
        <p:spPr>
          <a:xfrm>
            <a:off x="468300" y="154650"/>
            <a:ext cx="12201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sz="1500" b="1" i="1">
                <a:solidFill>
                  <a:schemeClr val="lt1"/>
                </a:solidFill>
              </a:rPr>
              <a:t>Analysis 1 </a:t>
            </a:r>
            <a:endParaRPr sz="1500" b="1" i="1">
              <a:solidFill>
                <a:schemeClr val="lt1"/>
              </a:solidFill>
            </a:endParaRPr>
          </a:p>
        </p:txBody>
      </p:sp>
      <p:sp>
        <p:nvSpPr>
          <p:cNvPr id="136" name="Google Shape;136;p20"/>
          <p:cNvSpPr txBox="1">
            <a:spLocks noGrp="1"/>
          </p:cNvSpPr>
          <p:nvPr>
            <p:ph type="body" idx="4294967295"/>
          </p:nvPr>
        </p:nvSpPr>
        <p:spPr>
          <a:xfrm>
            <a:off x="2321275" y="154638"/>
            <a:ext cx="6197400" cy="7992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Clr>
                <a:schemeClr val="lt1"/>
              </a:buClr>
              <a:buSzPts val="1300"/>
              <a:buChar char="●"/>
            </a:pPr>
            <a:r>
              <a:rPr lang="en">
                <a:solidFill>
                  <a:schemeClr val="lt1"/>
                </a:solidFill>
              </a:rPr>
              <a:t>The variation in production of cement plant wise and on the basis of the fiscal year.</a:t>
            </a:r>
            <a:endParaRPr>
              <a:solidFill>
                <a:schemeClr val="lt1"/>
              </a:solidFill>
            </a:endParaRPr>
          </a:p>
        </p:txBody>
      </p:sp>
      <p:pic>
        <p:nvPicPr>
          <p:cNvPr id="137" name="Google Shape;137;p20"/>
          <p:cNvPicPr preferRelativeResize="0"/>
          <p:nvPr/>
        </p:nvPicPr>
        <p:blipFill>
          <a:blip r:embed="rId3">
            <a:alphaModFix/>
          </a:blip>
          <a:stretch>
            <a:fillRect/>
          </a:stretch>
        </p:blipFill>
        <p:spPr>
          <a:xfrm>
            <a:off x="1072888" y="1539375"/>
            <a:ext cx="6743976" cy="3310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1"/>
          <p:cNvPicPr preferRelativeResize="0"/>
          <p:nvPr/>
        </p:nvPicPr>
        <p:blipFill rotWithShape="1">
          <a:blip r:embed="rId3">
            <a:alphaModFix/>
          </a:blip>
          <a:srcRect t="3855"/>
          <a:stretch/>
        </p:blipFill>
        <p:spPr>
          <a:xfrm>
            <a:off x="510838" y="511250"/>
            <a:ext cx="8220075" cy="41210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711</Words>
  <Application>Microsoft Office PowerPoint</Application>
  <PresentationFormat>On-screen Show (16:9)</PresentationFormat>
  <Paragraphs>81</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Lato</vt:lpstr>
      <vt:lpstr>Raleway</vt:lpstr>
      <vt:lpstr>Arial</vt:lpstr>
      <vt:lpstr>Streamline</vt:lpstr>
      <vt:lpstr>CELEBAL TECHNOLGIES PVT LTD.</vt:lpstr>
      <vt:lpstr>CONTENTS OF TABLE</vt:lpstr>
      <vt:lpstr>OBJECTIVE :   The aim of the project is to create a report on the  Cement Company Model using Business Intelligence Tool like Power Bi. </vt:lpstr>
      <vt:lpstr>TECHNOLOGY USED : </vt:lpstr>
      <vt:lpstr>PowerPoint Presentation</vt:lpstr>
      <vt:lpstr>TARGET AUDIENCE </vt:lpstr>
      <vt:lpstr>PROJECT DEMONSTRATION:  The project makes use of Power Bi to analyse and Visualize the Cement Company Model. The Analysis of this Model is done By Creating a Report that answers most of the Questions rose Based on the Dataset Provided and Visualizes them in an attractive Manner to derive business insights from the Report.  The Questions Answered By the Report are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CELEBAL TECHNOLGIES PVT LTD.</dc:title>
  <dc:creator>Sophia Garg</dc:creator>
  <cp:lastModifiedBy>sophia garg</cp:lastModifiedBy>
  <cp:revision>1</cp:revision>
  <dcterms:modified xsi:type="dcterms:W3CDTF">2021-08-25T10:51:27Z</dcterms:modified>
</cp:coreProperties>
</file>