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56" r:id="rId5"/>
    <p:sldId id="279" r:id="rId6"/>
    <p:sldId id="260" r:id="rId7"/>
    <p:sldId id="284" r:id="rId8"/>
    <p:sldId id="285" r:id="rId9"/>
    <p:sldId id="286" r:id="rId10"/>
    <p:sldId id="280" r:id="rId11"/>
    <p:sldId id="281" r:id="rId12"/>
    <p:sldId id="283" r:id="rId13"/>
    <p:sldId id="287" r:id="rId14"/>
    <p:sldId id="291" r:id="rId15"/>
    <p:sldId id="288" r:id="rId16"/>
    <p:sldId id="289" r:id="rId17"/>
    <p:sldId id="290" r:id="rId18"/>
    <p:sldId id="265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54D"/>
    <a:srgbClr val="EA3C3D"/>
    <a:srgbClr val="7997BB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77029" autoAdjust="0"/>
  </p:normalViewPr>
  <p:slideViewPr>
    <p:cSldViewPr showGuides="1">
      <p:cViewPr>
        <p:scale>
          <a:sx n="100" d="100"/>
          <a:sy n="100" d="100"/>
        </p:scale>
        <p:origin x="-870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62AD3-81E6-466C-95BF-DCD4CEA752A1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9C6C8-D970-4DB2-A0B8-470E7C2499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19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8F4A-7384-49F8-BBD4-FF9888BBE7D0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6EFAF-59E5-4A07-9587-039B6CA07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8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동일인물에도 화장법에 따라 이미지가 다르게 보일 수 있으며</a:t>
            </a:r>
            <a:r>
              <a:rPr lang="en-US" altLang="ko-KR" dirty="0"/>
              <a:t>, </a:t>
            </a:r>
            <a:r>
              <a:rPr lang="ko-KR" altLang="en-US" dirty="0"/>
              <a:t>이에 착안하여 인물의 </a:t>
            </a:r>
            <a:r>
              <a:rPr lang="ko-KR" altLang="en-US" dirty="0" err="1"/>
              <a:t>피부톤에</a:t>
            </a:r>
            <a:r>
              <a:rPr lang="ko-KR" altLang="en-US" dirty="0"/>
              <a:t> 가장 알맞은 화장품을 추천하는 것이 목적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0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엑소</a:t>
            </a:r>
            <a:r>
              <a:rPr lang="en-US" altLang="ko-KR" dirty="0"/>
              <a:t>-</a:t>
            </a:r>
            <a:r>
              <a:rPr lang="ko-KR" altLang="en-US" dirty="0"/>
              <a:t>세훈 대표적 </a:t>
            </a:r>
            <a:r>
              <a:rPr lang="ko-KR" altLang="en-US" dirty="0" err="1"/>
              <a:t>여름쿨</a:t>
            </a:r>
            <a:r>
              <a:rPr lang="ko-KR" altLang="en-US" dirty="0"/>
              <a:t> 연예인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앞으로의 스케쥴을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4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얼굴인식 </a:t>
            </a:r>
            <a:r>
              <a:rPr lang="en-US" altLang="ko-KR" dirty="0"/>
              <a:t>– </a:t>
            </a:r>
            <a:r>
              <a:rPr lang="ko-KR" altLang="en-US" dirty="0"/>
              <a:t>내장된 알고리즘을 사용했으나</a:t>
            </a:r>
            <a:r>
              <a:rPr lang="en-US" altLang="ko-KR" dirty="0"/>
              <a:t>, </a:t>
            </a:r>
            <a:r>
              <a:rPr lang="ko-KR" altLang="en-US" dirty="0"/>
              <a:t>코가 제대로</a:t>
            </a:r>
            <a:r>
              <a:rPr lang="en-US" altLang="ko-KR" dirty="0"/>
              <a:t> detect </a:t>
            </a:r>
            <a:r>
              <a:rPr lang="ko-KR" altLang="en-US" dirty="0"/>
              <a:t>되지 않음</a:t>
            </a:r>
            <a:endParaRPr lang="en-US" altLang="ko-KR" dirty="0"/>
          </a:p>
          <a:p>
            <a:r>
              <a:rPr lang="ko-KR" altLang="en-US" dirty="0"/>
              <a:t>인풋 이미지가 </a:t>
            </a:r>
            <a:r>
              <a:rPr lang="ko-KR" altLang="en-US" dirty="0" err="1"/>
              <a:t>중요할듯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85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번째 거리가 급격히 커지는데</a:t>
            </a:r>
            <a:r>
              <a:rPr lang="en-US" altLang="ko-KR" dirty="0"/>
              <a:t>, </a:t>
            </a:r>
            <a:r>
              <a:rPr lang="ko-KR" altLang="en-US" dirty="0"/>
              <a:t>이는 관자놀이 샘플에 </a:t>
            </a:r>
            <a:r>
              <a:rPr lang="ko-KR" altLang="en-US" dirty="0" err="1"/>
              <a:t>머리카락때문인걸로</a:t>
            </a:r>
            <a:r>
              <a:rPr lang="ko-KR" altLang="en-US" dirty="0"/>
              <a:t> 추정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퍼스널컬러를</a:t>
            </a:r>
            <a:r>
              <a:rPr lang="ko-KR" altLang="en-US" dirty="0"/>
              <a:t> 계산하는데 관여하게 둘지 아닐지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2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다음과 같은 알고리즘 </a:t>
            </a:r>
            <a:r>
              <a:rPr lang="en-US" altLang="ko-KR" dirty="0"/>
              <a:t>– </a:t>
            </a:r>
            <a:r>
              <a:rPr lang="ko-KR" altLang="en-US" dirty="0" err="1"/>
              <a:t>사람얼굴</a:t>
            </a:r>
            <a:r>
              <a:rPr lang="ko-KR" altLang="en-US" dirty="0"/>
              <a:t> 인식</a:t>
            </a:r>
            <a:r>
              <a:rPr lang="en-US" altLang="ko-KR" dirty="0"/>
              <a:t>/ </a:t>
            </a:r>
            <a:r>
              <a:rPr lang="ko-KR" altLang="en-US" dirty="0"/>
              <a:t>눈코 인식 </a:t>
            </a:r>
            <a:r>
              <a:rPr lang="en-US" altLang="ko-KR" dirty="0"/>
              <a:t>/ </a:t>
            </a:r>
            <a:r>
              <a:rPr lang="ko-KR" altLang="en-US" dirty="0" err="1"/>
              <a:t>이마뺨관자</a:t>
            </a:r>
            <a:r>
              <a:rPr lang="ko-KR" altLang="en-US" dirty="0"/>
              <a:t> 총 </a:t>
            </a:r>
            <a:r>
              <a:rPr lang="en-US" altLang="ko-KR" dirty="0"/>
              <a:t>5</a:t>
            </a:r>
            <a:r>
              <a:rPr lang="ko-KR" altLang="en-US" dirty="0"/>
              <a:t>개의 샘플 추출 </a:t>
            </a:r>
            <a:r>
              <a:rPr lang="en-US" altLang="ko-KR" dirty="0"/>
              <a:t>/ </a:t>
            </a:r>
            <a:r>
              <a:rPr lang="ko-KR" altLang="en-US" dirty="0"/>
              <a:t>샘플로부터 </a:t>
            </a:r>
            <a:r>
              <a:rPr lang="ko-KR" altLang="en-US" dirty="0" err="1"/>
              <a:t>피부톤</a:t>
            </a:r>
            <a:r>
              <a:rPr lang="ko-KR" altLang="en-US" dirty="0"/>
              <a:t> 구분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6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Cascade classifier</a:t>
            </a:r>
            <a:r>
              <a:rPr lang="ko-KR" altLang="en-US" dirty="0"/>
              <a:t>를 이용하여 사진에서 사람의 얼굴을 인식했고</a:t>
            </a:r>
            <a:r>
              <a:rPr lang="en-US" altLang="ko-KR" dirty="0"/>
              <a:t>, </a:t>
            </a:r>
            <a:r>
              <a:rPr lang="ko-KR" altLang="en-US" dirty="0"/>
              <a:t>그 얼굴에서 눈과 코의 위치를 찾아냈습니다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</a:t>
            </a:r>
            <a:r>
              <a:rPr lang="en-US" altLang="ko-KR" dirty="0"/>
              <a:t>2</a:t>
            </a:r>
            <a:r>
              <a:rPr lang="ko-KR" altLang="en-US" dirty="0"/>
              <a:t>의 파란 네모가 얼굴영역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그림</a:t>
            </a:r>
            <a:r>
              <a:rPr lang="en-US" altLang="ko-KR" dirty="0"/>
              <a:t>3</a:t>
            </a:r>
            <a:r>
              <a:rPr lang="ko-KR" altLang="en-US" dirty="0"/>
              <a:t>의 빨간 네모는 각각 눈과 코의 영역이며 분홍색 점은 그 중심점을 뜻합니다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눈과 코의 중심점을 이용하여 이마</a:t>
            </a:r>
            <a:r>
              <a:rPr lang="en-US" altLang="ko-KR" dirty="0"/>
              <a:t>, </a:t>
            </a:r>
            <a:r>
              <a:rPr lang="ko-KR" altLang="en-US" dirty="0"/>
              <a:t>뺨</a:t>
            </a:r>
            <a:r>
              <a:rPr lang="en-US" altLang="ko-KR" dirty="0"/>
              <a:t>, </a:t>
            </a:r>
            <a:r>
              <a:rPr lang="ko-KR" altLang="en-US" dirty="0"/>
              <a:t>관자놀이 총 </a:t>
            </a:r>
            <a:r>
              <a:rPr lang="en-US" altLang="ko-KR" dirty="0"/>
              <a:t>5</a:t>
            </a:r>
            <a:r>
              <a:rPr lang="ko-KR" altLang="en-US" dirty="0"/>
              <a:t>개의 샘플을 추출하였습니다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코와 이마의 중점이 두 눈의 중점이 되도록 이마의 위치를 계산하였고</a:t>
            </a:r>
            <a:r>
              <a:rPr lang="en-US" altLang="ko-KR" dirty="0"/>
              <a:t>, </a:t>
            </a:r>
            <a:r>
              <a:rPr lang="ko-KR" altLang="en-US" dirty="0"/>
              <a:t>눈과 코가 수직으로 만나는 곳을 뺨의 위치로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두 눈의 </a:t>
            </a:r>
            <a:r>
              <a:rPr lang="en-US" altLang="ko-KR" dirty="0"/>
              <a:t>x</a:t>
            </a:r>
            <a:r>
              <a:rPr lang="ko-KR" altLang="en-US" dirty="0"/>
              <a:t>축 방향으로의 연장선과 눈 영역의 경계선의 교점을 관자놀이라고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그림에서 노란색 점이 각각 이마</a:t>
            </a:r>
            <a:r>
              <a:rPr lang="en-US" altLang="ko-KR" dirty="0"/>
              <a:t>, </a:t>
            </a:r>
            <a:r>
              <a:rPr lang="ko-KR" altLang="en-US" dirty="0"/>
              <a:t>관자놀이</a:t>
            </a:r>
            <a:r>
              <a:rPr lang="en-US" altLang="ko-KR" dirty="0"/>
              <a:t>, </a:t>
            </a:r>
            <a:r>
              <a:rPr lang="ko-KR" altLang="en-US" dirty="0"/>
              <a:t>그리고 뺨을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 점을 중심으로 </a:t>
            </a:r>
            <a:r>
              <a:rPr lang="en-US" altLang="ko-KR" dirty="0"/>
              <a:t>10x10</a:t>
            </a:r>
            <a:r>
              <a:rPr lang="ko-KR" altLang="en-US" dirty="0"/>
              <a:t>의 크기로 샘플을 추출하였습니다</a:t>
            </a:r>
            <a:r>
              <a:rPr lang="en-US" altLang="ko-KR" dirty="0"/>
              <a:t>. </a:t>
            </a:r>
            <a:r>
              <a:rPr lang="ko-KR" altLang="en-US" dirty="0"/>
              <a:t>그 샘플이 흰색 사각형입니다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1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추출한 </a:t>
            </a:r>
            <a:r>
              <a:rPr lang="ko-KR" altLang="en-US" dirty="0" err="1"/>
              <a:t>대표값이</a:t>
            </a:r>
            <a:r>
              <a:rPr lang="ko-KR" altLang="en-US" dirty="0"/>
              <a:t> 어떤 계절의 </a:t>
            </a:r>
            <a:r>
              <a:rPr lang="ko-KR" altLang="en-US" dirty="0" err="1"/>
              <a:t>피부톤과</a:t>
            </a:r>
            <a:r>
              <a:rPr lang="ko-KR" altLang="en-US" dirty="0"/>
              <a:t> 가장 유사한지 파악하는 단계입니다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미용학회지에 나와있는 </a:t>
            </a:r>
            <a:r>
              <a:rPr lang="en-US" altLang="ko-KR" dirty="0"/>
              <a:t>4</a:t>
            </a:r>
            <a:r>
              <a:rPr lang="ko-KR" altLang="en-US" dirty="0"/>
              <a:t>가지 계절의 가장 정형화된 </a:t>
            </a:r>
            <a:r>
              <a:rPr lang="ko-KR" altLang="en-US" dirty="0" err="1"/>
              <a:t>피부톤</a:t>
            </a:r>
            <a:r>
              <a:rPr lang="ko-KR" altLang="en-US" dirty="0"/>
              <a:t> 샘플을 가져와 </a:t>
            </a:r>
            <a:r>
              <a:rPr lang="en-US" altLang="ko-KR" dirty="0"/>
              <a:t>Lab </a:t>
            </a:r>
            <a:r>
              <a:rPr lang="ko-KR" altLang="en-US" dirty="0"/>
              <a:t>색상공간으로 나타냅니다</a:t>
            </a:r>
            <a:r>
              <a:rPr lang="en-US" altLang="ko-KR" dirty="0"/>
              <a:t>. </a:t>
            </a:r>
            <a:r>
              <a:rPr lang="ko-KR" altLang="en-US" dirty="0"/>
              <a:t>위에부터 </a:t>
            </a:r>
            <a:r>
              <a:rPr lang="ko-KR" altLang="en-US" dirty="0" err="1"/>
              <a:t>봄웜</a:t>
            </a:r>
            <a:r>
              <a:rPr lang="en-US" altLang="ko-KR" dirty="0"/>
              <a:t>, </a:t>
            </a:r>
            <a:r>
              <a:rPr lang="ko-KR" altLang="en-US" dirty="0" err="1"/>
              <a:t>여름쿨</a:t>
            </a:r>
            <a:r>
              <a:rPr lang="en-US" altLang="ko-KR" dirty="0"/>
              <a:t>, </a:t>
            </a:r>
            <a:r>
              <a:rPr lang="ko-KR" altLang="en-US" dirty="0" err="1"/>
              <a:t>가을웜</a:t>
            </a:r>
            <a:r>
              <a:rPr lang="en-US" altLang="ko-KR" dirty="0"/>
              <a:t>, </a:t>
            </a:r>
            <a:r>
              <a:rPr lang="ko-KR" altLang="en-US" dirty="0" err="1"/>
              <a:t>겨울쿨의</a:t>
            </a:r>
            <a:r>
              <a:rPr lang="ko-KR" altLang="en-US" dirty="0"/>
              <a:t> </a:t>
            </a:r>
            <a:r>
              <a:rPr lang="ko-KR" altLang="en-US" dirty="0" err="1"/>
              <a:t>피부톤이</a:t>
            </a:r>
            <a:r>
              <a:rPr lang="ko-KR" altLang="en-US" dirty="0"/>
              <a:t> 각각 </a:t>
            </a:r>
            <a:r>
              <a:rPr lang="en-US" altLang="ko-KR" dirty="0"/>
              <a:t>4</a:t>
            </a:r>
            <a:r>
              <a:rPr lang="ko-KR" altLang="en-US" dirty="0" err="1"/>
              <a:t>가지씩</a:t>
            </a:r>
            <a:r>
              <a:rPr lang="ko-KR" altLang="en-US" dirty="0"/>
              <a:t> 나와있습니다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전에 추출한 </a:t>
            </a:r>
            <a:r>
              <a:rPr lang="en-US" altLang="ko-KR" dirty="0"/>
              <a:t>SAMPLE 5</a:t>
            </a:r>
            <a:r>
              <a:rPr lang="ko-KR" altLang="en-US" dirty="0"/>
              <a:t>가지에 대해 각각 저 </a:t>
            </a:r>
            <a:r>
              <a:rPr lang="en-US" altLang="ko-KR" dirty="0"/>
              <a:t>16</a:t>
            </a:r>
            <a:r>
              <a:rPr lang="ko-KR" altLang="en-US" dirty="0"/>
              <a:t>가지 색과의 색상거리를 계산합니다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4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가까운 것은 빨간색 네모로</a:t>
            </a:r>
            <a:r>
              <a:rPr lang="en-US" altLang="ko-KR" dirty="0"/>
              <a:t>, </a:t>
            </a:r>
            <a:r>
              <a:rPr lang="ko-KR" altLang="en-US" dirty="0" err="1"/>
              <a:t>그다음으로</a:t>
            </a:r>
            <a:r>
              <a:rPr lang="ko-KR" altLang="en-US" dirty="0"/>
              <a:t> </a:t>
            </a:r>
            <a:r>
              <a:rPr lang="ko-KR" altLang="en-US" dirty="0" err="1"/>
              <a:t>가까운것은</a:t>
            </a:r>
            <a:r>
              <a:rPr lang="ko-KR" altLang="en-US" dirty="0"/>
              <a:t> 파란색 네모로 표시</a:t>
            </a:r>
            <a:endParaRPr lang="en-US" altLang="ko-KR" dirty="0"/>
          </a:p>
          <a:p>
            <a:r>
              <a:rPr lang="ko-KR" altLang="en-US" dirty="0" err="1"/>
              <a:t>가을웜이</a:t>
            </a:r>
            <a:r>
              <a:rPr lang="ko-KR" altLang="en-US" dirty="0"/>
              <a:t> 제일 많다는 것을 볼 수 있음</a:t>
            </a:r>
            <a:endParaRPr lang="en-US" altLang="ko-KR" dirty="0"/>
          </a:p>
          <a:p>
            <a:r>
              <a:rPr lang="ko-KR" altLang="en-US" dirty="0"/>
              <a:t>크리스탈은 대표적인 </a:t>
            </a:r>
            <a:r>
              <a:rPr lang="ko-KR" altLang="en-US" dirty="0" err="1"/>
              <a:t>가을웜</a:t>
            </a:r>
            <a:r>
              <a:rPr lang="ko-KR" altLang="en-US" dirty="0"/>
              <a:t> 연예인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설리는 대표적인 </a:t>
            </a:r>
            <a:r>
              <a:rPr lang="ko-KR" altLang="en-US" dirty="0" err="1"/>
              <a:t>봄웜</a:t>
            </a:r>
            <a:r>
              <a:rPr lang="ko-KR" altLang="en-US" dirty="0"/>
              <a:t> 연예인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번째 샘플에서 크기가 큰 이유는 뒤에서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31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엑소</a:t>
            </a:r>
            <a:r>
              <a:rPr lang="en-US" altLang="ko-KR" dirty="0"/>
              <a:t>-</a:t>
            </a:r>
            <a:r>
              <a:rPr lang="ko-KR" altLang="en-US" dirty="0"/>
              <a:t>세훈 대표적 </a:t>
            </a:r>
            <a:r>
              <a:rPr lang="ko-KR" altLang="en-US" dirty="0" err="1"/>
              <a:t>여름쿨</a:t>
            </a:r>
            <a:r>
              <a:rPr lang="ko-KR" altLang="en-US" dirty="0"/>
              <a:t> 연예인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FAF-59E5-4A07-9587-039B6CA072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2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3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41B1-18A5-4966-AD47-D54390CA2A22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t="20678" r="16195" b="20678"/>
          <a:stretch/>
        </p:blipFill>
        <p:spPr>
          <a:xfrm>
            <a:off x="4067944" y="1419622"/>
            <a:ext cx="1008112" cy="73669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8243" y="2378373"/>
            <a:ext cx="6387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Personal color based</a:t>
            </a:r>
          </a:p>
          <a:p>
            <a:pPr algn="ctr"/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Cosmetic recommendation system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14664" y="3651870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 09. 15 (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김소라</a:t>
            </a:r>
          </a:p>
        </p:txBody>
      </p:sp>
    </p:spTree>
    <p:extLst>
      <p:ext uri="{BB962C8B-B14F-4D97-AF65-F5344CB8AC3E}">
        <p14:creationId xmlns:p14="http://schemas.microsoft.com/office/powerpoint/2010/main" val="251223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5656F7-121F-4ED6-A59E-A88406F703E9}"/>
              </a:ext>
            </a:extLst>
          </p:cNvPr>
          <p:cNvSpPr txBox="1"/>
          <p:nvPr/>
        </p:nvSpPr>
        <p:spPr>
          <a:xfrm>
            <a:off x="261942" y="75712"/>
            <a:ext cx="313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2.3. </a:t>
            </a: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COLOR COMPARISON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F577A4-C708-4C0A-BD44-959DEB6CC59E}"/>
              </a:ext>
            </a:extLst>
          </p:cNvPr>
          <p:cNvSpPr txBox="1"/>
          <p:nvPr/>
        </p:nvSpPr>
        <p:spPr>
          <a:xfrm>
            <a:off x="467544" y="771550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 Distance Comparison    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     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785C89B-A06F-428B-B0AC-D6CF1D3FA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7"/>
          <a:stretch/>
        </p:blipFill>
        <p:spPr>
          <a:xfrm>
            <a:off x="755576" y="1851671"/>
            <a:ext cx="3162741" cy="27711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15634C4-12E8-445C-86B8-7C455CFE7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11" y="627534"/>
            <a:ext cx="4835237" cy="1152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0AD513-B37F-4823-8B19-AFBEBF30EB8E}"/>
              </a:ext>
            </a:extLst>
          </p:cNvPr>
          <p:cNvSpPr txBox="1"/>
          <p:nvPr/>
        </p:nvSpPr>
        <p:spPr>
          <a:xfrm>
            <a:off x="6876256" y="213970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Spring Warm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320A899-45D8-4828-A84D-554400F9C982}"/>
              </a:ext>
            </a:extLst>
          </p:cNvPr>
          <p:cNvSpPr txBox="1"/>
          <p:nvPr/>
        </p:nvSpPr>
        <p:spPr>
          <a:xfrm>
            <a:off x="6876256" y="273725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Summer Cool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EB1CF12-3689-4534-B61B-A373FA0BB179}"/>
              </a:ext>
            </a:extLst>
          </p:cNvPr>
          <p:cNvSpPr txBox="1"/>
          <p:nvPr/>
        </p:nvSpPr>
        <p:spPr>
          <a:xfrm>
            <a:off x="6876256" y="338532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Autumn Warm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0CF1AA6-0AE0-46EC-84E2-BEBCD1238DEA}"/>
              </a:ext>
            </a:extLst>
          </p:cNvPr>
          <p:cNvSpPr txBox="1"/>
          <p:nvPr/>
        </p:nvSpPr>
        <p:spPr>
          <a:xfrm>
            <a:off x="6876256" y="396138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Winter Cool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3" r="9558" b="3673"/>
          <a:stretch/>
        </p:blipFill>
        <p:spPr bwMode="auto">
          <a:xfrm>
            <a:off x="3563887" y="1851671"/>
            <a:ext cx="2851427" cy="277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03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5656F7-121F-4ED6-A59E-A88406F703E9}"/>
              </a:ext>
            </a:extLst>
          </p:cNvPr>
          <p:cNvSpPr txBox="1"/>
          <p:nvPr/>
        </p:nvSpPr>
        <p:spPr>
          <a:xfrm>
            <a:off x="261942" y="75712"/>
            <a:ext cx="313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2.3. </a:t>
            </a: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COLOR COMPARISON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139CC6-5C10-4AD5-897F-E224F2FB45E7}"/>
              </a:ext>
            </a:extLst>
          </p:cNvPr>
          <p:cNvSpPr txBox="1"/>
          <p:nvPr/>
        </p:nvSpPr>
        <p:spPr>
          <a:xfrm>
            <a:off x="467544" y="771550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 Distance Comparison     </a:t>
            </a:r>
            <a:r>
              <a:rPr lang="en-US" altLang="ko-KR" sz="12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</a:rPr>
              <a:t>     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5E99122-17B9-4C8D-98C0-084FE9F544EB}"/>
              </a:ext>
            </a:extLst>
          </p:cNvPr>
          <p:cNvSpPr txBox="1"/>
          <p:nvPr/>
        </p:nvSpPr>
        <p:spPr>
          <a:xfrm>
            <a:off x="755576" y="235572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02060"/>
                </a:solidFill>
              </a:rPr>
              <a:t>Spring Warm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200C062-E47B-4C6F-95A2-68353D49955F}"/>
              </a:ext>
            </a:extLst>
          </p:cNvPr>
          <p:cNvSpPr txBox="1"/>
          <p:nvPr/>
        </p:nvSpPr>
        <p:spPr>
          <a:xfrm>
            <a:off x="755576" y="295327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02060"/>
                </a:solidFill>
              </a:rPr>
              <a:t>Summer Cool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1AF77A0-FA45-4A88-825F-86A2E64D1BF8}"/>
              </a:ext>
            </a:extLst>
          </p:cNvPr>
          <p:cNvSpPr txBox="1"/>
          <p:nvPr/>
        </p:nvSpPr>
        <p:spPr>
          <a:xfrm>
            <a:off x="611560" y="360134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02060"/>
                </a:solidFill>
              </a:rPr>
              <a:t>Autumn Warm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2E4F463-04ED-4C71-8652-F8B26BEE101A}"/>
              </a:ext>
            </a:extLst>
          </p:cNvPr>
          <p:cNvSpPr txBox="1"/>
          <p:nvPr/>
        </p:nvSpPr>
        <p:spPr>
          <a:xfrm>
            <a:off x="755576" y="4177412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002060"/>
                </a:solidFill>
              </a:rPr>
              <a:t>Winter Cool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76056" y="771550"/>
            <a:ext cx="3600400" cy="3946284"/>
            <a:chOff x="5076056" y="771550"/>
            <a:chExt cx="3600400" cy="394628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C6E8B99A-BF01-4E25-BB1F-8F571E0BF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061" b="4560"/>
            <a:stretch/>
          </p:blipFill>
          <p:spPr>
            <a:xfrm>
              <a:off x="5076056" y="771550"/>
              <a:ext cx="3600400" cy="394628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20E17CF3-FD5B-40E5-8A1E-93E7013769FD}"/>
                </a:ext>
              </a:extLst>
            </p:cNvPr>
            <p:cNvSpPr/>
            <p:nvPr/>
          </p:nvSpPr>
          <p:spPr>
            <a:xfrm>
              <a:off x="6948264" y="1203598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7947F650-08B3-43E8-97C2-7370924481C2}"/>
                </a:ext>
              </a:extLst>
            </p:cNvPr>
            <p:cNvSpPr/>
            <p:nvPr/>
          </p:nvSpPr>
          <p:spPr>
            <a:xfrm>
              <a:off x="7884368" y="2139702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4D3E3C9-97B5-4B12-AB0F-BEA064D4E226}"/>
                </a:ext>
              </a:extLst>
            </p:cNvPr>
            <p:cNvSpPr/>
            <p:nvPr/>
          </p:nvSpPr>
          <p:spPr>
            <a:xfrm>
              <a:off x="6948264" y="4011910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72B20BA-A44C-4CBD-95F4-AF80634B86E8}"/>
                </a:ext>
              </a:extLst>
            </p:cNvPr>
            <p:cNvSpPr/>
            <p:nvPr/>
          </p:nvSpPr>
          <p:spPr>
            <a:xfrm>
              <a:off x="7884368" y="2859782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94CE67DF-5E7A-4FB2-8FAE-14D5FCC5AB4A}"/>
                </a:ext>
              </a:extLst>
            </p:cNvPr>
            <p:cNvSpPr/>
            <p:nvPr/>
          </p:nvSpPr>
          <p:spPr>
            <a:xfrm>
              <a:off x="7884368" y="3579862"/>
              <a:ext cx="648072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" t="10376" r="13241" b="7244"/>
          <a:stretch/>
        </p:blipFill>
        <p:spPr bwMode="auto">
          <a:xfrm>
            <a:off x="2411760" y="2211710"/>
            <a:ext cx="2452914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88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3E02BA-9778-45A0-9963-72CD84956F5C}"/>
              </a:ext>
            </a:extLst>
          </p:cNvPr>
          <p:cNvSpPr txBox="1"/>
          <p:nvPr/>
        </p:nvSpPr>
        <p:spPr>
          <a:xfrm>
            <a:off x="261942" y="75712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2.4. OUTCOME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4139FE0-7E59-4D7E-9329-CC019FFF5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9542"/>
            <a:ext cx="1439980" cy="1817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ADF7D1-06F6-43BB-A9B0-EF30C48A4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99542"/>
            <a:ext cx="1440160" cy="1818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C6B9CC-961E-4603-9B16-9B0835E8E3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7" b="9384"/>
          <a:stretch/>
        </p:blipFill>
        <p:spPr>
          <a:xfrm>
            <a:off x="5076057" y="699542"/>
            <a:ext cx="3636143" cy="40324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DEDB1F3-F293-4367-AF92-E38F85514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6044" r="20271" b="7091"/>
          <a:stretch/>
        </p:blipFill>
        <p:spPr>
          <a:xfrm>
            <a:off x="2771800" y="2571750"/>
            <a:ext cx="2175768" cy="2175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5C2866-B6E1-460A-B53D-BC70CB5BBC5F}"/>
              </a:ext>
            </a:extLst>
          </p:cNvPr>
          <p:cNvSpPr txBox="1"/>
          <p:nvPr/>
        </p:nvSpPr>
        <p:spPr>
          <a:xfrm>
            <a:off x="1475656" y="2715766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Spring Warm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5C8DB8F-EC4A-4C3C-A592-05A4603D8266}"/>
              </a:ext>
            </a:extLst>
          </p:cNvPr>
          <p:cNvSpPr txBox="1"/>
          <p:nvPr/>
        </p:nvSpPr>
        <p:spPr>
          <a:xfrm>
            <a:off x="1486014" y="3230855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Summer Cool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3891457-4952-451D-B809-D4E967B5EB28}"/>
              </a:ext>
            </a:extLst>
          </p:cNvPr>
          <p:cNvSpPr txBox="1"/>
          <p:nvPr/>
        </p:nvSpPr>
        <p:spPr>
          <a:xfrm>
            <a:off x="1375670" y="3837161"/>
            <a:ext cx="1324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Autumn Warm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23BD1BA-9EEA-4097-81B4-498F60A66F72}"/>
              </a:ext>
            </a:extLst>
          </p:cNvPr>
          <p:cNvSpPr txBox="1"/>
          <p:nvPr/>
        </p:nvSpPr>
        <p:spPr>
          <a:xfrm>
            <a:off x="1486014" y="4382983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Winter Cool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EC826B1-3BB3-4B33-A7AF-62A95003B5F2}"/>
              </a:ext>
            </a:extLst>
          </p:cNvPr>
          <p:cNvSpPr/>
          <p:nvPr/>
        </p:nvSpPr>
        <p:spPr>
          <a:xfrm>
            <a:off x="7020272" y="1131590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F072C6B-0BC5-49EF-8D6E-F29190F7EF20}"/>
              </a:ext>
            </a:extLst>
          </p:cNvPr>
          <p:cNvSpPr/>
          <p:nvPr/>
        </p:nvSpPr>
        <p:spPr>
          <a:xfrm>
            <a:off x="8028384" y="2139702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0BB4B99-BA54-4861-B7F5-2CD6E54CEDC0}"/>
              </a:ext>
            </a:extLst>
          </p:cNvPr>
          <p:cNvSpPr/>
          <p:nvPr/>
        </p:nvSpPr>
        <p:spPr>
          <a:xfrm>
            <a:off x="8028384" y="2859782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D1C3875-D801-4B58-8737-6E9C811818C6}"/>
              </a:ext>
            </a:extLst>
          </p:cNvPr>
          <p:cNvSpPr/>
          <p:nvPr/>
        </p:nvSpPr>
        <p:spPr>
          <a:xfrm>
            <a:off x="7020272" y="3363838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5EB482-0869-473F-B8DB-BDCA15E02F89}"/>
              </a:ext>
            </a:extLst>
          </p:cNvPr>
          <p:cNvSpPr/>
          <p:nvPr/>
        </p:nvSpPr>
        <p:spPr>
          <a:xfrm>
            <a:off x="7020272" y="4155926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A5A573D-82AF-4EF8-9E4B-E4A8C32569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64" b="8955"/>
          <a:stretch/>
        </p:blipFill>
        <p:spPr>
          <a:xfrm>
            <a:off x="5004048" y="771550"/>
            <a:ext cx="3672407" cy="397756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3E02BA-9778-45A0-9963-72CD84956F5C}"/>
              </a:ext>
            </a:extLst>
          </p:cNvPr>
          <p:cNvSpPr txBox="1"/>
          <p:nvPr/>
        </p:nvSpPr>
        <p:spPr>
          <a:xfrm>
            <a:off x="261942" y="75712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2.4. OUTCOME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DEDB1F3-F293-4367-AF92-E38F855147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6044" r="20271" b="7091"/>
          <a:stretch/>
        </p:blipFill>
        <p:spPr>
          <a:xfrm>
            <a:off x="2771800" y="2571750"/>
            <a:ext cx="2175768" cy="2175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5C2866-B6E1-460A-B53D-BC70CB5BBC5F}"/>
              </a:ext>
            </a:extLst>
          </p:cNvPr>
          <p:cNvSpPr txBox="1"/>
          <p:nvPr/>
        </p:nvSpPr>
        <p:spPr>
          <a:xfrm>
            <a:off x="1475656" y="2715766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Spring Warm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5C8DB8F-EC4A-4C3C-A592-05A4603D8266}"/>
              </a:ext>
            </a:extLst>
          </p:cNvPr>
          <p:cNvSpPr txBox="1"/>
          <p:nvPr/>
        </p:nvSpPr>
        <p:spPr>
          <a:xfrm>
            <a:off x="1486014" y="3230855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Summer Cool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3891457-4952-451D-B809-D4E967B5EB28}"/>
              </a:ext>
            </a:extLst>
          </p:cNvPr>
          <p:cNvSpPr txBox="1"/>
          <p:nvPr/>
        </p:nvSpPr>
        <p:spPr>
          <a:xfrm>
            <a:off x="1375670" y="3837161"/>
            <a:ext cx="1324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Autumn Warm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23BD1BA-9EEA-4097-81B4-498F60A66F72}"/>
              </a:ext>
            </a:extLst>
          </p:cNvPr>
          <p:cNvSpPr txBox="1"/>
          <p:nvPr/>
        </p:nvSpPr>
        <p:spPr>
          <a:xfrm>
            <a:off x="1486014" y="4382983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Winter Cool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EC826B1-3BB3-4B33-A7AF-62A95003B5F2}"/>
              </a:ext>
            </a:extLst>
          </p:cNvPr>
          <p:cNvSpPr/>
          <p:nvPr/>
        </p:nvSpPr>
        <p:spPr>
          <a:xfrm>
            <a:off x="5940152" y="1347614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F072C6B-0BC5-49EF-8D6E-F29190F7EF20}"/>
              </a:ext>
            </a:extLst>
          </p:cNvPr>
          <p:cNvSpPr/>
          <p:nvPr/>
        </p:nvSpPr>
        <p:spPr>
          <a:xfrm>
            <a:off x="7956376" y="2211710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0BB4B99-BA54-4861-B7F5-2CD6E54CEDC0}"/>
              </a:ext>
            </a:extLst>
          </p:cNvPr>
          <p:cNvSpPr/>
          <p:nvPr/>
        </p:nvSpPr>
        <p:spPr>
          <a:xfrm>
            <a:off x="7956376" y="2931790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D1C3875-D801-4B58-8737-6E9C811818C6}"/>
              </a:ext>
            </a:extLst>
          </p:cNvPr>
          <p:cNvSpPr/>
          <p:nvPr/>
        </p:nvSpPr>
        <p:spPr>
          <a:xfrm>
            <a:off x="5940152" y="3507854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5EB482-0869-473F-B8DB-BDCA15E02F89}"/>
              </a:ext>
            </a:extLst>
          </p:cNvPr>
          <p:cNvSpPr/>
          <p:nvPr/>
        </p:nvSpPr>
        <p:spPr>
          <a:xfrm>
            <a:off x="5940152" y="4299942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1D5EF45-4F40-41C0-84F4-568FC4D81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9542"/>
            <a:ext cx="1368152" cy="18293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9513ECF-D85F-4356-A0F6-BCC5B50E3D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99542"/>
            <a:ext cx="1368152" cy="18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9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86" b="7315"/>
          <a:stretch/>
        </p:blipFill>
        <p:spPr>
          <a:xfrm>
            <a:off x="4990608" y="719961"/>
            <a:ext cx="3757856" cy="4027557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3E02BA-9778-45A0-9963-72CD84956F5C}"/>
              </a:ext>
            </a:extLst>
          </p:cNvPr>
          <p:cNvSpPr txBox="1"/>
          <p:nvPr/>
        </p:nvSpPr>
        <p:spPr>
          <a:xfrm>
            <a:off x="261942" y="75712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2.4. OUTCOME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DEDB1F3-F293-4367-AF92-E38F855147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6044" r="20271" b="7091"/>
          <a:stretch/>
        </p:blipFill>
        <p:spPr>
          <a:xfrm>
            <a:off x="2771800" y="2571750"/>
            <a:ext cx="2175768" cy="2175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5C2866-B6E1-460A-B53D-BC70CB5BBC5F}"/>
              </a:ext>
            </a:extLst>
          </p:cNvPr>
          <p:cNvSpPr txBox="1"/>
          <p:nvPr/>
        </p:nvSpPr>
        <p:spPr>
          <a:xfrm>
            <a:off x="1475656" y="2715766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Spring Warm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5C8DB8F-EC4A-4C3C-A592-05A4603D8266}"/>
              </a:ext>
            </a:extLst>
          </p:cNvPr>
          <p:cNvSpPr txBox="1"/>
          <p:nvPr/>
        </p:nvSpPr>
        <p:spPr>
          <a:xfrm>
            <a:off x="1486014" y="3230855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Summer Cool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3891457-4952-451D-B809-D4E967B5EB28}"/>
              </a:ext>
            </a:extLst>
          </p:cNvPr>
          <p:cNvSpPr txBox="1"/>
          <p:nvPr/>
        </p:nvSpPr>
        <p:spPr>
          <a:xfrm>
            <a:off x="1375670" y="3837161"/>
            <a:ext cx="1324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Autumn Warm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23BD1BA-9EEA-4097-81B4-498F60A66F72}"/>
              </a:ext>
            </a:extLst>
          </p:cNvPr>
          <p:cNvSpPr txBox="1"/>
          <p:nvPr/>
        </p:nvSpPr>
        <p:spPr>
          <a:xfrm>
            <a:off x="1486014" y="4382983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Winter Cool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EC826B1-3BB3-4B33-A7AF-62A95003B5F2}"/>
              </a:ext>
            </a:extLst>
          </p:cNvPr>
          <p:cNvSpPr/>
          <p:nvPr/>
        </p:nvSpPr>
        <p:spPr>
          <a:xfrm>
            <a:off x="6012160" y="1275606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F072C6B-0BC5-49EF-8D6E-F29190F7EF20}"/>
              </a:ext>
            </a:extLst>
          </p:cNvPr>
          <p:cNvSpPr/>
          <p:nvPr/>
        </p:nvSpPr>
        <p:spPr>
          <a:xfrm>
            <a:off x="6948264" y="1851670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0BB4B99-BA54-4861-B7F5-2CD6E54CEDC0}"/>
              </a:ext>
            </a:extLst>
          </p:cNvPr>
          <p:cNvSpPr/>
          <p:nvPr/>
        </p:nvSpPr>
        <p:spPr>
          <a:xfrm>
            <a:off x="7956376" y="2859782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D1C3875-D801-4B58-8737-6E9C811818C6}"/>
              </a:ext>
            </a:extLst>
          </p:cNvPr>
          <p:cNvSpPr/>
          <p:nvPr/>
        </p:nvSpPr>
        <p:spPr>
          <a:xfrm>
            <a:off x="6948264" y="3363838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5EB482-0869-473F-B8DB-BDCA15E02F89}"/>
              </a:ext>
            </a:extLst>
          </p:cNvPr>
          <p:cNvSpPr/>
          <p:nvPr/>
        </p:nvSpPr>
        <p:spPr>
          <a:xfrm>
            <a:off x="6948264" y="4083918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12869"/>
            <a:ext cx="1289857" cy="17800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7" y="719961"/>
            <a:ext cx="1289697" cy="17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3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2534" y="2306365"/>
            <a:ext cx="2938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3. PROBLEM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7" t="10597" r="10597" b="10597"/>
          <a:stretch/>
        </p:blipFill>
        <p:spPr>
          <a:xfrm>
            <a:off x="4067944" y="1357393"/>
            <a:ext cx="1008112" cy="8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576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91C2FA1-7B7A-4262-88DA-3861885C1491}"/>
              </a:ext>
            </a:extLst>
          </p:cNvPr>
          <p:cNvSpPr txBox="1"/>
          <p:nvPr/>
        </p:nvSpPr>
        <p:spPr>
          <a:xfrm>
            <a:off x="261942" y="75712"/>
            <a:ext cx="17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3. PROBLEM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6B2604-C772-432C-8EA1-CBEF146F8032}"/>
              </a:ext>
            </a:extLst>
          </p:cNvPr>
          <p:cNvSpPr txBox="1"/>
          <p:nvPr/>
        </p:nvSpPr>
        <p:spPr>
          <a:xfrm>
            <a:off x="467544" y="771550"/>
            <a:ext cx="820891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Face Detection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</a:rPr>
              <a:t>내장된 알고리즘을 사용하였으나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</a:rPr>
              <a:t>코 부분이 제대로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</a:rPr>
              <a:t>detect 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</a:rPr>
              <a:t>되지 않음</a:t>
            </a:r>
            <a:endParaRPr lang="en-US" altLang="ko-KR" sz="1400" dirty="0">
              <a:solidFill>
                <a:schemeClr val="accent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input </a:t>
            </a:r>
            <a:r>
              <a:rPr lang="ko-KR" altLang="en-US" sz="1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이미지가 중요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031E10B-95B7-4533-99E6-54B16A939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690758"/>
            <a:ext cx="2088232" cy="275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F1A6416-FBEC-43AC-9675-F7517AE5B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7" y="1690758"/>
            <a:ext cx="22669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03691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3E02BA-9778-45A0-9963-72CD84956F5C}"/>
              </a:ext>
            </a:extLst>
          </p:cNvPr>
          <p:cNvSpPr txBox="1"/>
          <p:nvPr/>
        </p:nvSpPr>
        <p:spPr>
          <a:xfrm>
            <a:off x="261942" y="75712"/>
            <a:ext cx="17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3. PROBLEM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4139FE0-7E59-4D7E-9329-CC019FFF5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9542"/>
            <a:ext cx="1439980" cy="1817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ADF7D1-06F6-43BB-A9B0-EF30C48A4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99542"/>
            <a:ext cx="1440160" cy="1818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C6B9CC-961E-4603-9B16-9B0835E8E3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7" b="9384"/>
          <a:stretch/>
        </p:blipFill>
        <p:spPr>
          <a:xfrm>
            <a:off x="5076057" y="699542"/>
            <a:ext cx="3636143" cy="40324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DEDB1F3-F293-4367-AF92-E38F85514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6044" r="20271" b="7091"/>
          <a:stretch/>
        </p:blipFill>
        <p:spPr>
          <a:xfrm>
            <a:off x="2771800" y="2571750"/>
            <a:ext cx="2175768" cy="2175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5C2866-B6E1-460A-B53D-BC70CB5BBC5F}"/>
              </a:ext>
            </a:extLst>
          </p:cNvPr>
          <p:cNvSpPr txBox="1"/>
          <p:nvPr/>
        </p:nvSpPr>
        <p:spPr>
          <a:xfrm>
            <a:off x="1475656" y="2715766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Spring Warm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5C8DB8F-EC4A-4C3C-A592-05A4603D8266}"/>
              </a:ext>
            </a:extLst>
          </p:cNvPr>
          <p:cNvSpPr txBox="1"/>
          <p:nvPr/>
        </p:nvSpPr>
        <p:spPr>
          <a:xfrm>
            <a:off x="1486014" y="3230855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Summer Cool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3891457-4952-451D-B809-D4E967B5EB28}"/>
              </a:ext>
            </a:extLst>
          </p:cNvPr>
          <p:cNvSpPr txBox="1"/>
          <p:nvPr/>
        </p:nvSpPr>
        <p:spPr>
          <a:xfrm>
            <a:off x="1375670" y="3837161"/>
            <a:ext cx="1324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Autumn Warm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23BD1BA-9EEA-4097-81B4-498F60A66F72}"/>
              </a:ext>
            </a:extLst>
          </p:cNvPr>
          <p:cNvSpPr txBox="1"/>
          <p:nvPr/>
        </p:nvSpPr>
        <p:spPr>
          <a:xfrm>
            <a:off x="1486014" y="4382983"/>
            <a:ext cx="121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2060"/>
                </a:solidFill>
              </a:rPr>
              <a:t>Winter Cool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EC826B1-3BB3-4B33-A7AF-62A95003B5F2}"/>
              </a:ext>
            </a:extLst>
          </p:cNvPr>
          <p:cNvSpPr/>
          <p:nvPr/>
        </p:nvSpPr>
        <p:spPr>
          <a:xfrm>
            <a:off x="7020272" y="1131590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F072C6B-0BC5-49EF-8D6E-F29190F7EF20}"/>
              </a:ext>
            </a:extLst>
          </p:cNvPr>
          <p:cNvSpPr/>
          <p:nvPr/>
        </p:nvSpPr>
        <p:spPr>
          <a:xfrm>
            <a:off x="8028384" y="2139702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0BB4B99-BA54-4861-B7F5-2CD6E54CEDC0}"/>
              </a:ext>
            </a:extLst>
          </p:cNvPr>
          <p:cNvSpPr/>
          <p:nvPr/>
        </p:nvSpPr>
        <p:spPr>
          <a:xfrm>
            <a:off x="8028384" y="2859782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D1C3875-D801-4B58-8737-6E9C811818C6}"/>
              </a:ext>
            </a:extLst>
          </p:cNvPr>
          <p:cNvSpPr/>
          <p:nvPr/>
        </p:nvSpPr>
        <p:spPr>
          <a:xfrm>
            <a:off x="7020272" y="3363838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35EB482-0869-473F-B8DB-BDCA15E02F89}"/>
              </a:ext>
            </a:extLst>
          </p:cNvPr>
          <p:cNvSpPr/>
          <p:nvPr/>
        </p:nvSpPr>
        <p:spPr>
          <a:xfrm>
            <a:off x="7020272" y="4155926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B8FCC6C0-8230-48C6-8BA1-6C095BAA2C73}"/>
              </a:ext>
            </a:extLst>
          </p:cNvPr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4048" y="1131590"/>
            <a:ext cx="3019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THANK YOU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2" t="8163" r="17732" b="10345"/>
          <a:stretch/>
        </p:blipFill>
        <p:spPr>
          <a:xfrm>
            <a:off x="3995936" y="1419622"/>
            <a:ext cx="1008112" cy="2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980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728742"/>
            <a:ext cx="0" cy="4414758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1800" y="339502"/>
            <a:ext cx="1721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INDEX</a:t>
            </a:r>
            <a:endParaRPr lang="ko-KR" altLang="en-US" sz="4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483518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 OUTLINE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8024" y="1275606"/>
            <a:ext cx="1883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 OUTCOME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6056" y="1690112"/>
            <a:ext cx="2067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FACE DETECTION</a:t>
            </a:r>
          </a:p>
          <a:p>
            <a:pPr marL="285750" indent="-285750">
              <a:buFontTx/>
              <a:buChar char="-"/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SAMPLE EXTRACTION</a:t>
            </a:r>
          </a:p>
          <a:p>
            <a:pPr marL="285750" indent="-285750">
              <a:buFontTx/>
              <a:buChar char="-"/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COLOR COMPARISION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8024" y="2859782"/>
            <a:ext cx="180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3. PROBLEM</a:t>
            </a:r>
          </a:p>
        </p:txBody>
      </p:sp>
    </p:spTree>
    <p:extLst>
      <p:ext uri="{BB962C8B-B14F-4D97-AF65-F5344CB8AC3E}">
        <p14:creationId xmlns:p14="http://schemas.microsoft.com/office/powerpoint/2010/main" val="3753611781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t="20678" r="16195" b="20678"/>
          <a:stretch/>
        </p:blipFill>
        <p:spPr>
          <a:xfrm>
            <a:off x="4067944" y="1347614"/>
            <a:ext cx="1008112" cy="73669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6245" y="2234357"/>
            <a:ext cx="4851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 PROJECT OUTLINE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8348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41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 PROJECT OUTLINE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설리 에뛰드에 대한 이미지 검색결과">
            <a:extLst>
              <a:ext uri="{FF2B5EF4-FFF2-40B4-BE49-F238E27FC236}">
                <a16:creationId xmlns:a16="http://schemas.microsoft.com/office/drawing/2014/main" xmlns="" id="{BFDC95CD-DF34-432C-8B7A-DDD6753F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843558"/>
            <a:ext cx="3672407" cy="244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설리 에뛰드에 대한 이미지 검색결과">
            <a:extLst>
              <a:ext uri="{FF2B5EF4-FFF2-40B4-BE49-F238E27FC236}">
                <a16:creationId xmlns:a16="http://schemas.microsoft.com/office/drawing/2014/main" xmlns="" id="{D1E841EB-1391-4A52-ADCB-D50935E7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43558"/>
            <a:ext cx="2160240" cy="24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D625D6A-1561-42DB-8901-DD61F6185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95686"/>
            <a:ext cx="4016976" cy="2592288"/>
          </a:xfrm>
          <a:prstGeom prst="rect">
            <a:avLst/>
          </a:prstGeom>
        </p:spPr>
      </p:pic>
      <p:pic>
        <p:nvPicPr>
          <p:cNvPr id="13" name="Picture 2" descr="이성경 과거에 대한 이미지 검색결과">
            <a:extLst>
              <a:ext uri="{FF2B5EF4-FFF2-40B4-BE49-F238E27FC236}">
                <a16:creationId xmlns:a16="http://schemas.microsoft.com/office/drawing/2014/main" xmlns="" id="{823067E2-881C-4C43-80F2-7D8B415FE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10579"/>
            <a:ext cx="1944216" cy="25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1572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1942" y="75712"/>
            <a:ext cx="241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1. PROJECT OUTLINE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67E9692C-93E1-4573-B62E-21C2AB533B94}"/>
              </a:ext>
            </a:extLst>
          </p:cNvPr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쌩얼에 대한 이미지 검색결과">
            <a:extLst>
              <a:ext uri="{FF2B5EF4-FFF2-40B4-BE49-F238E27FC236}">
                <a16:creationId xmlns:a16="http://schemas.microsoft.com/office/drawing/2014/main" xmlns="" id="{741323F0-F55C-4735-A6CC-ED3DC3AF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757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B2E6ED9-AB35-495E-B6E2-287B8C8C7C6F}"/>
              </a:ext>
            </a:extLst>
          </p:cNvPr>
          <p:cNvSpPr/>
          <p:nvPr/>
        </p:nvSpPr>
        <p:spPr>
          <a:xfrm>
            <a:off x="2339752" y="1275606"/>
            <a:ext cx="1224136" cy="72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Face detection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5" name="Picture 2" descr="쌩얼에 대한 이미지 검색결과">
            <a:extLst>
              <a:ext uri="{FF2B5EF4-FFF2-40B4-BE49-F238E27FC236}">
                <a16:creationId xmlns:a16="http://schemas.microsoft.com/office/drawing/2014/main" xmlns="" id="{39BB68C1-A998-4F44-82F1-17DF59B58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2" t="23515" r="23662" b="10641"/>
          <a:stretch/>
        </p:blipFill>
        <p:spPr bwMode="auto">
          <a:xfrm>
            <a:off x="3961256" y="1203598"/>
            <a:ext cx="754760" cy="9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49A1050-9CBE-458B-AF80-0C76445DB815}"/>
              </a:ext>
            </a:extLst>
          </p:cNvPr>
          <p:cNvSpPr/>
          <p:nvPr/>
        </p:nvSpPr>
        <p:spPr>
          <a:xfrm>
            <a:off x="4105272" y="1536744"/>
            <a:ext cx="144016" cy="989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E08C51A-9E9D-44B0-8D5C-43B3DB463351}"/>
              </a:ext>
            </a:extLst>
          </p:cNvPr>
          <p:cNvSpPr/>
          <p:nvPr/>
        </p:nvSpPr>
        <p:spPr>
          <a:xfrm>
            <a:off x="4393304" y="1563638"/>
            <a:ext cx="216024" cy="720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941B160-7789-4B32-8D2A-AE661954136D}"/>
              </a:ext>
            </a:extLst>
          </p:cNvPr>
          <p:cNvSpPr/>
          <p:nvPr/>
        </p:nvSpPr>
        <p:spPr>
          <a:xfrm>
            <a:off x="4249288" y="1779662"/>
            <a:ext cx="144016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4E168AD-B0DE-4A8B-847B-8A2D14DB6762}"/>
              </a:ext>
            </a:extLst>
          </p:cNvPr>
          <p:cNvSpPr/>
          <p:nvPr/>
        </p:nvSpPr>
        <p:spPr>
          <a:xfrm>
            <a:off x="4177280" y="1923678"/>
            <a:ext cx="288032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E53D743-439B-4C65-96B6-56FAF97510B4}"/>
              </a:ext>
            </a:extLst>
          </p:cNvPr>
          <p:cNvSpPr/>
          <p:nvPr/>
        </p:nvSpPr>
        <p:spPr>
          <a:xfrm>
            <a:off x="5148064" y="1275606"/>
            <a:ext cx="1224136" cy="72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Sample 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Extraction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1" name="Picture 2" descr="쌩얼에 대한 이미지 검색결과">
            <a:extLst>
              <a:ext uri="{FF2B5EF4-FFF2-40B4-BE49-F238E27FC236}">
                <a16:creationId xmlns:a16="http://schemas.microsoft.com/office/drawing/2014/main" xmlns="" id="{D5BA83F2-2903-4853-B7D4-D7C0FBCA3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5" t="32894" r="44899" b="59129"/>
          <a:stretch/>
        </p:blipFill>
        <p:spPr bwMode="auto">
          <a:xfrm>
            <a:off x="7374666" y="1337982"/>
            <a:ext cx="96047" cy="8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쌩얼에 대한 이미지 검색결과">
            <a:extLst>
              <a:ext uri="{FF2B5EF4-FFF2-40B4-BE49-F238E27FC236}">
                <a16:creationId xmlns:a16="http://schemas.microsoft.com/office/drawing/2014/main" xmlns="" id="{6EE33AE9-D0B9-4E30-B700-837AFE538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3" t="44019" r="69302" b="48004"/>
          <a:stretch/>
        </p:blipFill>
        <p:spPr bwMode="auto">
          <a:xfrm>
            <a:off x="7020272" y="1425388"/>
            <a:ext cx="100817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쌩얼에 대한 이미지 검색결과">
            <a:extLst>
              <a:ext uri="{FF2B5EF4-FFF2-40B4-BE49-F238E27FC236}">
                <a16:creationId xmlns:a16="http://schemas.microsoft.com/office/drawing/2014/main" xmlns="" id="{28176795-8E0A-44E1-B162-4DA5F7A90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4" t="43550" r="23785" b="48942"/>
          <a:stretch/>
        </p:blipFill>
        <p:spPr bwMode="auto">
          <a:xfrm>
            <a:off x="7699313" y="1418665"/>
            <a:ext cx="73958" cy="10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쌩얼에 대한 이미지 검색결과">
            <a:extLst>
              <a:ext uri="{FF2B5EF4-FFF2-40B4-BE49-F238E27FC236}">
                <a16:creationId xmlns:a16="http://schemas.microsoft.com/office/drawing/2014/main" xmlns="" id="{B3C82981-499D-489F-90EE-2BD9854743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7" t="58702" r="62263" b="33790"/>
          <a:stretch/>
        </p:blipFill>
        <p:spPr bwMode="auto">
          <a:xfrm>
            <a:off x="7127813" y="1707776"/>
            <a:ext cx="94130" cy="10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쌩얼에 대한 이미지 검색결과">
            <a:extLst>
              <a:ext uri="{FF2B5EF4-FFF2-40B4-BE49-F238E27FC236}">
                <a16:creationId xmlns:a16="http://schemas.microsoft.com/office/drawing/2014/main" xmlns="" id="{D0CC03B4-FAF7-4610-8D24-825C27DB0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2" t="58233" r="34578" b="34259"/>
          <a:stretch/>
        </p:blipFill>
        <p:spPr bwMode="auto">
          <a:xfrm>
            <a:off x="7531226" y="1701052"/>
            <a:ext cx="87406" cy="10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E2887B38-69E5-4278-A5C2-F2D9521406B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1907704" y="1635646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26A1C5D-2B75-4976-83F2-95648F801E0E}"/>
              </a:ext>
            </a:extLst>
          </p:cNvPr>
          <p:cNvCxnSpPr/>
          <p:nvPr/>
        </p:nvCxnSpPr>
        <p:spPr>
          <a:xfrm>
            <a:off x="3563888" y="1635646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CC1726D5-69A6-4DD5-9555-7C2ECECFEF10}"/>
              </a:ext>
            </a:extLst>
          </p:cNvPr>
          <p:cNvCxnSpPr/>
          <p:nvPr/>
        </p:nvCxnSpPr>
        <p:spPr>
          <a:xfrm>
            <a:off x="4716016" y="1635646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D99DAE68-C89E-491E-BF97-9168C1812674}"/>
              </a:ext>
            </a:extLst>
          </p:cNvPr>
          <p:cNvCxnSpPr/>
          <p:nvPr/>
        </p:nvCxnSpPr>
        <p:spPr>
          <a:xfrm>
            <a:off x="6372200" y="1635646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5EF53-C812-4186-8268-163BE363CEED}"/>
              </a:ext>
            </a:extLst>
          </p:cNvPr>
          <p:cNvSpPr/>
          <p:nvPr/>
        </p:nvSpPr>
        <p:spPr>
          <a:xfrm>
            <a:off x="6660232" y="2787774"/>
            <a:ext cx="1584176" cy="720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Color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Classification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2239ADC8-AD55-4ED1-8734-795A5840CC74}"/>
              </a:ext>
            </a:extLst>
          </p:cNvPr>
          <p:cNvCxnSpPr>
            <a:cxnSpLocks/>
          </p:cNvCxnSpPr>
          <p:nvPr/>
        </p:nvCxnSpPr>
        <p:spPr>
          <a:xfrm>
            <a:off x="7452320" y="2139702"/>
            <a:ext cx="0" cy="6480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5441642D-B510-4D85-AF3D-251C8B27E04A}"/>
              </a:ext>
            </a:extLst>
          </p:cNvPr>
          <p:cNvCxnSpPr>
            <a:cxnSpLocks/>
          </p:cNvCxnSpPr>
          <p:nvPr/>
        </p:nvCxnSpPr>
        <p:spPr>
          <a:xfrm flipH="1">
            <a:off x="6228184" y="3147814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E60916F-D072-4026-865F-AFC5FB0DEE48}"/>
              </a:ext>
            </a:extLst>
          </p:cNvPr>
          <p:cNvSpPr/>
          <p:nvPr/>
        </p:nvSpPr>
        <p:spPr>
          <a:xfrm>
            <a:off x="4644008" y="2571750"/>
            <a:ext cx="154664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Spring Warm</a:t>
            </a:r>
          </a:p>
          <a:p>
            <a:pPr algn="ctr"/>
            <a:r>
              <a:rPr lang="en-US" altLang="ko-KR" sz="1600" dirty="0"/>
              <a:t>Summer Cool</a:t>
            </a:r>
          </a:p>
          <a:p>
            <a:pPr algn="ctr"/>
            <a:r>
              <a:rPr lang="en-US" altLang="ko-KR" sz="1600" dirty="0"/>
              <a:t>Autumn Warm</a:t>
            </a:r>
          </a:p>
          <a:p>
            <a:pPr algn="ctr"/>
            <a:r>
              <a:rPr lang="en-US" altLang="ko-KR" sz="1600" dirty="0"/>
              <a:t>Winter Cool</a:t>
            </a:r>
            <a:endParaRPr lang="ko-KR" altLang="en-US" sz="1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B3FED9DD-47CB-403D-8900-98A1AF7E2DAC}"/>
              </a:ext>
            </a:extLst>
          </p:cNvPr>
          <p:cNvCxnSpPr>
            <a:cxnSpLocks/>
          </p:cNvCxnSpPr>
          <p:nvPr/>
        </p:nvCxnSpPr>
        <p:spPr>
          <a:xfrm flipH="1">
            <a:off x="4211960" y="3147814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E5A5A68-4B10-432C-8BA3-41600C3EC7D6}"/>
              </a:ext>
            </a:extLst>
          </p:cNvPr>
          <p:cNvSpPr/>
          <p:nvPr/>
        </p:nvSpPr>
        <p:spPr>
          <a:xfrm>
            <a:off x="2699792" y="2787774"/>
            <a:ext cx="1512168" cy="648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Recommend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91C9B51-F8DD-4835-BBEE-A41D021F4908}"/>
              </a:ext>
            </a:extLst>
          </p:cNvPr>
          <p:cNvCxnSpPr>
            <a:cxnSpLocks/>
          </p:cNvCxnSpPr>
          <p:nvPr/>
        </p:nvCxnSpPr>
        <p:spPr>
          <a:xfrm flipH="1">
            <a:off x="2267744" y="3075806"/>
            <a:ext cx="43204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://blogfiles.naver.net/20121107_131/cosinside_1352256489502wFCd5_JPEG/lipstick.jpg">
            <a:extLst>
              <a:ext uri="{FF2B5EF4-FFF2-40B4-BE49-F238E27FC236}">
                <a16:creationId xmlns:a16="http://schemas.microsoft.com/office/drawing/2014/main" xmlns="" id="{A87594AB-56EC-498B-931B-71628D0DE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9" t="62784" r="78630" b="26813"/>
          <a:stretch/>
        </p:blipFill>
        <p:spPr bwMode="auto">
          <a:xfrm>
            <a:off x="1187624" y="2787774"/>
            <a:ext cx="26480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http://blogfiles.naver.net/20121107_131/cosinside_1352256489502wFCd5_JPEG/lipstick.jpg">
            <a:extLst>
              <a:ext uri="{FF2B5EF4-FFF2-40B4-BE49-F238E27FC236}">
                <a16:creationId xmlns:a16="http://schemas.microsoft.com/office/drawing/2014/main" xmlns="" id="{E47A5B62-E50E-4709-82CD-050B5C97F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3" t="23757" r="72182" b="64833"/>
          <a:stretch/>
        </p:blipFill>
        <p:spPr bwMode="auto">
          <a:xfrm>
            <a:off x="1619672" y="2787774"/>
            <a:ext cx="242048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warm cool makeup에 대한 이미지 검색결과">
            <a:extLst>
              <a:ext uri="{FF2B5EF4-FFF2-40B4-BE49-F238E27FC236}">
                <a16:creationId xmlns:a16="http://schemas.microsoft.com/office/drawing/2014/main" xmlns="" id="{F24A9FCF-C509-4A18-9339-7F944F8E8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4" t="32924" r="36952" b="59895"/>
          <a:stretch/>
        </p:blipFill>
        <p:spPr bwMode="auto">
          <a:xfrm>
            <a:off x="1763688" y="3147814"/>
            <a:ext cx="268942" cy="2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warm cool makeup에 대한 이미지 검색결과">
            <a:extLst>
              <a:ext uri="{FF2B5EF4-FFF2-40B4-BE49-F238E27FC236}">
                <a16:creationId xmlns:a16="http://schemas.microsoft.com/office/drawing/2014/main" xmlns="" id="{1B121B9D-F3B5-42D2-9B30-1A3B8D741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2" t="64039" r="52254" b="28781"/>
          <a:stretch/>
        </p:blipFill>
        <p:spPr bwMode="auto">
          <a:xfrm>
            <a:off x="1403648" y="3147814"/>
            <a:ext cx="262217" cy="26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warm cool makeup에 대한 이미지 검색결과">
            <a:extLst>
              <a:ext uri="{FF2B5EF4-FFF2-40B4-BE49-F238E27FC236}">
                <a16:creationId xmlns:a16="http://schemas.microsoft.com/office/drawing/2014/main" xmlns="" id="{7CE9B896-537B-4D64-A057-EE569F693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4" t="81346" r="25022" b="11658"/>
          <a:stretch/>
        </p:blipFill>
        <p:spPr bwMode="auto">
          <a:xfrm>
            <a:off x="1043608" y="3147814"/>
            <a:ext cx="262218" cy="2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warm cool foundation에 대한 이미지 검색결과">
            <a:extLst>
              <a:ext uri="{FF2B5EF4-FFF2-40B4-BE49-F238E27FC236}">
                <a16:creationId xmlns:a16="http://schemas.microsoft.com/office/drawing/2014/main" xmlns="" id="{12BEDB27-6F5B-4C72-80C6-3E1F7FB02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7" t="63783" r="58233" b="26587"/>
          <a:stretch/>
        </p:blipFill>
        <p:spPr bwMode="auto">
          <a:xfrm>
            <a:off x="1403648" y="3579862"/>
            <a:ext cx="262219" cy="19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24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58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4905" y="2234357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 OUTCOME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2" t="16376" r="13060" b="15720"/>
          <a:stretch/>
        </p:blipFill>
        <p:spPr>
          <a:xfrm>
            <a:off x="3979232" y="1408552"/>
            <a:ext cx="1143066" cy="6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38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4572000" y="4855468"/>
            <a:ext cx="0" cy="288032"/>
          </a:xfrm>
          <a:prstGeom prst="line">
            <a:avLst/>
          </a:prstGeom>
          <a:ln w="15875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91C2FA1-7B7A-4262-88DA-3861885C1491}"/>
              </a:ext>
            </a:extLst>
          </p:cNvPr>
          <p:cNvSpPr txBox="1"/>
          <p:nvPr/>
        </p:nvSpPr>
        <p:spPr>
          <a:xfrm>
            <a:off x="261942" y="75712"/>
            <a:ext cx="281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2.1. FACE DETECTION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A6B2604-C772-432C-8EA1-CBEF146F8032}"/>
              </a:ext>
            </a:extLst>
          </p:cNvPr>
          <p:cNvSpPr txBox="1"/>
          <p:nvPr/>
        </p:nvSpPr>
        <p:spPr>
          <a:xfrm>
            <a:off x="467544" y="771550"/>
            <a:ext cx="82089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Haar</a:t>
            </a: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Feature-based Cascade Classifiers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1]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          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</a:rPr>
              <a:t>2]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</a:rPr>
              <a:t>얼굴 인식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</a:rPr>
              <a:t>	         [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</a:rPr>
              <a:t>그림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</a:rPr>
              <a:t>3]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</a:rPr>
              <a:t>눈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</a:rPr>
              <a:t>코 인식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C4AC788-B32A-4EA4-BEB3-EB419DD8F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46075"/>
            <a:ext cx="1944216" cy="2465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14295C7-36F2-4C6F-BE1D-B4BD31568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563638"/>
            <a:ext cx="1930369" cy="24482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B7CD31F-1545-4297-8BBF-45A32D876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563638"/>
            <a:ext cx="193036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57635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D22479A-EB50-47B2-B7AF-58C848C83363}"/>
              </a:ext>
            </a:extLst>
          </p:cNvPr>
          <p:cNvSpPr txBox="1"/>
          <p:nvPr/>
        </p:nvSpPr>
        <p:spPr>
          <a:xfrm>
            <a:off x="261942" y="75712"/>
            <a:ext cx="307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2.2. </a:t>
            </a: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SAMPLE EXTRACTION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2CE837E-568E-4450-9BF6-F14D766559DA}"/>
              </a:ext>
            </a:extLst>
          </p:cNvPr>
          <p:cNvSpPr txBox="1"/>
          <p:nvPr/>
        </p:nvSpPr>
        <p:spPr>
          <a:xfrm>
            <a:off x="467544" y="771550"/>
            <a:ext cx="82089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 Selection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-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코와 이마의 중점이 두 눈의 중점이 되도록 이마의 위치 계산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-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눈과 코가 수직으로 만나는 곳이 뺨의 위치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-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 영역의 경계선과 눈이 수직으로 만나는 곳이 관자놀이의 위치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95A19A3-3BA7-4AFD-A805-A4E11677E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9702"/>
            <a:ext cx="1994148" cy="2529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2FC0C34-9362-4B3C-A5FD-27440B815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39703"/>
            <a:ext cx="1978915" cy="2509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162B9E9-804A-4CC3-959C-D736771B7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63638"/>
            <a:ext cx="3096344" cy="30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528" y="4855468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585143"/>
            <a:ext cx="8496944" cy="0"/>
          </a:xfrm>
          <a:prstGeom prst="line">
            <a:avLst/>
          </a:prstGeom>
          <a:ln w="15875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D22479A-EB50-47B2-B7AF-58C848C83363}"/>
              </a:ext>
            </a:extLst>
          </p:cNvPr>
          <p:cNvSpPr txBox="1"/>
          <p:nvPr/>
        </p:nvSpPr>
        <p:spPr>
          <a:xfrm>
            <a:off x="261942" y="75712"/>
            <a:ext cx="307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2.2. </a:t>
            </a:r>
            <a:r>
              <a:rPr lang="en-US" altLang="ko-KR" sz="2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+mj-ea"/>
                <a:ea typeface="+mj-ea"/>
              </a:rPr>
              <a:t>SAMPLE EXTRACTION</a:t>
            </a:r>
            <a:endParaRPr lang="ko-KR" altLang="en-US" sz="2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2CE837E-568E-4450-9BF6-F14D766559DA}"/>
              </a:ext>
            </a:extLst>
          </p:cNvPr>
          <p:cNvSpPr txBox="1"/>
          <p:nvPr/>
        </p:nvSpPr>
        <p:spPr>
          <a:xfrm>
            <a:off x="467544" y="771550"/>
            <a:ext cx="820891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Value Extraction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- Lab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색상공간으로 변환 후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Binary Split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오류 값 제거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-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cluster 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pixel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수가 더 많은 쪽의 평균값으로 각 </a:t>
            </a:r>
            <a:r>
              <a:rPr lang="en-US" altLang="ko-KR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r>
              <a:rPr lang="ko-KR" altLang="en-US" sz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대표 값 추출</a:t>
            </a:r>
            <a:endParaRPr lang="en-US" altLang="ko-KR" sz="12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BADB9AC-EEEF-4680-BE2C-6D11C86C7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00" y="1886401"/>
            <a:ext cx="4178888" cy="279625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18880"/>
            <a:ext cx="2664296" cy="252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56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558</Words>
  <Application>Microsoft Office PowerPoint</Application>
  <PresentationFormat>화면 슬라이드 쇼(16:9)</PresentationFormat>
  <Paragraphs>126</Paragraphs>
  <Slides>18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khyoon</cp:lastModifiedBy>
  <cp:revision>191</cp:revision>
  <cp:lastPrinted>2017-09-15T00:55:17Z</cp:lastPrinted>
  <dcterms:created xsi:type="dcterms:W3CDTF">2015-04-29T04:31:15Z</dcterms:created>
  <dcterms:modified xsi:type="dcterms:W3CDTF">2017-10-17T04:32:18Z</dcterms:modified>
</cp:coreProperties>
</file>