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56" r:id="rId5"/>
    <p:sldId id="260" r:id="rId6"/>
    <p:sldId id="284" r:id="rId7"/>
    <p:sldId id="294" r:id="rId8"/>
    <p:sldId id="298" r:id="rId9"/>
    <p:sldId id="287" r:id="rId10"/>
    <p:sldId id="288" r:id="rId11"/>
    <p:sldId id="299" r:id="rId12"/>
    <p:sldId id="289" r:id="rId13"/>
    <p:sldId id="265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954D"/>
    <a:srgbClr val="EA3C3D"/>
    <a:srgbClr val="7997BB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 autoAdjust="0"/>
    <p:restoredTop sz="81745" autoAdjust="0"/>
  </p:normalViewPr>
  <p:slideViewPr>
    <p:cSldViewPr showGuides="1">
      <p:cViewPr>
        <p:scale>
          <a:sx n="63" d="100"/>
          <a:sy n="63" d="100"/>
        </p:scale>
        <p:origin x="-918" y="-5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13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62AD3-81E6-466C-95BF-DCD4CEA752A1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9C6C8-D970-4DB2-A0B8-470E7C2499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219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8F4A-7384-49F8-BBD4-FF9888BBE7D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6EFAF-59E5-4A07-9587-039B6CA07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481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사람얼굴에서 샘플을 추출한 후 </a:t>
            </a:r>
            <a:r>
              <a:rPr lang="ko-KR" altLang="en-US" dirty="0" err="1"/>
              <a:t>샘플별로</a:t>
            </a:r>
            <a:r>
              <a:rPr lang="ko-KR" altLang="en-US" dirty="0"/>
              <a:t> </a:t>
            </a:r>
            <a:r>
              <a:rPr lang="ko-KR" altLang="en-US" dirty="0" err="1"/>
              <a:t>대표값을</a:t>
            </a:r>
            <a:r>
              <a:rPr lang="ko-KR" altLang="en-US" dirty="0"/>
              <a:t> 선정하였다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대표값과</a:t>
            </a:r>
            <a:r>
              <a:rPr lang="ko-KR" altLang="en-US" dirty="0"/>
              <a:t> 정형화된 계절별 </a:t>
            </a:r>
            <a:r>
              <a:rPr lang="ko-KR" altLang="en-US" dirty="0" err="1"/>
              <a:t>피부톤</a:t>
            </a:r>
            <a:r>
              <a:rPr lang="ko-KR" altLang="en-US" dirty="0"/>
              <a:t> 샘플과의 색상거리를 비교하여 </a:t>
            </a:r>
            <a:endParaRPr lang="en-US" altLang="ko-KR" dirty="0"/>
          </a:p>
          <a:p>
            <a:r>
              <a:rPr lang="ko-KR" altLang="en-US" dirty="0" err="1"/>
              <a:t>거리값이</a:t>
            </a:r>
            <a:r>
              <a:rPr lang="ko-KR" altLang="en-US" dirty="0"/>
              <a:t> 가장</a:t>
            </a:r>
            <a:r>
              <a:rPr lang="ko-KR" altLang="en-US" baseline="0" dirty="0"/>
              <a:t> 가까운 계절을 </a:t>
            </a:r>
            <a:r>
              <a:rPr lang="ko-KR" altLang="en-US" baseline="0" dirty="0" err="1"/>
              <a:t>피부톤으로</a:t>
            </a:r>
            <a:r>
              <a:rPr lang="ko-KR" altLang="en-US" baseline="0" dirty="0"/>
              <a:t> 구분</a:t>
            </a:r>
            <a:r>
              <a:rPr lang="en-US" altLang="ko-KR" baseline="0" dirty="0"/>
              <a:t> </a:t>
            </a:r>
            <a:r>
              <a:rPr lang="ko-KR" altLang="en-US" baseline="0" dirty="0"/>
              <a:t>했었다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그리고 가장 많이 나온 계절을 그 사람의 퍼스널컬러로 지정하였다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이제는 선정된 이 계절 </a:t>
            </a:r>
            <a:r>
              <a:rPr lang="ko-KR" altLang="en-US" baseline="0" dirty="0" err="1"/>
              <a:t>피부톤을</a:t>
            </a:r>
            <a:r>
              <a:rPr lang="ko-KR" altLang="en-US" baseline="0" dirty="0"/>
              <a:t> 바탕으로 화장품을 추천하는 시스템을 개발하였다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화장품 중 립스틱만을 추천해보았다</a:t>
            </a:r>
            <a:r>
              <a:rPr lang="en-US" altLang="ko-KR" baseline="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EFAF-59E5-4A07-9587-039B6CA072E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701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진행상황을 알려드리겠다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EFAF-59E5-4A07-9587-039B6CA072E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22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립스틱을 추천하기 위하여</a:t>
            </a:r>
            <a:r>
              <a:rPr lang="en-US" altLang="ko-KR" dirty="0"/>
              <a:t>, </a:t>
            </a:r>
            <a:r>
              <a:rPr lang="ko-KR" altLang="en-US" dirty="0"/>
              <a:t>그 바탕이 될  립스틱 </a:t>
            </a:r>
            <a:r>
              <a:rPr lang="en-US" altLang="ko-KR" dirty="0"/>
              <a:t>DB</a:t>
            </a:r>
            <a:r>
              <a:rPr lang="ko-KR" altLang="en-US" dirty="0"/>
              <a:t>를 만들었다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립스틱 브랜드 중 가장 유명한 </a:t>
            </a:r>
            <a:r>
              <a:rPr lang="en-US" altLang="ko-KR" dirty="0"/>
              <a:t>MAC </a:t>
            </a:r>
            <a:r>
              <a:rPr lang="ko-KR" altLang="en-US" dirty="0"/>
              <a:t>제품만을 이용하였다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인터넷에서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여름쿨톤</a:t>
            </a:r>
            <a:r>
              <a:rPr lang="ko-KR" altLang="en-US" baseline="0" dirty="0"/>
              <a:t> 립스틱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가을웜톤</a:t>
            </a:r>
            <a:r>
              <a:rPr lang="ko-KR" altLang="en-US" baseline="0" dirty="0"/>
              <a:t> 립스틱 등을 검색하여 많이 나온  상위 </a:t>
            </a:r>
            <a:r>
              <a:rPr lang="ko-KR" altLang="en-US" baseline="0" dirty="0" err="1"/>
              <a:t>여섯가지</a:t>
            </a:r>
            <a:r>
              <a:rPr lang="ko-KR" altLang="en-US" baseline="0" dirty="0"/>
              <a:t> 색상을 선정하였다</a:t>
            </a:r>
            <a:r>
              <a:rPr lang="en-US" altLang="ko-KR" baseline="0" dirty="0"/>
              <a:t>.</a:t>
            </a:r>
          </a:p>
          <a:p>
            <a:r>
              <a:rPr lang="ko-KR" altLang="en-US" dirty="0"/>
              <a:t>공식 홈페이지 색상표를 </a:t>
            </a:r>
            <a:r>
              <a:rPr lang="ko-KR" altLang="en-US" dirty="0" err="1"/>
              <a:t>캡쳐하여</a:t>
            </a:r>
            <a:r>
              <a:rPr lang="ko-KR" altLang="en-US" dirty="0"/>
              <a:t> </a:t>
            </a:r>
            <a:r>
              <a:rPr lang="en-US" altLang="ko-KR" dirty="0"/>
              <a:t>RGB</a:t>
            </a:r>
            <a:r>
              <a:rPr lang="ko-KR" altLang="en-US" dirty="0"/>
              <a:t>값 추출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왼쪽부터 두 열씩 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겨울 이며 빨간색이 상위 </a:t>
            </a:r>
            <a:r>
              <a:rPr lang="ko-KR" altLang="en-US" dirty="0" err="1" smtClean="0"/>
              <a:t>여섯가지</a:t>
            </a:r>
            <a:r>
              <a:rPr lang="ko-KR" altLang="en-US" dirty="0" smtClean="0"/>
              <a:t> 색상의 이름이고</a:t>
            </a:r>
            <a:endParaRPr lang="en-US" altLang="ko-KR" dirty="0"/>
          </a:p>
          <a:p>
            <a:r>
              <a:rPr lang="ko-KR" altLang="en-US" dirty="0"/>
              <a:t>그림</a:t>
            </a:r>
            <a:r>
              <a:rPr lang="en-US" altLang="ko-KR" dirty="0"/>
              <a:t>1</a:t>
            </a:r>
            <a:r>
              <a:rPr lang="ko-KR" altLang="en-US" dirty="0"/>
              <a:t>의 </a:t>
            </a:r>
            <a:r>
              <a:rPr lang="ko-KR" altLang="en-US" dirty="0" err="1"/>
              <a:t>빨간글씨가</a:t>
            </a:r>
            <a:r>
              <a:rPr lang="ko-KR" altLang="en-US" dirty="0"/>
              <a:t> 선정된 립스틱의 이름</a:t>
            </a:r>
            <a:endParaRPr lang="en-US" altLang="ko-KR" dirty="0"/>
          </a:p>
          <a:p>
            <a:r>
              <a:rPr lang="ko-KR" altLang="en-US" dirty="0"/>
              <a:t>색 칠해져 있는 것은 다른 </a:t>
            </a:r>
            <a:r>
              <a:rPr lang="ko-KR" altLang="en-US" baseline="0" dirty="0"/>
              <a:t>계절과 겹치는 색상</a:t>
            </a:r>
            <a:endParaRPr lang="en-US" altLang="ko-KR" baseline="0" dirty="0"/>
          </a:p>
          <a:p>
            <a:r>
              <a:rPr lang="ko-KR" altLang="en-US" baseline="0" dirty="0"/>
              <a:t>그림</a:t>
            </a:r>
            <a:r>
              <a:rPr lang="en-US" altLang="ko-KR" baseline="0" dirty="0"/>
              <a:t>2</a:t>
            </a:r>
            <a:r>
              <a:rPr lang="ko-KR" altLang="en-US" baseline="0" dirty="0"/>
              <a:t>는 위에서부터 봄여름가을겨울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EFAF-59E5-4A07-9587-039B6CA072E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02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이전에 찾은 샘플 별 대표 값과 그 </a:t>
            </a:r>
            <a:r>
              <a:rPr lang="ko-KR" altLang="en-US" dirty="0" err="1"/>
              <a:t>퍼스널컬러를</a:t>
            </a:r>
            <a:r>
              <a:rPr lang="ko-KR" altLang="en-US" dirty="0"/>
              <a:t> 바탕으로 립스틱을 </a:t>
            </a:r>
            <a:r>
              <a:rPr lang="ko-KR" altLang="en-US" dirty="0" err="1"/>
              <a:t>추천하려한다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EFAF-59E5-4A07-9587-039B6CA072E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416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이전에 찾은 샘플 별 대표 값과 그 </a:t>
            </a:r>
            <a:r>
              <a:rPr lang="ko-KR" altLang="en-US" dirty="0" err="1"/>
              <a:t>퍼스널컬러를</a:t>
            </a:r>
            <a:r>
              <a:rPr lang="ko-KR" altLang="en-US" dirty="0"/>
              <a:t> 바탕으로 립스틱을 </a:t>
            </a:r>
            <a:r>
              <a:rPr lang="ko-KR" altLang="en-US" dirty="0" err="1"/>
              <a:t>추천하려한다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EFAF-59E5-4A07-9587-039B6CA072E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255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위의 여성분을 예제로 색상거리를 비교해 본 결과</a:t>
            </a:r>
            <a:endParaRPr lang="en-US" altLang="ko-KR" dirty="0" smtClean="0"/>
          </a:p>
          <a:p>
            <a:r>
              <a:rPr lang="ko-KR" altLang="en-US" dirty="0" smtClean="0"/>
              <a:t>그림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보시면 봄 계절에는 노란색 표시가 된 </a:t>
            </a:r>
            <a:r>
              <a:rPr lang="ko-KR" altLang="en-US" dirty="0" err="1" smtClean="0"/>
              <a:t>세번째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네번째</a:t>
            </a:r>
            <a:r>
              <a:rPr lang="ko-KR" altLang="en-US" dirty="0" smtClean="0"/>
              <a:t> 색상이 가장 가까웠고 </a:t>
            </a:r>
            <a:endParaRPr lang="en-US" altLang="ko-KR" dirty="0" smtClean="0"/>
          </a:p>
          <a:p>
            <a:r>
              <a:rPr lang="ko-KR" altLang="en-US" dirty="0" smtClean="0"/>
              <a:t>가을 계절에서는 다음과 같이 가장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색상과 거리가 가까웠습니다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그래서</a:t>
            </a:r>
            <a:r>
              <a:rPr lang="ko-KR" altLang="en-US" baseline="0" dirty="0" smtClean="0"/>
              <a:t> 그림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와 같이 추천 결과를 볼 수 있습니다</a:t>
            </a:r>
            <a:r>
              <a:rPr lang="en-US" altLang="ko-KR" baseline="0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EFAF-59E5-4A07-9587-039B6CA072E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932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EFAF-59E5-4A07-9587-039B6CA072E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740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예제 입니다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위의 여성분은 아까와 같이 봄은 </a:t>
            </a:r>
            <a:r>
              <a:rPr lang="en-US" altLang="ko-KR" dirty="0" smtClean="0"/>
              <a:t>3,4</a:t>
            </a:r>
            <a:r>
              <a:rPr lang="ko-KR" altLang="en-US" dirty="0" smtClean="0"/>
              <a:t>번째 컬러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가을은 </a:t>
            </a:r>
            <a:r>
              <a:rPr lang="ko-KR" altLang="en-US" baseline="0" dirty="0" err="1" smtClean="0"/>
              <a:t>첫번째</a:t>
            </a:r>
            <a:r>
              <a:rPr lang="ko-KR" altLang="en-US" baseline="0" dirty="0" smtClean="0"/>
              <a:t> 컬러가 가장 </a:t>
            </a:r>
            <a:r>
              <a:rPr lang="ko-KR" altLang="en-US" baseline="0" dirty="0" err="1" smtClean="0"/>
              <a:t>잘어울렸고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아래 남성분은 여름은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번째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가을은 </a:t>
            </a:r>
            <a:r>
              <a:rPr lang="ko-KR" altLang="en-US" baseline="0" dirty="0" err="1" smtClean="0"/>
              <a:t>첫번째</a:t>
            </a:r>
            <a:r>
              <a:rPr lang="ko-KR" altLang="en-US" baseline="0" dirty="0" smtClean="0"/>
              <a:t> 컬러가 가장 가까웠습니다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그러나 여기서 문제점을 발견할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사람은 다르지만 계절마다 똑같은 색이 계속해서 추천되는 것을 볼 수</a:t>
            </a:r>
            <a:r>
              <a:rPr lang="ko-KR" altLang="en-US" baseline="0" dirty="0" smtClean="0"/>
              <a:t> 있는데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아마 </a:t>
            </a:r>
            <a:r>
              <a:rPr lang="en-US" altLang="ko-KR" baseline="0" dirty="0" smtClean="0"/>
              <a:t>6</a:t>
            </a:r>
            <a:r>
              <a:rPr lang="ko-KR" altLang="en-US" baseline="0" dirty="0" smtClean="0"/>
              <a:t>가지 </a:t>
            </a:r>
            <a:r>
              <a:rPr lang="ko-KR" altLang="en-US" baseline="0" dirty="0" err="1" smtClean="0"/>
              <a:t>색상중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피부톤과</a:t>
            </a:r>
            <a:r>
              <a:rPr lang="ko-KR" altLang="en-US" baseline="0" dirty="0" smtClean="0"/>
              <a:t> 가장 유사한 색상을 고르게 되고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레드나</a:t>
            </a:r>
            <a:r>
              <a:rPr lang="ko-KR" altLang="en-US" baseline="0" dirty="0" smtClean="0"/>
              <a:t> 핑크계열은 거리가 너무 멀게 나타나 추천이 되지 </a:t>
            </a:r>
            <a:r>
              <a:rPr lang="ko-KR" altLang="en-US" baseline="0" dirty="0" err="1" smtClean="0"/>
              <a:t>않는것입니다</a:t>
            </a:r>
            <a:r>
              <a:rPr lang="en-US" altLang="ko-KR" baseline="0" dirty="0" smtClean="0"/>
              <a:t>.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EFAF-59E5-4A07-9587-039B6CA072E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932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따라서 립스틱을 계절 뿐만 아니라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EFAF-59E5-4A07-9587-039B6CA072E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485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12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33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21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1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8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23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32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83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4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64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07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241B1-18A5-4966-AD47-D54390CA2A22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36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5" t="20678" r="16195" b="20678"/>
          <a:stretch/>
        </p:blipFill>
        <p:spPr>
          <a:xfrm>
            <a:off x="4067944" y="1419622"/>
            <a:ext cx="1008112" cy="73669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4572000" y="0"/>
            <a:ext cx="0" cy="1059582"/>
          </a:xfrm>
          <a:prstGeom prst="line">
            <a:avLst/>
          </a:prstGeom>
          <a:ln w="12700">
            <a:solidFill>
              <a:schemeClr val="tx2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78243" y="2378373"/>
            <a:ext cx="63875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Personal color based</a:t>
            </a:r>
          </a:p>
          <a:p>
            <a:pPr algn="ctr"/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Cosmetic recommendation system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14664" y="3651870"/>
            <a:ext cx="2114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 10. 13 (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김소라</a:t>
            </a:r>
          </a:p>
        </p:txBody>
      </p:sp>
    </p:spTree>
    <p:extLst>
      <p:ext uri="{BB962C8B-B14F-4D97-AF65-F5344CB8AC3E}">
        <p14:creationId xmlns:p14="http://schemas.microsoft.com/office/powerpoint/2010/main" val="2512230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572000" y="0"/>
            <a:ext cx="0" cy="1059582"/>
          </a:xfrm>
          <a:prstGeom prst="line">
            <a:avLst/>
          </a:prstGeom>
          <a:ln w="15875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02534" y="2306365"/>
            <a:ext cx="29389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3. PROBLEM</a:t>
            </a:r>
            <a:endParaRPr lang="ko-KR" altLang="en-US" sz="4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7" t="10597" r="10597" b="10597"/>
          <a:stretch/>
        </p:blipFill>
        <p:spPr>
          <a:xfrm>
            <a:off x="4067944" y="1357393"/>
            <a:ext cx="1008112" cy="80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57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4" descr="C:\Users\khyoon\Desktop\립스틱\캡처.PNG">
            <a:extLst>
              <a:ext uri="{FF2B5EF4-FFF2-40B4-BE49-F238E27FC236}">
                <a16:creationId xmlns="" xmlns:a16="http://schemas.microsoft.com/office/drawing/2014/main" id="{C6EA824D-A5DD-424C-A97F-43DE23405A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" t="27867" r="3059" b="49939"/>
          <a:stretch/>
        </p:blipFill>
        <p:spPr bwMode="auto">
          <a:xfrm>
            <a:off x="3331404" y="4301754"/>
            <a:ext cx="2520280" cy="35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C:\Users\khyoon\Desktop\립스틱\캡처.PNG">
            <a:extLst>
              <a:ext uri="{FF2B5EF4-FFF2-40B4-BE49-F238E27FC236}">
                <a16:creationId xmlns="" xmlns:a16="http://schemas.microsoft.com/office/drawing/2014/main" id="{782F4F26-6D91-4CDB-A665-32F72CFCF2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" t="27867" r="3059" b="49939"/>
          <a:stretch/>
        </p:blipFill>
        <p:spPr bwMode="auto">
          <a:xfrm>
            <a:off x="3331404" y="3941714"/>
            <a:ext cx="2520280" cy="35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C:\Users\khyoon\Desktop\립스틱\캡처.PNG">
            <a:extLst>
              <a:ext uri="{FF2B5EF4-FFF2-40B4-BE49-F238E27FC236}">
                <a16:creationId xmlns="" xmlns:a16="http://schemas.microsoft.com/office/drawing/2014/main" id="{8C467189-6607-4EAF-AE40-AF1BABC56F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" t="27867" r="3059" b="49939"/>
          <a:stretch/>
        </p:blipFill>
        <p:spPr bwMode="auto">
          <a:xfrm>
            <a:off x="3331404" y="2859782"/>
            <a:ext cx="2520280" cy="35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C:\Users\khyoon\Desktop\립스틱\캡처.PNG">
            <a:extLst>
              <a:ext uri="{FF2B5EF4-FFF2-40B4-BE49-F238E27FC236}">
                <a16:creationId xmlns="" xmlns:a16="http://schemas.microsoft.com/office/drawing/2014/main" id="{52672F21-F50C-4818-B0AA-9495D74D92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" t="5575" r="3059" b="72182"/>
          <a:stretch/>
        </p:blipFill>
        <p:spPr bwMode="auto">
          <a:xfrm>
            <a:off x="3331404" y="1923679"/>
            <a:ext cx="2528509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A3E02BA-9778-45A0-9963-72CD84956F5C}"/>
              </a:ext>
            </a:extLst>
          </p:cNvPr>
          <p:cNvSpPr txBox="1"/>
          <p:nvPr/>
        </p:nvSpPr>
        <p:spPr>
          <a:xfrm>
            <a:off x="261942" y="75712"/>
            <a:ext cx="1705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3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. </a:t>
            </a: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PROBLEM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4572000" y="4855468"/>
            <a:ext cx="0" cy="288032"/>
          </a:xfrm>
          <a:prstGeom prst="line">
            <a:avLst/>
          </a:prstGeom>
          <a:ln w="15875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4CADF7D1-06F6-43BB-A9B0-EF30C48A4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08" y="843558"/>
            <a:ext cx="1418726" cy="17911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0551CE3-6108-491E-9DF6-B05AB4B92FA4}"/>
              </a:ext>
            </a:extLst>
          </p:cNvPr>
          <p:cNvSpPr txBox="1"/>
          <p:nvPr/>
        </p:nvSpPr>
        <p:spPr>
          <a:xfrm>
            <a:off x="2323292" y="771550"/>
            <a:ext cx="788101" cy="36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F87C5A-6618-40DD-A47E-C401E7AE8E47}"/>
              </a:ext>
            </a:extLst>
          </p:cNvPr>
          <p:cNvSpPr txBox="1"/>
          <p:nvPr/>
        </p:nvSpPr>
        <p:spPr>
          <a:xfrm>
            <a:off x="2323292" y="1131591"/>
            <a:ext cx="78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Autumn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81323D7-C9A1-47BE-9419-60CF11351809}"/>
              </a:ext>
            </a:extLst>
          </p:cNvPr>
          <p:cNvSpPr txBox="1"/>
          <p:nvPr/>
        </p:nvSpPr>
        <p:spPr>
          <a:xfrm>
            <a:off x="2323292" y="1491631"/>
            <a:ext cx="78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Autumn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5A0F4F2-C850-4DF4-9104-124D7EB46D3D}"/>
              </a:ext>
            </a:extLst>
          </p:cNvPr>
          <p:cNvSpPr txBox="1"/>
          <p:nvPr/>
        </p:nvSpPr>
        <p:spPr>
          <a:xfrm>
            <a:off x="2323292" y="1851670"/>
            <a:ext cx="78810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9921FDA-7D2E-4CFE-A429-9809DA5C7D0F}"/>
              </a:ext>
            </a:extLst>
          </p:cNvPr>
          <p:cNvSpPr txBox="1"/>
          <p:nvPr/>
        </p:nvSpPr>
        <p:spPr>
          <a:xfrm>
            <a:off x="2323292" y="2274426"/>
            <a:ext cx="78810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Spring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BBF24B37-B003-429B-98A9-7AC6CB4E4068}"/>
              </a:ext>
            </a:extLst>
          </p:cNvPr>
          <p:cNvGrpSpPr/>
          <p:nvPr/>
        </p:nvGrpSpPr>
        <p:grpSpPr>
          <a:xfrm>
            <a:off x="3331404" y="843559"/>
            <a:ext cx="2536740" cy="1800199"/>
            <a:chOff x="5282203" y="987574"/>
            <a:chExt cx="3044090" cy="2160240"/>
          </a:xfrm>
        </p:grpSpPr>
        <p:pic>
          <p:nvPicPr>
            <p:cNvPr id="16" name="Picture 4" descr="C:\Users\khyoon\Desktop\립스틱\캡처.PNG">
              <a:extLst>
                <a:ext uri="{FF2B5EF4-FFF2-40B4-BE49-F238E27FC236}">
                  <a16:creationId xmlns="" xmlns:a16="http://schemas.microsoft.com/office/drawing/2014/main" id="{8189B347-3DC8-4E76-A0BE-1F7B474087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4" t="49219" r="3059" b="28059"/>
            <a:stretch/>
          </p:blipFill>
          <p:spPr bwMode="auto">
            <a:xfrm>
              <a:off x="5292080" y="1419622"/>
              <a:ext cx="3034213" cy="433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khyoon\Desktop\립스틱\캡처.PNG">
              <a:extLst>
                <a:ext uri="{FF2B5EF4-FFF2-40B4-BE49-F238E27FC236}">
                  <a16:creationId xmlns="" xmlns:a16="http://schemas.microsoft.com/office/drawing/2014/main" id="{10759548-CAF4-48E5-ADC8-3551FB4DD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4" t="5575" r="3059" b="72182"/>
            <a:stretch/>
          </p:blipFill>
          <p:spPr bwMode="auto">
            <a:xfrm>
              <a:off x="5292080" y="987574"/>
              <a:ext cx="3034213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C:\Users\khyoon\Desktop\립스틱\캡처.PNG">
              <a:extLst>
                <a:ext uri="{FF2B5EF4-FFF2-40B4-BE49-F238E27FC236}">
                  <a16:creationId xmlns="" xmlns:a16="http://schemas.microsoft.com/office/drawing/2014/main" id="{16EB6DA0-036F-4064-A1ED-5F8D1D347B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4" t="49219" r="3059" b="28059"/>
            <a:stretch/>
          </p:blipFill>
          <p:spPr bwMode="auto">
            <a:xfrm>
              <a:off x="5292080" y="1851670"/>
              <a:ext cx="3034213" cy="433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C:\Users\khyoon\Desktop\립스틱\캡처.PNG">
              <a:extLst>
                <a:ext uri="{FF2B5EF4-FFF2-40B4-BE49-F238E27FC236}">
                  <a16:creationId xmlns="" xmlns:a16="http://schemas.microsoft.com/office/drawing/2014/main" id="{9517EC0B-6470-437C-B06C-0105828A51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4" t="5575" r="3059" b="72182"/>
            <a:stretch/>
          </p:blipFill>
          <p:spPr bwMode="auto">
            <a:xfrm>
              <a:off x="5282203" y="2715766"/>
              <a:ext cx="3034213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55E59ED-DBB7-4302-9A7C-301A14F7CCA6}"/>
              </a:ext>
            </a:extLst>
          </p:cNvPr>
          <p:cNvSpPr/>
          <p:nvPr/>
        </p:nvSpPr>
        <p:spPr>
          <a:xfrm>
            <a:off x="3341281" y="1563638"/>
            <a:ext cx="417933" cy="3582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43B15F9B-FA85-47D5-B845-F00E7FFAF938}"/>
              </a:ext>
            </a:extLst>
          </p:cNvPr>
          <p:cNvSpPr/>
          <p:nvPr/>
        </p:nvSpPr>
        <p:spPr>
          <a:xfrm>
            <a:off x="3341281" y="1203598"/>
            <a:ext cx="417933" cy="3582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394736FE-AD4E-4D52-9B74-80199385BAE3}"/>
              </a:ext>
            </a:extLst>
          </p:cNvPr>
          <p:cNvSpPr/>
          <p:nvPr/>
        </p:nvSpPr>
        <p:spPr>
          <a:xfrm>
            <a:off x="4195500" y="1923678"/>
            <a:ext cx="417933" cy="3582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0F408EAE-38F8-4ABC-97FB-C195C9854C07}"/>
              </a:ext>
            </a:extLst>
          </p:cNvPr>
          <p:cNvSpPr/>
          <p:nvPr/>
        </p:nvSpPr>
        <p:spPr>
          <a:xfrm>
            <a:off x="4195500" y="2283718"/>
            <a:ext cx="417933" cy="3582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FA316AD3-179A-42D6-BBF0-BCAD8BFD368D}"/>
              </a:ext>
            </a:extLst>
          </p:cNvPr>
          <p:cNvSpPr/>
          <p:nvPr/>
        </p:nvSpPr>
        <p:spPr>
          <a:xfrm>
            <a:off x="4627548" y="2283718"/>
            <a:ext cx="417933" cy="3582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197C0B93-36FB-487A-A82E-EE4F344F9357}"/>
              </a:ext>
            </a:extLst>
          </p:cNvPr>
          <p:cNvSpPr/>
          <p:nvPr/>
        </p:nvSpPr>
        <p:spPr>
          <a:xfrm>
            <a:off x="4639549" y="843558"/>
            <a:ext cx="417933" cy="3582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E6B1622E-DFAB-4156-977E-56BB081FCB1C}"/>
              </a:ext>
            </a:extLst>
          </p:cNvPr>
          <p:cNvSpPr/>
          <p:nvPr/>
        </p:nvSpPr>
        <p:spPr>
          <a:xfrm>
            <a:off x="4195500" y="843558"/>
            <a:ext cx="417933" cy="3582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790205AD-C4E0-4398-83F9-C66EEA8FDE13}"/>
              </a:ext>
            </a:extLst>
          </p:cNvPr>
          <p:cNvSpPr/>
          <p:nvPr/>
        </p:nvSpPr>
        <p:spPr>
          <a:xfrm>
            <a:off x="4627548" y="1923678"/>
            <a:ext cx="417933" cy="3582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C9513ECF-D85F-4356-A0F6-BCC5B50E3D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08" y="2787774"/>
            <a:ext cx="1368152" cy="182932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E51127F-09FB-4B08-A10A-67FD0DDE2BAC}"/>
              </a:ext>
            </a:extLst>
          </p:cNvPr>
          <p:cNvSpPr txBox="1"/>
          <p:nvPr/>
        </p:nvSpPr>
        <p:spPr>
          <a:xfrm>
            <a:off x="2323292" y="2787774"/>
            <a:ext cx="78810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Summer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92E950FC-8482-4AC4-98A6-4FDD8C1C08EF}"/>
              </a:ext>
            </a:extLst>
          </p:cNvPr>
          <p:cNvSpPr txBox="1"/>
          <p:nvPr/>
        </p:nvSpPr>
        <p:spPr>
          <a:xfrm>
            <a:off x="2323292" y="3147815"/>
            <a:ext cx="78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Autumn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219830A-631E-44FB-A167-4BE81B7CB6E2}"/>
              </a:ext>
            </a:extLst>
          </p:cNvPr>
          <p:cNvSpPr txBox="1"/>
          <p:nvPr/>
        </p:nvSpPr>
        <p:spPr>
          <a:xfrm>
            <a:off x="2323292" y="3507855"/>
            <a:ext cx="78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Autumn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29AC1688-07E9-463B-84A5-163320308697}"/>
              </a:ext>
            </a:extLst>
          </p:cNvPr>
          <p:cNvSpPr txBox="1"/>
          <p:nvPr/>
        </p:nvSpPr>
        <p:spPr>
          <a:xfrm>
            <a:off x="2323292" y="3867894"/>
            <a:ext cx="78810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Summer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22FEC2E6-7752-404C-B911-711B115183E1}"/>
              </a:ext>
            </a:extLst>
          </p:cNvPr>
          <p:cNvSpPr txBox="1"/>
          <p:nvPr/>
        </p:nvSpPr>
        <p:spPr>
          <a:xfrm>
            <a:off x="2323292" y="4290650"/>
            <a:ext cx="78810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Summer</a:t>
            </a:r>
          </a:p>
        </p:txBody>
      </p:sp>
      <p:pic>
        <p:nvPicPr>
          <p:cNvPr id="40" name="Picture 4" descr="C:\Users\khyoon\Desktop\립스틱\캡처.PNG">
            <a:extLst>
              <a:ext uri="{FF2B5EF4-FFF2-40B4-BE49-F238E27FC236}">
                <a16:creationId xmlns="" xmlns:a16="http://schemas.microsoft.com/office/drawing/2014/main" id="{9F99544F-726F-4231-A93A-0C9018382C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" t="49219" r="3059" b="28059"/>
          <a:stretch/>
        </p:blipFill>
        <p:spPr bwMode="auto">
          <a:xfrm>
            <a:off x="3339635" y="3219823"/>
            <a:ext cx="2528509" cy="36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C:\Users\khyoon\Desktop\립스틱\캡처.PNG">
            <a:extLst>
              <a:ext uri="{FF2B5EF4-FFF2-40B4-BE49-F238E27FC236}">
                <a16:creationId xmlns="" xmlns:a16="http://schemas.microsoft.com/office/drawing/2014/main" id="{11D68F16-254E-4625-81E1-04FAD46DC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" t="49219" r="3059" b="28059"/>
          <a:stretch/>
        </p:blipFill>
        <p:spPr bwMode="auto">
          <a:xfrm>
            <a:off x="3339635" y="3579863"/>
            <a:ext cx="2528509" cy="36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29E2EF02-0CC6-4FC1-B271-74044EF3676A}"/>
              </a:ext>
            </a:extLst>
          </p:cNvPr>
          <p:cNvSpPr/>
          <p:nvPr/>
        </p:nvSpPr>
        <p:spPr>
          <a:xfrm>
            <a:off x="3341281" y="3579862"/>
            <a:ext cx="417933" cy="3582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18C1D27-D659-40E6-B005-40526F98CD0E}"/>
              </a:ext>
            </a:extLst>
          </p:cNvPr>
          <p:cNvSpPr/>
          <p:nvPr/>
        </p:nvSpPr>
        <p:spPr>
          <a:xfrm>
            <a:off x="3341281" y="3219822"/>
            <a:ext cx="417933" cy="3582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B8B22221-47B8-47F9-B0BC-D0101D133BD9}"/>
              </a:ext>
            </a:extLst>
          </p:cNvPr>
          <p:cNvSpPr/>
          <p:nvPr/>
        </p:nvSpPr>
        <p:spPr>
          <a:xfrm>
            <a:off x="4987588" y="2859782"/>
            <a:ext cx="417933" cy="3582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65353082-0A9D-4B4C-B1D8-8B1EA52AC0AB}"/>
              </a:ext>
            </a:extLst>
          </p:cNvPr>
          <p:cNvSpPr/>
          <p:nvPr/>
        </p:nvSpPr>
        <p:spPr>
          <a:xfrm>
            <a:off x="4987588" y="4301754"/>
            <a:ext cx="417933" cy="3582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C31B002-63F4-4BD4-9027-EE3805673B8A}"/>
              </a:ext>
            </a:extLst>
          </p:cNvPr>
          <p:cNvSpPr/>
          <p:nvPr/>
        </p:nvSpPr>
        <p:spPr>
          <a:xfrm>
            <a:off x="4987588" y="3941714"/>
            <a:ext cx="417933" cy="3582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627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4572000" y="4855468"/>
            <a:ext cx="0" cy="288032"/>
          </a:xfrm>
          <a:prstGeom prst="line">
            <a:avLst/>
          </a:prstGeom>
          <a:ln w="15875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91C2FA1-7B7A-4262-88DA-3861885C1491}"/>
              </a:ext>
            </a:extLst>
          </p:cNvPr>
          <p:cNvSpPr txBox="1"/>
          <p:nvPr/>
        </p:nvSpPr>
        <p:spPr>
          <a:xfrm>
            <a:off x="261942" y="75712"/>
            <a:ext cx="1705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3. PROBLEM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D568BE8-7B22-4D8D-AC24-EB2A49BA9A39}"/>
              </a:ext>
            </a:extLst>
          </p:cNvPr>
          <p:cNvSpPr txBox="1"/>
          <p:nvPr/>
        </p:nvSpPr>
        <p:spPr>
          <a:xfrm>
            <a:off x="467544" y="771550"/>
            <a:ext cx="820891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피부색과 유사한 색상의 립스틱만 추천됨</a:t>
            </a:r>
            <a:endParaRPr lang="en-US" altLang="ko-KR" sz="16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→  </a:t>
            </a:r>
            <a:r>
              <a:rPr lang="ko-KR" altLang="en-US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립스틱을 계절 뿐만 아니라 색의 종류로도 세분화 </a:t>
            </a:r>
            <a:r>
              <a:rPr lang="en-US" altLang="ko-KR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코랄</a:t>
            </a:r>
            <a:r>
              <a:rPr lang="en-US" altLang="ko-KR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핑크</a:t>
            </a:r>
            <a:r>
              <a:rPr lang="en-US" altLang="ko-KR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레드</a:t>
            </a:r>
            <a:r>
              <a:rPr lang="en-US" altLang="ko-KR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1"/>
                </a:solidFill>
                <a:latin typeface="맑은 고딕" panose="020B0503020000020004" pitchFamily="50" charset="-127"/>
              </a:rPr>
              <a:t>    → </a:t>
            </a:r>
            <a:r>
              <a:rPr lang="en-US" altLang="ko-KR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종류별로 한 개 씩 추천</a:t>
            </a:r>
            <a:endParaRPr lang="en-US" altLang="ko-KR" sz="1400" dirty="0">
              <a:solidFill>
                <a:schemeClr val="accent1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1"/>
                </a:solidFill>
                <a:latin typeface="맑은 고딕" panose="020B0503020000020004" pitchFamily="50" charset="-127"/>
              </a:rPr>
              <a:t>    →  </a:t>
            </a:r>
            <a:r>
              <a:rPr lang="ko-KR" altLang="en-US" sz="1400" dirty="0">
                <a:solidFill>
                  <a:schemeClr val="accent1"/>
                </a:solidFill>
                <a:latin typeface="맑은 고딕" panose="020B0503020000020004" pitchFamily="50" charset="-127"/>
              </a:rPr>
              <a:t>맥 뿐만 아니라 다른 브랜드까지 립스틱 </a:t>
            </a:r>
            <a:r>
              <a:rPr lang="en-US" altLang="ko-KR" sz="1400" dirty="0">
                <a:solidFill>
                  <a:schemeClr val="accent1"/>
                </a:solidFill>
                <a:latin typeface="맑은 고딕" panose="020B0503020000020004" pitchFamily="50" charset="-127"/>
              </a:rPr>
              <a:t>DB </a:t>
            </a:r>
            <a:r>
              <a:rPr lang="ko-KR" altLang="en-US" sz="1400" dirty="0">
                <a:solidFill>
                  <a:schemeClr val="accent1"/>
                </a:solidFill>
                <a:latin typeface="맑은 고딕" panose="020B0503020000020004" pitchFamily="50" charset="-127"/>
              </a:rPr>
              <a:t>확장 필요</a:t>
            </a:r>
            <a:endParaRPr lang="en-US" altLang="ko-KR" sz="1400" dirty="0">
              <a:solidFill>
                <a:schemeClr val="accent1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[</a:t>
            </a:r>
            <a:r>
              <a:rPr lang="ko-KR" altLang="en-US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1] </a:t>
            </a:r>
            <a:r>
              <a:rPr lang="ko-KR" altLang="en-US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추천된 립스틱 색상                                      </a:t>
            </a: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2] </a:t>
            </a:r>
            <a:r>
              <a:rPr lang="ko-KR" altLang="en-US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립스틱 색상 분류 예시</a:t>
            </a: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BA94B8ED-5DCC-4F15-90A1-0AE96BF294E6}"/>
              </a:ext>
            </a:extLst>
          </p:cNvPr>
          <p:cNvGrpSpPr/>
          <p:nvPr/>
        </p:nvGrpSpPr>
        <p:grpSpPr>
          <a:xfrm>
            <a:off x="1187624" y="3435846"/>
            <a:ext cx="2466694" cy="576065"/>
            <a:chOff x="1043607" y="3507853"/>
            <a:chExt cx="2466694" cy="576065"/>
          </a:xfrm>
        </p:grpSpPr>
        <p:pic>
          <p:nvPicPr>
            <p:cNvPr id="7" name="Picture 4" descr="C:\Users\khyoon\Desktop\립스틱\캡처.PNG">
              <a:extLst>
                <a:ext uri="{FF2B5EF4-FFF2-40B4-BE49-F238E27FC236}">
                  <a16:creationId xmlns="" xmlns:a16="http://schemas.microsoft.com/office/drawing/2014/main" id="{F2309559-C553-4AF1-AD92-3AAAA452F4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9" t="5575" r="34044" b="71829"/>
            <a:stretch/>
          </p:blipFill>
          <p:spPr bwMode="auto">
            <a:xfrm>
              <a:off x="1043607" y="3507853"/>
              <a:ext cx="1303803" cy="558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C:\Users\khyoon\Desktop\립스틱\캡처.PNG">
              <a:extLst>
                <a:ext uri="{FF2B5EF4-FFF2-40B4-BE49-F238E27FC236}">
                  <a16:creationId xmlns="" xmlns:a16="http://schemas.microsoft.com/office/drawing/2014/main" id="{AF53974F-74FD-4C20-80AD-7488DC0550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4" t="49219" r="81386" b="27398"/>
            <a:stretch/>
          </p:blipFill>
          <p:spPr bwMode="auto">
            <a:xfrm>
              <a:off x="2339752" y="3514696"/>
              <a:ext cx="648072" cy="56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C:\Users\khyoon\Desktop\립스틱\캡처.PNG">
              <a:extLst>
                <a:ext uri="{FF2B5EF4-FFF2-40B4-BE49-F238E27FC236}">
                  <a16:creationId xmlns="" xmlns:a16="http://schemas.microsoft.com/office/drawing/2014/main" id="{5CC0DEAC-D5D3-426E-8378-07F25264D5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981" t="26942" r="18269" b="50336"/>
            <a:stretch/>
          </p:blipFill>
          <p:spPr bwMode="auto">
            <a:xfrm>
              <a:off x="2987824" y="3507854"/>
              <a:ext cx="522477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DA46BAAE-FB88-4C7C-AD50-23721DB543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283718"/>
            <a:ext cx="2655687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03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572000" y="0"/>
            <a:ext cx="0" cy="1059582"/>
          </a:xfrm>
          <a:prstGeom prst="line">
            <a:avLst/>
          </a:prstGeom>
          <a:ln w="15875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04048" y="1131590"/>
            <a:ext cx="30196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THANK YOU</a:t>
            </a:r>
            <a:endParaRPr lang="ko-KR" altLang="en-US" sz="4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2" t="8163" r="17732" b="10345"/>
          <a:stretch/>
        </p:blipFill>
        <p:spPr>
          <a:xfrm>
            <a:off x="3995936" y="1419622"/>
            <a:ext cx="1008112" cy="248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98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572000" y="728742"/>
            <a:ext cx="0" cy="4414758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71800" y="339502"/>
            <a:ext cx="17214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INDEX</a:t>
            </a:r>
            <a:endParaRPr lang="ko-KR" altLang="en-US" sz="4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024" y="483518"/>
            <a:ext cx="1938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1. OVERVIEW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88024" y="1274564"/>
            <a:ext cx="1906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2. PROGRESS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76056" y="1689070"/>
            <a:ext cx="21459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</a:rPr>
              <a:t>LIP DB CONSTRUCTION</a:t>
            </a:r>
          </a:p>
          <a:p>
            <a:pPr marL="285750" indent="-285750">
              <a:buFontTx/>
              <a:buChar char="-"/>
            </a:pPr>
            <a:r>
              <a:rPr lang="en-US" altLang="ko-KR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</a:rPr>
              <a:t>RECOMMENDATION</a:t>
            </a:r>
          </a:p>
          <a:p>
            <a:pPr marL="285750" indent="-285750">
              <a:buFontTx/>
              <a:buChar char="-"/>
            </a:pPr>
            <a:r>
              <a:rPr lang="en-US" altLang="ko-KR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</a:rPr>
              <a:t>OUTCOME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88024" y="2686149"/>
            <a:ext cx="1800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3. PROBLEM</a:t>
            </a:r>
          </a:p>
        </p:txBody>
      </p:sp>
    </p:spTree>
    <p:extLst>
      <p:ext uri="{BB962C8B-B14F-4D97-AF65-F5344CB8AC3E}">
        <p14:creationId xmlns:p14="http://schemas.microsoft.com/office/powerpoint/2010/main" val="3753611781"/>
      </p:ext>
    </p:extLst>
  </p:cSld>
  <p:clrMapOvr>
    <a:masterClrMapping/>
  </p:clrMapOvr>
  <p:transition spd="slow"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5" t="20678" r="16195" b="20678"/>
          <a:stretch/>
        </p:blipFill>
        <p:spPr>
          <a:xfrm>
            <a:off x="4067944" y="1347614"/>
            <a:ext cx="1008112" cy="73669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4572000" y="0"/>
            <a:ext cx="0" cy="1059582"/>
          </a:xfrm>
          <a:prstGeom prst="line">
            <a:avLst/>
          </a:prstGeom>
          <a:ln w="15875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85421" y="2234357"/>
            <a:ext cx="31731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1. OVERVIEW</a:t>
            </a:r>
            <a:endParaRPr lang="ko-KR" altLang="en-US" sz="4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9583483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4572000" y="4855468"/>
            <a:ext cx="0" cy="288032"/>
          </a:xfrm>
          <a:prstGeom prst="line">
            <a:avLst/>
          </a:prstGeom>
          <a:ln w="15875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1942" y="75712"/>
            <a:ext cx="1624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1. OVERVIEW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32FC0C34-9362-4B3C-A5FD-27440B815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1503872"/>
            <a:ext cx="1808102" cy="229320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162B9E9-804A-4CC3-959C-D736771B72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7" t="74024" r="82715" b="21065"/>
          <a:stretch/>
        </p:blipFill>
        <p:spPr>
          <a:xfrm>
            <a:off x="2681382" y="3163624"/>
            <a:ext cx="382477" cy="34423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D162B9E9-804A-4CC3-959C-D736771B72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6" t="89907" r="83637" b="5928"/>
          <a:stretch/>
        </p:blipFill>
        <p:spPr>
          <a:xfrm>
            <a:off x="2680346" y="3825732"/>
            <a:ext cx="375087" cy="33019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9" t="26348" r="30780" b="30780"/>
          <a:stretch/>
        </p:blipFill>
        <p:spPr bwMode="auto">
          <a:xfrm>
            <a:off x="2680346" y="2516480"/>
            <a:ext cx="375088" cy="34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09" t="30000" r="25862" b="40000"/>
          <a:stretch/>
        </p:blipFill>
        <p:spPr bwMode="auto">
          <a:xfrm>
            <a:off x="2680346" y="1900866"/>
            <a:ext cx="375088" cy="351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D162B9E9-804A-4CC3-959C-D736771B72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5" t="28285" r="83775" b="68489"/>
          <a:stretch/>
        </p:blipFill>
        <p:spPr>
          <a:xfrm>
            <a:off x="2681380" y="1275606"/>
            <a:ext cx="382479" cy="360040"/>
          </a:xfrm>
          <a:prstGeom prst="rect">
            <a:avLst/>
          </a:prstGeom>
        </p:spPr>
      </p:pic>
      <p:grpSp>
        <p:nvGrpSpPr>
          <p:cNvPr id="70" name="그룹 69"/>
          <p:cNvGrpSpPr/>
          <p:nvPr/>
        </p:nvGrpSpPr>
        <p:grpSpPr>
          <a:xfrm>
            <a:off x="3349254" y="1977560"/>
            <a:ext cx="1870818" cy="1334060"/>
            <a:chOff x="3648286" y="3564075"/>
            <a:chExt cx="1968720" cy="1210509"/>
          </a:xfrm>
        </p:grpSpPr>
        <p:pic>
          <p:nvPicPr>
            <p:cNvPr id="71" name="그림 70">
              <a:extLst>
                <a:ext uri="{FF2B5EF4-FFF2-40B4-BE49-F238E27FC236}">
                  <a16:creationId xmlns="" xmlns:a16="http://schemas.microsoft.com/office/drawing/2014/main" id="{015634C4-12E8-445C-86B8-7C455CFE7F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92" t="65473" r="6389" b="8327"/>
            <a:stretch/>
          </p:blipFill>
          <p:spPr>
            <a:xfrm>
              <a:off x="3648286" y="4472732"/>
              <a:ext cx="1959189" cy="30185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="" xmlns:a16="http://schemas.microsoft.com/office/drawing/2014/main" id="{015634C4-12E8-445C-86B8-7C455CFE7F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7" t="63399" r="54905" b="8589"/>
            <a:stretch/>
          </p:blipFill>
          <p:spPr>
            <a:xfrm>
              <a:off x="3652362" y="4149994"/>
              <a:ext cx="1933071" cy="322738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="" xmlns:a16="http://schemas.microsoft.com/office/drawing/2014/main" id="{015634C4-12E8-445C-86B8-7C455CFE7F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3" t="23545" r="54132" b="46830"/>
            <a:stretch/>
          </p:blipFill>
          <p:spPr>
            <a:xfrm>
              <a:off x="3655177" y="3564075"/>
              <a:ext cx="1961829" cy="341322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="" xmlns:a16="http://schemas.microsoft.com/office/drawing/2014/main" id="{015634C4-12E8-445C-86B8-7C455CFE7F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61" t="25180" r="6259" b="49430"/>
            <a:stretch/>
          </p:blipFill>
          <p:spPr>
            <a:xfrm>
              <a:off x="3664706" y="3874056"/>
              <a:ext cx="1942769" cy="292526"/>
            </a:xfrm>
            <a:prstGeom prst="rect">
              <a:avLst/>
            </a:prstGeom>
          </p:spPr>
        </p:pic>
      </p:grp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F2CE837E-568E-4450-9BF6-F14D766559DA}"/>
              </a:ext>
            </a:extLst>
          </p:cNvPr>
          <p:cNvSpPr txBox="1"/>
          <p:nvPr/>
        </p:nvSpPr>
        <p:spPr>
          <a:xfrm>
            <a:off x="640185" y="4294584"/>
            <a:ext cx="8208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1] </a:t>
            </a:r>
            <a:r>
              <a:rPr lang="ko-KR" altLang="en-US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 추출      </a:t>
            </a:r>
            <a:r>
              <a:rPr lang="en-US" altLang="ko-KR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2] </a:t>
            </a:r>
            <a:r>
              <a:rPr lang="ko-KR" altLang="en-US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 별 대표 값    </a:t>
            </a:r>
            <a:r>
              <a:rPr lang="en-US" altLang="ko-KR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3] </a:t>
            </a:r>
            <a:r>
              <a:rPr lang="ko-KR" altLang="en-US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계절별 </a:t>
            </a:r>
            <a:r>
              <a:rPr lang="ko-KR" altLang="en-US" sz="1000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피부톤</a:t>
            </a:r>
            <a:r>
              <a:rPr lang="ko-KR" altLang="en-US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샘플                     </a:t>
            </a:r>
            <a:r>
              <a:rPr lang="en-US" altLang="ko-KR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4] </a:t>
            </a:r>
            <a:r>
              <a:rPr lang="ko-KR" altLang="en-US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거리비교결과</a:t>
            </a:r>
            <a:endParaRPr lang="en-US" altLang="ko-KR" sz="1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F2CE837E-568E-4450-9BF6-F14D766559DA}"/>
              </a:ext>
            </a:extLst>
          </p:cNvPr>
          <p:cNvSpPr txBox="1"/>
          <p:nvPr/>
        </p:nvSpPr>
        <p:spPr>
          <a:xfrm>
            <a:off x="8100392" y="119350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F2CE837E-568E-4450-9BF6-F14D766559DA}"/>
              </a:ext>
            </a:extLst>
          </p:cNvPr>
          <p:cNvSpPr txBox="1"/>
          <p:nvPr/>
        </p:nvSpPr>
        <p:spPr>
          <a:xfrm>
            <a:off x="8100392" y="1842378"/>
            <a:ext cx="79208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Autumn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2CE837E-568E-4450-9BF6-F14D766559DA}"/>
              </a:ext>
            </a:extLst>
          </p:cNvPr>
          <p:cNvSpPr txBox="1"/>
          <p:nvPr/>
        </p:nvSpPr>
        <p:spPr>
          <a:xfrm>
            <a:off x="8100392" y="3075806"/>
            <a:ext cx="79208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Autumn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F2CE837E-568E-4450-9BF6-F14D766559DA}"/>
              </a:ext>
            </a:extLst>
          </p:cNvPr>
          <p:cNvSpPr txBox="1"/>
          <p:nvPr/>
        </p:nvSpPr>
        <p:spPr>
          <a:xfrm>
            <a:off x="8100392" y="2499742"/>
            <a:ext cx="79208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Autumn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F2CE837E-568E-4450-9BF6-F14D766559DA}"/>
              </a:ext>
            </a:extLst>
          </p:cNvPr>
          <p:cNvSpPr txBox="1"/>
          <p:nvPr/>
        </p:nvSpPr>
        <p:spPr>
          <a:xfrm>
            <a:off x="8100392" y="3630266"/>
            <a:ext cx="79208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Spring</a:t>
            </a: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7740352" y="1419622"/>
            <a:ext cx="3456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>
            <a:off x="7754709" y="2067694"/>
            <a:ext cx="3456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7754709" y="2715766"/>
            <a:ext cx="3456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7740352" y="3304871"/>
            <a:ext cx="3456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7754709" y="3867894"/>
            <a:ext cx="3456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5497775" y="1096805"/>
            <a:ext cx="2314585" cy="3107339"/>
            <a:chOff x="5076056" y="1094769"/>
            <a:chExt cx="3600400" cy="3497190"/>
          </a:xfrm>
        </p:grpSpPr>
        <p:pic>
          <p:nvPicPr>
            <p:cNvPr id="10" name="그림 9">
              <a:extLst>
                <a:ext uri="{FF2B5EF4-FFF2-40B4-BE49-F238E27FC236}">
                  <a16:creationId xmlns="" xmlns:a16="http://schemas.microsoft.com/office/drawing/2014/main" id="{C6E8B99A-BF01-4E25-BB1F-8F571E0BFE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18" r="22061" b="7605"/>
            <a:stretch/>
          </p:blipFill>
          <p:spPr>
            <a:xfrm>
              <a:off x="5076056" y="1094769"/>
              <a:ext cx="3600400" cy="349719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20E17CF3-FD5B-40E5-8A1E-93E7013769FD}"/>
                </a:ext>
              </a:extLst>
            </p:cNvPr>
            <p:cNvSpPr/>
            <p:nvPr/>
          </p:nvSpPr>
          <p:spPr>
            <a:xfrm>
              <a:off x="6948264" y="1203598"/>
              <a:ext cx="648072" cy="1440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7947F650-08B3-43E8-97C2-7370924481C2}"/>
                </a:ext>
              </a:extLst>
            </p:cNvPr>
            <p:cNvSpPr/>
            <p:nvPr/>
          </p:nvSpPr>
          <p:spPr>
            <a:xfrm>
              <a:off x="7884368" y="2139702"/>
              <a:ext cx="648072" cy="1440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94D3E3C9-97B5-4B12-AB0F-BEA064D4E226}"/>
                </a:ext>
              </a:extLst>
            </p:cNvPr>
            <p:cNvSpPr/>
            <p:nvPr/>
          </p:nvSpPr>
          <p:spPr>
            <a:xfrm>
              <a:off x="6948264" y="4011910"/>
              <a:ext cx="648072" cy="1440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F72B20BA-A44C-4CBD-95F4-AF80634B86E8}"/>
                </a:ext>
              </a:extLst>
            </p:cNvPr>
            <p:cNvSpPr/>
            <p:nvPr/>
          </p:nvSpPr>
          <p:spPr>
            <a:xfrm>
              <a:off x="7884368" y="2859782"/>
              <a:ext cx="648072" cy="1440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94CE67DF-5E7A-4FB2-8FAE-14D5FCC5AB4A}"/>
                </a:ext>
              </a:extLst>
            </p:cNvPr>
            <p:cNvSpPr/>
            <p:nvPr/>
          </p:nvSpPr>
          <p:spPr>
            <a:xfrm>
              <a:off x="7884368" y="3579862"/>
              <a:ext cx="648072" cy="1440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481572"/>
      </p:ext>
    </p:extLst>
  </p:cSld>
  <p:clrMapOvr>
    <a:masterClrMapping/>
  </p:clrMapOvr>
  <p:transition spd="slow"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572000" y="0"/>
            <a:ext cx="0" cy="1059582"/>
          </a:xfrm>
          <a:prstGeom prst="line">
            <a:avLst/>
          </a:prstGeom>
          <a:ln w="15875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03944" y="2234357"/>
            <a:ext cx="31361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2. PROGRESS</a:t>
            </a:r>
            <a:endParaRPr lang="ko-KR" altLang="en-US" sz="4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2" t="16376" r="13060" b="15720"/>
          <a:stretch/>
        </p:blipFill>
        <p:spPr>
          <a:xfrm>
            <a:off x="3979232" y="1408552"/>
            <a:ext cx="1143066" cy="65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386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4572000" y="4855468"/>
            <a:ext cx="0" cy="288032"/>
          </a:xfrm>
          <a:prstGeom prst="line">
            <a:avLst/>
          </a:prstGeom>
          <a:ln w="15875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91C2FA1-7B7A-4262-88DA-3861885C1491}"/>
              </a:ext>
            </a:extLst>
          </p:cNvPr>
          <p:cNvSpPr txBox="1"/>
          <p:nvPr/>
        </p:nvSpPr>
        <p:spPr>
          <a:xfrm>
            <a:off x="261942" y="75712"/>
            <a:ext cx="364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2.1. LIP DB CONSTRUCTION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A6B2604-C772-432C-8EA1-CBEF146F8032}"/>
              </a:ext>
            </a:extLst>
          </p:cNvPr>
          <p:cNvSpPr txBox="1"/>
          <p:nvPr/>
        </p:nvSpPr>
        <p:spPr>
          <a:xfrm>
            <a:off x="467544" y="771550"/>
            <a:ext cx="8208912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Construction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- MAC </a:t>
            </a:r>
            <a:r>
              <a:rPr lang="ko-KR" altLang="en-US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제품만 이용</a:t>
            </a: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- ‘</a:t>
            </a:r>
            <a:r>
              <a:rPr lang="ko-KR" altLang="en-US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피부 톤 별 립스틱 추천</a:t>
            </a: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검색을 통해 가장 많이 나온 상위 </a:t>
            </a: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색상 추출</a:t>
            </a: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ko-KR" altLang="en-US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공식 홈페이지 색상표를 이용하여 </a:t>
            </a: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RGB</a:t>
            </a:r>
            <a:r>
              <a:rPr lang="ko-KR" altLang="en-US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추출 </a:t>
            </a: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</a:t>
            </a: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1] </a:t>
            </a:r>
            <a:r>
              <a:rPr lang="ko-KR" altLang="en-US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피부 톤 별 립스틱 선정 결과                                   </a:t>
            </a: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2] </a:t>
            </a:r>
            <a:r>
              <a:rPr lang="ko-KR" altLang="en-US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선정된 립스틱의 </a:t>
            </a: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RGB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2" name="Picture 4" descr="C:\Users\khyoon\Desktop\립스틱\캡처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" t="5575" r="3059" b="6411"/>
          <a:stretch/>
        </p:blipFill>
        <p:spPr bwMode="auto">
          <a:xfrm>
            <a:off x="5441900" y="2201445"/>
            <a:ext cx="3034213" cy="203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19443"/>
            <a:ext cx="3816424" cy="2108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8757635"/>
      </p:ext>
    </p:extLst>
  </p:cSld>
  <p:clrMapOvr>
    <a:masterClrMapping/>
  </p:clrMapOvr>
  <p:transition spd="slow">
    <p:push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D22479A-EB50-47B2-B7AF-58C848C83363}"/>
              </a:ext>
            </a:extLst>
          </p:cNvPr>
          <p:cNvSpPr txBox="1"/>
          <p:nvPr/>
        </p:nvSpPr>
        <p:spPr>
          <a:xfrm>
            <a:off x="261942" y="75712"/>
            <a:ext cx="3252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2.2. RECOMMENDATION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C:\Users\khyoon\Desktop\립스틱\캡처.PNG">
            <a:extLst>
              <a:ext uri="{FF2B5EF4-FFF2-40B4-BE49-F238E27FC236}">
                <a16:creationId xmlns="" xmlns:a16="http://schemas.microsoft.com/office/drawing/2014/main" id="{8F018457-AA63-4041-AB60-914EBFF66F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" t="5575" r="3059" b="6411"/>
          <a:stretch/>
        </p:blipFill>
        <p:spPr bwMode="auto">
          <a:xfrm>
            <a:off x="3275856" y="2283718"/>
            <a:ext cx="3034213" cy="203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48C1A07-432B-4DAD-804A-FBBBAB34F528}"/>
              </a:ext>
            </a:extLst>
          </p:cNvPr>
          <p:cNvSpPr txBox="1"/>
          <p:nvPr/>
        </p:nvSpPr>
        <p:spPr>
          <a:xfrm>
            <a:off x="467544" y="771550"/>
            <a:ext cx="8208912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Lip color</a:t>
            </a:r>
            <a:r>
              <a:rPr lang="ko-KR" altLang="en-US" sz="14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Recommendation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-  </a:t>
            </a:r>
            <a:r>
              <a:rPr lang="ko-KR" altLang="en-US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얼굴의 다섯가지 샘플 별 대표 값과</a:t>
            </a: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퍼스널 컬러를 이용하여 립스틱 추천</a:t>
            </a: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-  </a:t>
            </a:r>
            <a:r>
              <a:rPr lang="ko-KR" altLang="en-US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립스틱 </a:t>
            </a: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 해당 계절 색상들끼리 만 색상거리 비교</a:t>
            </a: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7180C771-442A-43D9-9144-D3273E37AF78}"/>
              </a:ext>
            </a:extLst>
          </p:cNvPr>
          <p:cNvCxnSpPr>
            <a:cxnSpLocks/>
          </p:cNvCxnSpPr>
          <p:nvPr/>
        </p:nvCxnSpPr>
        <p:spPr>
          <a:xfrm>
            <a:off x="2339752" y="3363838"/>
            <a:ext cx="576064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A4D97F6D-AB78-43DA-9030-DA36079B72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7" t="74024" r="82715" b="21065"/>
          <a:stretch/>
        </p:blipFill>
        <p:spPr>
          <a:xfrm>
            <a:off x="899592" y="3612241"/>
            <a:ext cx="364067" cy="32766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FB232101-C1E8-4006-A775-D85E9A64CF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6" t="89907" r="83637" b="5928"/>
          <a:stretch/>
        </p:blipFill>
        <p:spPr>
          <a:xfrm>
            <a:off x="899592" y="4011910"/>
            <a:ext cx="357033" cy="314300"/>
          </a:xfrm>
          <a:prstGeom prst="rect">
            <a:avLst/>
          </a:prstGeom>
        </p:spPr>
      </p:pic>
      <p:pic>
        <p:nvPicPr>
          <p:cNvPr id="22" name="Picture 2">
            <a:extLst>
              <a:ext uri="{FF2B5EF4-FFF2-40B4-BE49-F238E27FC236}">
                <a16:creationId xmlns="" xmlns:a16="http://schemas.microsoft.com/office/drawing/2014/main" id="{DE62B387-04CB-4C32-A057-9FA3246566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9" t="26348" r="30780" b="30780"/>
          <a:stretch/>
        </p:blipFill>
        <p:spPr bwMode="auto">
          <a:xfrm>
            <a:off x="899592" y="3147814"/>
            <a:ext cx="357033" cy="326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">
            <a:extLst>
              <a:ext uri="{FF2B5EF4-FFF2-40B4-BE49-F238E27FC236}">
                <a16:creationId xmlns="" xmlns:a16="http://schemas.microsoft.com/office/drawing/2014/main" id="{830D09CE-73DC-4FA5-8EFF-AAEBE7317E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09" t="30000" r="25862" b="40000"/>
          <a:stretch/>
        </p:blipFill>
        <p:spPr bwMode="auto">
          <a:xfrm>
            <a:off x="899592" y="2715766"/>
            <a:ext cx="357033" cy="334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0F6047D6-6931-43CC-9CEB-F6FC4D527E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5" t="28285" r="83775" b="68489"/>
          <a:stretch/>
        </p:blipFill>
        <p:spPr>
          <a:xfrm>
            <a:off x="899592" y="2285359"/>
            <a:ext cx="364068" cy="34270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758C0E4C-1A2D-499F-AE9B-5E6B0766A7AE}"/>
              </a:ext>
            </a:extLst>
          </p:cNvPr>
          <p:cNvSpPr txBox="1"/>
          <p:nvPr/>
        </p:nvSpPr>
        <p:spPr>
          <a:xfrm>
            <a:off x="1331640" y="228371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83262A7-CDC5-49BD-BB43-F31C29060016}"/>
              </a:ext>
            </a:extLst>
          </p:cNvPr>
          <p:cNvSpPr txBox="1"/>
          <p:nvPr/>
        </p:nvSpPr>
        <p:spPr>
          <a:xfrm>
            <a:off x="1331640" y="2715766"/>
            <a:ext cx="79208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Autumn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5C7A5746-5603-4AC2-8BF8-84B75B3D54CC}"/>
              </a:ext>
            </a:extLst>
          </p:cNvPr>
          <p:cNvSpPr txBox="1"/>
          <p:nvPr/>
        </p:nvSpPr>
        <p:spPr>
          <a:xfrm>
            <a:off x="1331640" y="3606285"/>
            <a:ext cx="79208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Autumn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904A6FAB-B90D-4496-915E-0CE4DDB23839}"/>
              </a:ext>
            </a:extLst>
          </p:cNvPr>
          <p:cNvSpPr txBox="1"/>
          <p:nvPr/>
        </p:nvSpPr>
        <p:spPr>
          <a:xfrm>
            <a:off x="1331640" y="3174237"/>
            <a:ext cx="79208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Autumn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24BA82E7-A02C-4C91-B66B-E9F4BEFED96A}"/>
              </a:ext>
            </a:extLst>
          </p:cNvPr>
          <p:cNvSpPr txBox="1"/>
          <p:nvPr/>
        </p:nvSpPr>
        <p:spPr>
          <a:xfrm>
            <a:off x="1331640" y="4038333"/>
            <a:ext cx="79208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Spring</a:t>
            </a:r>
          </a:p>
        </p:txBody>
      </p:sp>
    </p:spTree>
    <p:extLst>
      <p:ext uri="{BB962C8B-B14F-4D97-AF65-F5344CB8AC3E}">
        <p14:creationId xmlns:p14="http://schemas.microsoft.com/office/powerpoint/2010/main" val="368051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D22479A-EB50-47B2-B7AF-58C848C83363}"/>
              </a:ext>
            </a:extLst>
          </p:cNvPr>
          <p:cNvSpPr txBox="1"/>
          <p:nvPr/>
        </p:nvSpPr>
        <p:spPr>
          <a:xfrm>
            <a:off x="261942" y="75712"/>
            <a:ext cx="3252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2.2. RECOMMENDATION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1407F315-AD57-4D89-96C2-281ADA6A7D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7" t="74024" r="82715" b="21065"/>
          <a:stretch/>
        </p:blipFill>
        <p:spPr>
          <a:xfrm>
            <a:off x="899592" y="3612241"/>
            <a:ext cx="364067" cy="3276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3D6604D4-BE14-48A0-A90F-CA89D9A8F2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6" t="89907" r="83637" b="5928"/>
          <a:stretch/>
        </p:blipFill>
        <p:spPr>
          <a:xfrm>
            <a:off x="899592" y="4011910"/>
            <a:ext cx="357033" cy="3143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="" xmlns:a16="http://schemas.microsoft.com/office/drawing/2014/main" id="{7B15554B-20E3-4604-89EF-FC013010EE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9" t="26348" r="30780" b="30780"/>
          <a:stretch/>
        </p:blipFill>
        <p:spPr bwMode="auto">
          <a:xfrm>
            <a:off x="899592" y="3147814"/>
            <a:ext cx="357033" cy="326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="" xmlns:a16="http://schemas.microsoft.com/office/drawing/2014/main" id="{EC50A459-8CD1-4090-8FC6-B1CFC955B1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09" t="30000" r="25862" b="40000"/>
          <a:stretch/>
        </p:blipFill>
        <p:spPr bwMode="auto">
          <a:xfrm>
            <a:off x="899592" y="2715766"/>
            <a:ext cx="357033" cy="334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8E8FC95F-BF4C-4BA2-8ED8-D8290076D9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5" t="28285" r="83775" b="68489"/>
          <a:stretch/>
        </p:blipFill>
        <p:spPr>
          <a:xfrm>
            <a:off x="899592" y="2285359"/>
            <a:ext cx="364068" cy="3427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F6DF55F-BC4E-4BCD-BA60-7A150947E409}"/>
              </a:ext>
            </a:extLst>
          </p:cNvPr>
          <p:cNvSpPr txBox="1"/>
          <p:nvPr/>
        </p:nvSpPr>
        <p:spPr>
          <a:xfrm>
            <a:off x="1331640" y="228371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F011C70-68AF-46A5-BA56-09F599699002}"/>
              </a:ext>
            </a:extLst>
          </p:cNvPr>
          <p:cNvSpPr txBox="1"/>
          <p:nvPr/>
        </p:nvSpPr>
        <p:spPr>
          <a:xfrm>
            <a:off x="1331640" y="2715766"/>
            <a:ext cx="79208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Autumn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2405153-59DE-4B51-A82E-B88E04D6D6B6}"/>
              </a:ext>
            </a:extLst>
          </p:cNvPr>
          <p:cNvSpPr txBox="1"/>
          <p:nvPr/>
        </p:nvSpPr>
        <p:spPr>
          <a:xfrm>
            <a:off x="1331640" y="3606285"/>
            <a:ext cx="79208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Autumn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2A5AA1F-A5EE-4DC7-A6D2-3BDE500E6B13}"/>
              </a:ext>
            </a:extLst>
          </p:cNvPr>
          <p:cNvSpPr txBox="1"/>
          <p:nvPr/>
        </p:nvSpPr>
        <p:spPr>
          <a:xfrm>
            <a:off x="1331640" y="3174237"/>
            <a:ext cx="79208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Autumn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14D050B-CFCA-45E5-9434-F3CB7F342D7A}"/>
              </a:ext>
            </a:extLst>
          </p:cNvPr>
          <p:cNvSpPr txBox="1"/>
          <p:nvPr/>
        </p:nvSpPr>
        <p:spPr>
          <a:xfrm>
            <a:off x="1331640" y="4038333"/>
            <a:ext cx="79208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Spring</a:t>
            </a:r>
          </a:p>
        </p:txBody>
      </p:sp>
      <p:pic>
        <p:nvPicPr>
          <p:cNvPr id="18" name="Picture 4" descr="C:\Users\khyoon\Desktop\립스틱\캡처.PNG">
            <a:extLst>
              <a:ext uri="{FF2B5EF4-FFF2-40B4-BE49-F238E27FC236}">
                <a16:creationId xmlns="" xmlns:a16="http://schemas.microsoft.com/office/drawing/2014/main" id="{8F018457-AA63-4041-AB60-914EBFF66F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" t="49219" r="3059" b="28059"/>
          <a:stretch/>
        </p:blipFill>
        <p:spPr bwMode="auto">
          <a:xfrm>
            <a:off x="3265979" y="2715766"/>
            <a:ext cx="3034213" cy="43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48C1A07-432B-4DAD-804A-FBBBAB34F528}"/>
              </a:ext>
            </a:extLst>
          </p:cNvPr>
          <p:cNvSpPr txBox="1"/>
          <p:nvPr/>
        </p:nvSpPr>
        <p:spPr>
          <a:xfrm>
            <a:off x="467544" y="771550"/>
            <a:ext cx="820891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Lip color</a:t>
            </a:r>
            <a:r>
              <a:rPr lang="ko-KR" altLang="en-US" sz="14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Recommendation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-  </a:t>
            </a:r>
            <a:r>
              <a:rPr lang="ko-KR" altLang="en-US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얼굴의 다섯가지 샘플 별 대표 값과</a:t>
            </a: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퍼스널 컬러를 이용하여 립스틱 추천</a:t>
            </a: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-  </a:t>
            </a:r>
            <a:r>
              <a:rPr lang="ko-KR" altLang="en-US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립스틱 </a:t>
            </a: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 해당 계절 색상들끼리 만 색상거리 비교</a:t>
            </a: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7180C771-442A-43D9-9144-D3273E37AF78}"/>
              </a:ext>
            </a:extLst>
          </p:cNvPr>
          <p:cNvCxnSpPr>
            <a:cxnSpLocks/>
          </p:cNvCxnSpPr>
          <p:nvPr/>
        </p:nvCxnSpPr>
        <p:spPr>
          <a:xfrm>
            <a:off x="2257867" y="2499742"/>
            <a:ext cx="576064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C:\Users\khyoon\Desktop\립스틱\캡처.PNG">
            <a:extLst>
              <a:ext uri="{FF2B5EF4-FFF2-40B4-BE49-F238E27FC236}">
                <a16:creationId xmlns="" xmlns:a16="http://schemas.microsoft.com/office/drawing/2014/main" id="{C21C0511-C869-4FAF-9225-603F13F6B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" t="5575" r="3059" b="72182"/>
          <a:stretch/>
        </p:blipFill>
        <p:spPr bwMode="auto">
          <a:xfrm>
            <a:off x="3265979" y="2283718"/>
            <a:ext cx="3034213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khyoon\Desktop\립스틱\캡처.PNG">
            <a:extLst>
              <a:ext uri="{FF2B5EF4-FFF2-40B4-BE49-F238E27FC236}">
                <a16:creationId xmlns="" xmlns:a16="http://schemas.microsoft.com/office/drawing/2014/main" id="{98B8E96C-17AA-4685-8973-C0F3D832E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" t="49219" r="3059" b="28059"/>
          <a:stretch/>
        </p:blipFill>
        <p:spPr bwMode="auto">
          <a:xfrm>
            <a:off x="3265979" y="3147814"/>
            <a:ext cx="3034213" cy="43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:\Users\khyoon\Desktop\립스틱\캡처.PNG">
            <a:extLst>
              <a:ext uri="{FF2B5EF4-FFF2-40B4-BE49-F238E27FC236}">
                <a16:creationId xmlns="" xmlns:a16="http://schemas.microsoft.com/office/drawing/2014/main" id="{53B51D1A-3B88-4873-B707-E6DA26667A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" t="49219" r="3059" b="28059"/>
          <a:stretch/>
        </p:blipFill>
        <p:spPr bwMode="auto">
          <a:xfrm>
            <a:off x="3256102" y="3579862"/>
            <a:ext cx="3034213" cy="43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C:\Users\khyoon\Desktop\립스틱\캡처.PNG">
            <a:extLst>
              <a:ext uri="{FF2B5EF4-FFF2-40B4-BE49-F238E27FC236}">
                <a16:creationId xmlns="" xmlns:a16="http://schemas.microsoft.com/office/drawing/2014/main" id="{4642C9BD-811D-4158-87B8-829953AB82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" t="5575" r="3059" b="72182"/>
          <a:stretch/>
        </p:blipFill>
        <p:spPr bwMode="auto">
          <a:xfrm>
            <a:off x="3256102" y="4011910"/>
            <a:ext cx="3034213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509F5305-B05F-402D-A109-F26B92B63B2F}"/>
              </a:ext>
            </a:extLst>
          </p:cNvPr>
          <p:cNvCxnSpPr>
            <a:cxnSpLocks/>
          </p:cNvCxnSpPr>
          <p:nvPr/>
        </p:nvCxnSpPr>
        <p:spPr>
          <a:xfrm>
            <a:off x="2257867" y="2931790"/>
            <a:ext cx="576064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670439D7-E3BA-4FE1-A69C-584359BEEFF0}"/>
              </a:ext>
            </a:extLst>
          </p:cNvPr>
          <p:cNvCxnSpPr>
            <a:cxnSpLocks/>
          </p:cNvCxnSpPr>
          <p:nvPr/>
        </p:nvCxnSpPr>
        <p:spPr>
          <a:xfrm>
            <a:off x="2257867" y="3363838"/>
            <a:ext cx="576064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FC212C3B-85C5-46BA-B464-DC4AFDF537B9}"/>
              </a:ext>
            </a:extLst>
          </p:cNvPr>
          <p:cNvCxnSpPr>
            <a:cxnSpLocks/>
          </p:cNvCxnSpPr>
          <p:nvPr/>
        </p:nvCxnSpPr>
        <p:spPr>
          <a:xfrm>
            <a:off x="2257867" y="3795886"/>
            <a:ext cx="576064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5814952C-808A-4A60-A8FC-10A183D97B40}"/>
              </a:ext>
            </a:extLst>
          </p:cNvPr>
          <p:cNvCxnSpPr>
            <a:cxnSpLocks/>
          </p:cNvCxnSpPr>
          <p:nvPr/>
        </p:nvCxnSpPr>
        <p:spPr>
          <a:xfrm>
            <a:off x="2257867" y="4227934"/>
            <a:ext cx="576064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37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A3E02BA-9778-45A0-9963-72CD84956F5C}"/>
              </a:ext>
            </a:extLst>
          </p:cNvPr>
          <p:cNvSpPr txBox="1"/>
          <p:nvPr/>
        </p:nvSpPr>
        <p:spPr>
          <a:xfrm>
            <a:off x="261942" y="75712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2.3. OUTCOME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7794B2A-5546-469F-A348-E549A9CD35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8"/>
          <a:stretch/>
        </p:blipFill>
        <p:spPr>
          <a:xfrm>
            <a:off x="611560" y="3617078"/>
            <a:ext cx="5401429" cy="6828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EDBC256A-4335-4EC6-A63E-661CD074E4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843558"/>
            <a:ext cx="1808102" cy="22932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A0E9441F-AEBD-41C2-B2DD-F9A525F1C04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7" t="74024" r="82715" b="21065"/>
          <a:stretch/>
        </p:blipFill>
        <p:spPr>
          <a:xfrm>
            <a:off x="2925693" y="2316097"/>
            <a:ext cx="364067" cy="3276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847E9BBA-BFC3-4FEE-8CC7-41117C1A6EE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6" t="89907" r="83637" b="5928"/>
          <a:stretch/>
        </p:blipFill>
        <p:spPr>
          <a:xfrm>
            <a:off x="2925693" y="2715766"/>
            <a:ext cx="357033" cy="314300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="" xmlns:a16="http://schemas.microsoft.com/office/drawing/2014/main" id="{D864B03E-F988-414D-8A9F-48ADDC3907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9" t="26348" r="30780" b="30780"/>
          <a:stretch/>
        </p:blipFill>
        <p:spPr bwMode="auto">
          <a:xfrm>
            <a:off x="2925693" y="1851670"/>
            <a:ext cx="357033" cy="326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>
            <a:extLst>
              <a:ext uri="{FF2B5EF4-FFF2-40B4-BE49-F238E27FC236}">
                <a16:creationId xmlns="" xmlns:a16="http://schemas.microsoft.com/office/drawing/2014/main" id="{7C158108-9AEC-4650-A88D-F0D61C42E8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09" t="30000" r="25862" b="40000"/>
          <a:stretch/>
        </p:blipFill>
        <p:spPr bwMode="auto">
          <a:xfrm>
            <a:off x="2925693" y="1419622"/>
            <a:ext cx="357033" cy="334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E54D5B1E-6749-4A20-9F19-250A676ADBA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5" t="28285" r="83775" b="68489"/>
          <a:stretch/>
        </p:blipFill>
        <p:spPr>
          <a:xfrm>
            <a:off x="2925693" y="989215"/>
            <a:ext cx="364068" cy="3427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E60776D-D7BE-4D51-9BC0-908FEF3FF479}"/>
              </a:ext>
            </a:extLst>
          </p:cNvPr>
          <p:cNvSpPr txBox="1"/>
          <p:nvPr/>
        </p:nvSpPr>
        <p:spPr>
          <a:xfrm>
            <a:off x="3357741" y="98757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3F3FA0B-7917-41E3-8A7D-80C66456BB4A}"/>
              </a:ext>
            </a:extLst>
          </p:cNvPr>
          <p:cNvSpPr txBox="1"/>
          <p:nvPr/>
        </p:nvSpPr>
        <p:spPr>
          <a:xfrm>
            <a:off x="3357741" y="1419622"/>
            <a:ext cx="79208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Autumn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D1E7EEB-A4D3-4EF2-A5DE-E3657603E176}"/>
              </a:ext>
            </a:extLst>
          </p:cNvPr>
          <p:cNvSpPr txBox="1"/>
          <p:nvPr/>
        </p:nvSpPr>
        <p:spPr>
          <a:xfrm>
            <a:off x="3357741" y="2310141"/>
            <a:ext cx="79208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Autumn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A42B2F3-BC68-427C-9536-5087BA0EAFA3}"/>
              </a:ext>
            </a:extLst>
          </p:cNvPr>
          <p:cNvSpPr txBox="1"/>
          <p:nvPr/>
        </p:nvSpPr>
        <p:spPr>
          <a:xfrm>
            <a:off x="3357741" y="1878093"/>
            <a:ext cx="79208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Autumn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2380350-570A-484D-9129-962135C82F52}"/>
              </a:ext>
            </a:extLst>
          </p:cNvPr>
          <p:cNvSpPr txBox="1"/>
          <p:nvPr/>
        </p:nvSpPr>
        <p:spPr>
          <a:xfrm>
            <a:off x="3357741" y="2742189"/>
            <a:ext cx="79208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Spring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BFFE0526-A276-455A-A93F-28A55592106F}"/>
              </a:ext>
            </a:extLst>
          </p:cNvPr>
          <p:cNvCxnSpPr>
            <a:cxnSpLocks/>
          </p:cNvCxnSpPr>
          <p:nvPr/>
        </p:nvCxnSpPr>
        <p:spPr>
          <a:xfrm>
            <a:off x="4283968" y="1203598"/>
            <a:ext cx="576064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D41D26C3-7B2A-4BEB-81EF-E0EE2C41104D}"/>
              </a:ext>
            </a:extLst>
          </p:cNvPr>
          <p:cNvGrpSpPr/>
          <p:nvPr/>
        </p:nvGrpSpPr>
        <p:grpSpPr>
          <a:xfrm>
            <a:off x="5282203" y="987574"/>
            <a:ext cx="3044090" cy="2160240"/>
            <a:chOff x="5282203" y="987574"/>
            <a:chExt cx="3044090" cy="2160240"/>
          </a:xfrm>
        </p:grpSpPr>
        <p:pic>
          <p:nvPicPr>
            <p:cNvPr id="21" name="Picture 4" descr="C:\Users\khyoon\Desktop\립스틱\캡처.PNG">
              <a:extLst>
                <a:ext uri="{FF2B5EF4-FFF2-40B4-BE49-F238E27FC236}">
                  <a16:creationId xmlns="" xmlns:a16="http://schemas.microsoft.com/office/drawing/2014/main" id="{35DCF1F3-1F86-45E9-99FB-B1A82E2250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4" t="49219" r="3059" b="28059"/>
            <a:stretch/>
          </p:blipFill>
          <p:spPr bwMode="auto">
            <a:xfrm>
              <a:off x="5292080" y="1419622"/>
              <a:ext cx="3034213" cy="433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C:\Users\khyoon\Desktop\립스틱\캡처.PNG">
              <a:extLst>
                <a:ext uri="{FF2B5EF4-FFF2-40B4-BE49-F238E27FC236}">
                  <a16:creationId xmlns="" xmlns:a16="http://schemas.microsoft.com/office/drawing/2014/main" id="{EAC25D2C-1168-495E-AD23-9A9EC2650C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4" t="5575" r="3059" b="72182"/>
            <a:stretch/>
          </p:blipFill>
          <p:spPr bwMode="auto">
            <a:xfrm>
              <a:off x="5292080" y="987574"/>
              <a:ext cx="3034213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C:\Users\khyoon\Desktop\립스틱\캡처.PNG">
              <a:extLst>
                <a:ext uri="{FF2B5EF4-FFF2-40B4-BE49-F238E27FC236}">
                  <a16:creationId xmlns="" xmlns:a16="http://schemas.microsoft.com/office/drawing/2014/main" id="{7C800E4B-887C-46AB-8547-0D6C611D3C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4" t="49219" r="3059" b="28059"/>
            <a:stretch/>
          </p:blipFill>
          <p:spPr bwMode="auto">
            <a:xfrm>
              <a:off x="5292080" y="1851670"/>
              <a:ext cx="3034213" cy="433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C:\Users\khyoon\Desktop\립스틱\캡처.PNG">
              <a:extLst>
                <a:ext uri="{FF2B5EF4-FFF2-40B4-BE49-F238E27FC236}">
                  <a16:creationId xmlns="" xmlns:a16="http://schemas.microsoft.com/office/drawing/2014/main" id="{5A52722B-E4D0-439E-AEF0-80CAD76FEB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4" t="49219" r="3059" b="28059"/>
            <a:stretch/>
          </p:blipFill>
          <p:spPr bwMode="auto">
            <a:xfrm>
              <a:off x="5282203" y="2283718"/>
              <a:ext cx="3034213" cy="433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C:\Users\khyoon\Desktop\립스틱\캡처.PNG">
              <a:extLst>
                <a:ext uri="{FF2B5EF4-FFF2-40B4-BE49-F238E27FC236}">
                  <a16:creationId xmlns="" xmlns:a16="http://schemas.microsoft.com/office/drawing/2014/main" id="{3A4B57F9-B3CB-4FF9-AFAD-42809AFDCBB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4" t="5575" r="3059" b="72182"/>
            <a:stretch/>
          </p:blipFill>
          <p:spPr bwMode="auto">
            <a:xfrm>
              <a:off x="5282203" y="2715766"/>
              <a:ext cx="3034213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2661636B-62DE-4853-9991-715DCA56C027}"/>
              </a:ext>
            </a:extLst>
          </p:cNvPr>
          <p:cNvCxnSpPr>
            <a:cxnSpLocks/>
          </p:cNvCxnSpPr>
          <p:nvPr/>
        </p:nvCxnSpPr>
        <p:spPr>
          <a:xfrm>
            <a:off x="4283968" y="1635646"/>
            <a:ext cx="576064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1D2759F6-D7D4-4AAE-A35E-5AAE12DC525B}"/>
              </a:ext>
            </a:extLst>
          </p:cNvPr>
          <p:cNvCxnSpPr>
            <a:cxnSpLocks/>
          </p:cNvCxnSpPr>
          <p:nvPr/>
        </p:nvCxnSpPr>
        <p:spPr>
          <a:xfrm>
            <a:off x="4283968" y="2067694"/>
            <a:ext cx="576064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084232DF-E820-47D6-BB61-6DCE7B42540E}"/>
              </a:ext>
            </a:extLst>
          </p:cNvPr>
          <p:cNvCxnSpPr>
            <a:cxnSpLocks/>
          </p:cNvCxnSpPr>
          <p:nvPr/>
        </p:nvCxnSpPr>
        <p:spPr>
          <a:xfrm>
            <a:off x="4283968" y="2499742"/>
            <a:ext cx="576064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5AFFCA6D-6300-4897-8B47-7EA8605FC95A}"/>
              </a:ext>
            </a:extLst>
          </p:cNvPr>
          <p:cNvCxnSpPr>
            <a:cxnSpLocks/>
          </p:cNvCxnSpPr>
          <p:nvPr/>
        </p:nvCxnSpPr>
        <p:spPr>
          <a:xfrm>
            <a:off x="4283968" y="2931790"/>
            <a:ext cx="576064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39585DFD-9789-45EC-97C6-DD2876105924}"/>
              </a:ext>
            </a:extLst>
          </p:cNvPr>
          <p:cNvSpPr txBox="1"/>
          <p:nvPr/>
        </p:nvSpPr>
        <p:spPr>
          <a:xfrm>
            <a:off x="323528" y="4371950"/>
            <a:ext cx="820891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</a:t>
            </a: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1] </a:t>
            </a:r>
            <a:r>
              <a:rPr lang="ko-KR" altLang="en-US" sz="1200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대표값과</a:t>
            </a:r>
            <a:r>
              <a:rPr lang="ko-KR" altLang="en-US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립스틱 색상거리 비교 결과                                  </a:t>
            </a: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2] </a:t>
            </a:r>
            <a:r>
              <a:rPr lang="ko-KR" altLang="en-US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립스틱 추천 색상</a:t>
            </a: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B28E1A2-1B50-4C7B-9931-3D98B84FCF3E}"/>
              </a:ext>
            </a:extLst>
          </p:cNvPr>
          <p:cNvSpPr/>
          <p:nvPr/>
        </p:nvSpPr>
        <p:spPr>
          <a:xfrm>
            <a:off x="5292080" y="1851670"/>
            <a:ext cx="504056" cy="4320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9AB28D20-9225-4B7C-B1F6-3E65A0D95EF7}"/>
              </a:ext>
            </a:extLst>
          </p:cNvPr>
          <p:cNvSpPr/>
          <p:nvPr/>
        </p:nvSpPr>
        <p:spPr>
          <a:xfrm>
            <a:off x="5292080" y="1419622"/>
            <a:ext cx="504056" cy="4320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F14F4684-475E-427A-8B5F-DE801FAD00B0}"/>
              </a:ext>
            </a:extLst>
          </p:cNvPr>
          <p:cNvSpPr/>
          <p:nvPr/>
        </p:nvSpPr>
        <p:spPr>
          <a:xfrm>
            <a:off x="5292080" y="2283718"/>
            <a:ext cx="504056" cy="4320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099DE8D8-B135-4318-9E64-357B26181CAD}"/>
              </a:ext>
            </a:extLst>
          </p:cNvPr>
          <p:cNvSpPr/>
          <p:nvPr/>
        </p:nvSpPr>
        <p:spPr>
          <a:xfrm>
            <a:off x="6300192" y="2715766"/>
            <a:ext cx="504056" cy="4320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57FD6CAF-4704-41BF-836D-9D556379D471}"/>
              </a:ext>
            </a:extLst>
          </p:cNvPr>
          <p:cNvSpPr/>
          <p:nvPr/>
        </p:nvSpPr>
        <p:spPr>
          <a:xfrm>
            <a:off x="6804248" y="2715766"/>
            <a:ext cx="504056" cy="4320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38D86A6C-58DA-4F0E-83CF-0094C2DC6127}"/>
              </a:ext>
            </a:extLst>
          </p:cNvPr>
          <p:cNvSpPr/>
          <p:nvPr/>
        </p:nvSpPr>
        <p:spPr>
          <a:xfrm>
            <a:off x="6804248" y="987574"/>
            <a:ext cx="504056" cy="4320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1151CD32-C0C5-4888-8DD8-3272889FE4EB}"/>
              </a:ext>
            </a:extLst>
          </p:cNvPr>
          <p:cNvSpPr/>
          <p:nvPr/>
        </p:nvSpPr>
        <p:spPr>
          <a:xfrm>
            <a:off x="6300192" y="987574"/>
            <a:ext cx="504056" cy="4320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Picture 4" descr="C:\Users\khyoon\Desktop\립스틱\캡처.PNG">
            <a:extLst>
              <a:ext uri="{FF2B5EF4-FFF2-40B4-BE49-F238E27FC236}">
                <a16:creationId xmlns="" xmlns:a16="http://schemas.microsoft.com/office/drawing/2014/main" id="{10C384BD-2967-4290-92EE-194C53642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9" t="5575" r="34044" b="71829"/>
          <a:stretch/>
        </p:blipFill>
        <p:spPr bwMode="auto">
          <a:xfrm>
            <a:off x="6511216" y="3754252"/>
            <a:ext cx="1024128" cy="43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C:\Users\khyoon\Desktop\립스틱\캡처.PNG">
            <a:extLst>
              <a:ext uri="{FF2B5EF4-FFF2-40B4-BE49-F238E27FC236}">
                <a16:creationId xmlns="" xmlns:a16="http://schemas.microsoft.com/office/drawing/2014/main" id="{6D8F59A0-B473-4C25-B108-8CF6DD1CB4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" t="49219" r="81386" b="27398"/>
          <a:stretch/>
        </p:blipFill>
        <p:spPr bwMode="auto">
          <a:xfrm>
            <a:off x="7519328" y="3761094"/>
            <a:ext cx="509056" cy="44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직선 연결선 37"/>
          <p:cNvCxnSpPr/>
          <p:nvPr/>
        </p:nvCxnSpPr>
        <p:spPr>
          <a:xfrm flipV="1">
            <a:off x="4572000" y="4855468"/>
            <a:ext cx="0" cy="288032"/>
          </a:xfrm>
          <a:prstGeom prst="line">
            <a:avLst/>
          </a:prstGeom>
          <a:ln w="15875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19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2725</TotalTime>
  <Words>568</Words>
  <Application>Microsoft Office PowerPoint</Application>
  <PresentationFormat>화면 슬라이드 쇼(16:9)</PresentationFormat>
  <Paragraphs>123</Paragraphs>
  <Slides>13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JIHOON Lee</dc:creator>
  <cp:lastModifiedBy>khyoon</cp:lastModifiedBy>
  <cp:revision>215</cp:revision>
  <cp:lastPrinted>2017-10-13T01:57:15Z</cp:lastPrinted>
  <dcterms:created xsi:type="dcterms:W3CDTF">2015-04-29T04:31:15Z</dcterms:created>
  <dcterms:modified xsi:type="dcterms:W3CDTF">2017-10-13T01:57:19Z</dcterms:modified>
</cp:coreProperties>
</file>