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6" r:id="rId3"/>
    <p:sldId id="284" r:id="rId4"/>
    <p:sldId id="294" r:id="rId5"/>
    <p:sldId id="287" r:id="rId6"/>
    <p:sldId id="302" r:id="rId7"/>
    <p:sldId id="295" r:id="rId8"/>
    <p:sldId id="289" r:id="rId9"/>
    <p:sldId id="298" r:id="rId10"/>
    <p:sldId id="300" r:id="rId11"/>
    <p:sldId id="301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3C3D"/>
    <a:srgbClr val="EE954D"/>
    <a:srgbClr val="7997BB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 autoAdjust="0"/>
    <p:restoredTop sz="89499" autoAdjust="0"/>
  </p:normalViewPr>
  <p:slideViewPr>
    <p:cSldViewPr showGuides="1">
      <p:cViewPr>
        <p:scale>
          <a:sx n="100" d="100"/>
          <a:sy n="100" d="100"/>
        </p:scale>
        <p:origin x="-390" y="-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62AD3-81E6-466C-95BF-DCD4CEA752A1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9C6C8-D970-4DB2-A0B8-470E7C2499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219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8F4A-7384-49F8-BBD4-FF9888BBE7D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6EFAF-59E5-4A07-9587-039B6CA07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481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계절 퍼스널컬러는 </a:t>
            </a:r>
            <a:r>
              <a:rPr lang="ko-KR" altLang="en-US" dirty="0" err="1" smtClean="0"/>
              <a:t>캐롤잭슨에</a:t>
            </a:r>
            <a:r>
              <a:rPr lang="ko-KR" altLang="en-US" dirty="0" smtClean="0"/>
              <a:t> 의해 처음 규명된 것으로 색상을 </a:t>
            </a:r>
            <a:r>
              <a:rPr lang="en-US" altLang="ko-KR" dirty="0" smtClean="0"/>
              <a:t>Hue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Tone</a:t>
            </a:r>
            <a:r>
              <a:rPr lang="ko-KR" altLang="en-US" dirty="0" smtClean="0"/>
              <a:t>을 기준으로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가지로 분류함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Soft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Warm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봄계절</a:t>
            </a:r>
            <a:r>
              <a:rPr lang="ko-KR" altLang="en-US" dirty="0" smtClean="0"/>
              <a:t> </a:t>
            </a:r>
            <a:r>
              <a:rPr lang="en-US" altLang="ko-KR" dirty="0" smtClean="0"/>
              <a:t>~ ~</a:t>
            </a:r>
          </a:p>
          <a:p>
            <a:r>
              <a:rPr lang="ko-KR" altLang="en-US" dirty="0" smtClean="0"/>
              <a:t>인간에게는 고유의 색상이 있으며</a:t>
            </a:r>
            <a:r>
              <a:rPr lang="en-US" altLang="ko-KR" dirty="0" smtClean="0"/>
              <a:t>, (</a:t>
            </a:r>
            <a:r>
              <a:rPr lang="ko-KR" altLang="en-US" dirty="0" smtClean="0"/>
              <a:t>이는 피부색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눈동자색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머리카락 색 등으로 알 수 있고</a:t>
            </a:r>
            <a:r>
              <a:rPr lang="en-US" altLang="ko-KR" baseline="0" dirty="0" smtClean="0"/>
              <a:t>)</a:t>
            </a:r>
          </a:p>
          <a:p>
            <a:r>
              <a:rPr lang="ko-KR" altLang="en-US" dirty="0" smtClean="0"/>
              <a:t>이는</a:t>
            </a:r>
            <a:r>
              <a:rPr lang="ko-KR" altLang="en-US" baseline="0" dirty="0" smtClean="0"/>
              <a:t> 그림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 </a:t>
            </a:r>
            <a:r>
              <a:rPr lang="ko-KR" altLang="en-US" baseline="0" dirty="0" err="1" smtClean="0"/>
              <a:t>유형군</a:t>
            </a:r>
            <a:r>
              <a:rPr lang="ko-KR" altLang="en-US" baseline="0" dirty="0" smtClean="0"/>
              <a:t> 중 하나에 속한다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701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립스틱을 봄여름가을겨울로 분류한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앞의 </a:t>
            </a:r>
            <a:r>
              <a:rPr lang="en-US" altLang="ko-KR" dirty="0" err="1" smtClean="0"/>
              <a:t>sciART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팔레트와 색상거리를 비교하여 한번 더 분류합니다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피부색을 봄여름가을겨울로 분류한 후 봄이 나왔다고 하면 봄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브라이트</a:t>
            </a:r>
            <a:r>
              <a:rPr lang="en-US" altLang="ko-KR" baseline="0" dirty="0" smtClean="0"/>
              <a:t>/</a:t>
            </a:r>
            <a:r>
              <a:rPr lang="ko-KR" altLang="en-US" baseline="0" dirty="0" err="1" smtClean="0"/>
              <a:t>트루</a:t>
            </a:r>
            <a:r>
              <a:rPr lang="en-US" altLang="ko-KR" baseline="0" dirty="0" smtClean="0"/>
              <a:t>/</a:t>
            </a:r>
            <a:r>
              <a:rPr lang="ko-KR" altLang="en-US" baseline="0" dirty="0" err="1" smtClean="0"/>
              <a:t>라이트와</a:t>
            </a:r>
            <a:r>
              <a:rPr lang="ko-KR" altLang="en-US" baseline="0" dirty="0" smtClean="0"/>
              <a:t> 색상거리를 비교한 후 가장 가까운 쪽의 </a:t>
            </a:r>
            <a:r>
              <a:rPr lang="en-US" altLang="ko-KR" baseline="0" dirty="0" smtClean="0"/>
              <a:t>tone</a:t>
            </a:r>
            <a:r>
              <a:rPr lang="ko-KR" altLang="en-US" baseline="0" dirty="0" smtClean="0"/>
              <a:t>을 선택하고 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</a:t>
            </a:r>
            <a:r>
              <a:rPr lang="en-US" altLang="ko-KR" baseline="0" dirty="0" smtClean="0"/>
              <a:t>tone</a:t>
            </a:r>
            <a:r>
              <a:rPr lang="ko-KR" altLang="en-US" baseline="0" dirty="0" smtClean="0"/>
              <a:t>으로 분류되어있던 립스틱을 추천해주는 방법으로 </a:t>
            </a:r>
            <a:r>
              <a:rPr lang="ko-KR" altLang="en-US" baseline="0" dirty="0" err="1" smtClean="0"/>
              <a:t>진행하려합니다</a:t>
            </a:r>
            <a:r>
              <a:rPr lang="en-US" altLang="ko-KR" baseline="0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85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퍼스널 컬러를 진단하는 방법으로 천을 직접 몸에 대보고 어떤 색상이 잘 어울리는지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확인함</a:t>
            </a:r>
            <a:endParaRPr lang="en-US" altLang="ko-KR" dirty="0" smtClean="0"/>
          </a:p>
          <a:p>
            <a:r>
              <a:rPr lang="ko-KR" altLang="en-US" dirty="0" smtClean="0"/>
              <a:t>앞에</a:t>
            </a:r>
            <a:r>
              <a:rPr lang="ko-KR" altLang="en-US" baseline="0" dirty="0" smtClean="0"/>
              <a:t>서의 기준에 따라 약 </a:t>
            </a:r>
            <a:r>
              <a:rPr lang="en-US" altLang="ko-KR" baseline="0" dirty="0" smtClean="0"/>
              <a:t>130</a:t>
            </a:r>
            <a:r>
              <a:rPr lang="ko-KR" altLang="en-US" baseline="0" dirty="0" smtClean="0"/>
              <a:t>가지의 색상을 봄여름가을겨울로 그림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과 같이 나누고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위와같은</a:t>
            </a:r>
            <a:r>
              <a:rPr lang="ko-KR" altLang="en-US" baseline="0" dirty="0" smtClean="0"/>
              <a:t> 색상의 천을 </a:t>
            </a:r>
            <a:r>
              <a:rPr lang="ko-KR" altLang="en-US" baseline="0" dirty="0" err="1" smtClean="0"/>
              <a:t>드래이핑</a:t>
            </a:r>
            <a:r>
              <a:rPr lang="ko-KR" altLang="en-US" baseline="0" dirty="0" smtClean="0"/>
              <a:t> 한 후</a:t>
            </a:r>
            <a:endParaRPr lang="en-US" altLang="ko-KR" baseline="0" dirty="0" smtClean="0"/>
          </a:p>
          <a:p>
            <a:r>
              <a:rPr lang="ko-KR" altLang="en-US" baseline="0" dirty="0" smtClean="0"/>
              <a:t>얼굴빛이 환해진다거나 </a:t>
            </a:r>
            <a:r>
              <a:rPr lang="ko-KR" altLang="en-US" baseline="0" dirty="0" err="1" smtClean="0"/>
              <a:t>깨끗해보이는</a:t>
            </a:r>
            <a:r>
              <a:rPr lang="ko-KR" altLang="en-US" baseline="0" dirty="0" smtClean="0"/>
              <a:t> 색상 쪽의 계절로 퍼스널 컬러 진단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02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가지 계절로 분류된 사람들의 피부색을 바탕으로 계절별 대표 피부색을 선정하고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사계절의 팔레트와 상관관계를 분석하였더니</a:t>
            </a:r>
            <a:endParaRPr lang="en-US" altLang="ko-KR" dirty="0" smtClean="0"/>
          </a:p>
          <a:p>
            <a:r>
              <a:rPr lang="en-US" altLang="ko-KR" dirty="0" smtClean="0"/>
              <a:t>80% </a:t>
            </a:r>
            <a:r>
              <a:rPr lang="ko-KR" altLang="en-US" dirty="0" smtClean="0"/>
              <a:t>유의미한 결과가 나옴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416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립스틱 색상을 계절별 색상 팔레트와 거리를 비교하여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계절로 분류합니다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사용자의 피부색을 추출하고 계절별 </a:t>
            </a:r>
            <a:r>
              <a:rPr lang="ko-KR" altLang="en-US" dirty="0" err="1" smtClean="0"/>
              <a:t>피부톤과</a:t>
            </a:r>
            <a:r>
              <a:rPr lang="ko-KR" altLang="en-US" dirty="0" smtClean="0"/>
              <a:t> 색상거리를 비교하여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</a:t>
            </a:r>
            <a:r>
              <a:rPr lang="ko-KR" altLang="en-US" dirty="0" err="1" smtClean="0"/>
              <a:t>계절중</a:t>
            </a:r>
            <a:r>
              <a:rPr lang="ko-KR" altLang="en-US" dirty="0" smtClean="0"/>
              <a:t> 하나로 분류합니다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분류된 사용자의 피부색과 </a:t>
            </a:r>
            <a:r>
              <a:rPr lang="ko-KR" altLang="en-US" dirty="0" err="1" smtClean="0"/>
              <a:t>같은계절의</a:t>
            </a:r>
            <a:r>
              <a:rPr lang="ko-KR" altLang="en-US" dirty="0" smtClean="0"/>
              <a:t> 립스틱을 비교하여 추천해줍니다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32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원래는 이마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볼의 </a:t>
            </a:r>
            <a:r>
              <a:rPr lang="en-US" altLang="ko-KR" dirty="0" smtClean="0"/>
              <a:t>Lab</a:t>
            </a:r>
            <a:r>
              <a:rPr lang="ko-KR" altLang="en-US" dirty="0" smtClean="0"/>
              <a:t>값을 전부 가지고 거리를 조사했는데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논문에 따르면 이마의 </a:t>
            </a:r>
            <a:r>
              <a:rPr lang="en-US" altLang="ko-KR" dirty="0" smtClean="0"/>
              <a:t>a</a:t>
            </a:r>
            <a:r>
              <a:rPr lang="ko-KR" altLang="en-US" baseline="0" dirty="0" smtClean="0"/>
              <a:t> 관자놀이의 </a:t>
            </a:r>
            <a:r>
              <a:rPr lang="en-US" altLang="ko-KR" baseline="0" dirty="0" err="1" smtClean="0"/>
              <a:t>abC</a:t>
            </a:r>
            <a:r>
              <a:rPr lang="ko-KR" altLang="en-US" baseline="0" dirty="0" smtClean="0"/>
              <a:t>값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볼의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값 만이 유의미한 요인으로 작용하였습니다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는 가깝지만 </a:t>
            </a:r>
            <a:r>
              <a:rPr lang="en-US" altLang="ko-KR" baseline="0" dirty="0" smtClean="0"/>
              <a:t>L</a:t>
            </a:r>
            <a:r>
              <a:rPr lang="ko-KR" altLang="en-US" baseline="0" dirty="0" smtClean="0"/>
              <a:t>이 차이가 </a:t>
            </a:r>
            <a:r>
              <a:rPr lang="ko-KR" altLang="en-US" baseline="0" dirty="0" err="1" smtClean="0"/>
              <a:t>많이나서</a:t>
            </a:r>
            <a:r>
              <a:rPr lang="ko-KR" altLang="en-US" baseline="0" dirty="0" smtClean="0"/>
              <a:t> 거리가 멀어지는 현상이 나타날 수 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32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조명입니다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그림</a:t>
            </a:r>
            <a:r>
              <a:rPr lang="en-US" altLang="ko-KR" dirty="0" smtClean="0"/>
              <a:t>1,2,3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같은 인물</a:t>
            </a:r>
            <a:endParaRPr lang="en-US" altLang="ko-KR" baseline="0" dirty="0" smtClean="0"/>
          </a:p>
          <a:p>
            <a:r>
              <a:rPr lang="ko-KR" altLang="en-US" baseline="0" dirty="0" smtClean="0"/>
              <a:t>심지어 그림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는 같은 방송을 다른 사람이 </a:t>
            </a:r>
            <a:r>
              <a:rPr lang="ko-KR" altLang="en-US" baseline="0" dirty="0" err="1" smtClean="0"/>
              <a:t>캡쳐한</a:t>
            </a:r>
            <a:r>
              <a:rPr lang="ko-KR" altLang="en-US" baseline="0" dirty="0" smtClean="0"/>
              <a:t> 것인데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그림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가지 요소 모두다 봄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그림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는 봄</a:t>
            </a:r>
            <a:r>
              <a:rPr lang="en-US" altLang="ko-KR" baseline="0" dirty="0" smtClean="0"/>
              <a:t>3 </a:t>
            </a:r>
            <a:r>
              <a:rPr lang="ko-KR" altLang="en-US" baseline="0" dirty="0" smtClean="0"/>
              <a:t>여름</a:t>
            </a:r>
            <a:r>
              <a:rPr lang="en-US" altLang="ko-KR" baseline="0" dirty="0" smtClean="0"/>
              <a:t>2 </a:t>
            </a:r>
          </a:p>
          <a:p>
            <a:r>
              <a:rPr lang="ko-KR" altLang="en-US" baseline="0" dirty="0" smtClean="0"/>
              <a:t>심지어 그림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은 여름만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32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논문에서 사용한 것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컬러판을</a:t>
            </a:r>
            <a:r>
              <a:rPr lang="ko-KR" altLang="en-US" dirty="0" smtClean="0"/>
              <a:t> 들고 사진을 찍고</a:t>
            </a:r>
            <a:endParaRPr lang="en-US" altLang="ko-KR" dirty="0" smtClean="0"/>
          </a:p>
          <a:p>
            <a:r>
              <a:rPr lang="ko-KR" altLang="en-US" dirty="0" smtClean="0"/>
              <a:t>기존의 </a:t>
            </a:r>
            <a:r>
              <a:rPr lang="ko-KR" altLang="en-US" dirty="0" err="1" smtClean="0"/>
              <a:t>컬러판</a:t>
            </a:r>
            <a:r>
              <a:rPr lang="ko-KR" altLang="en-US" dirty="0" smtClean="0"/>
              <a:t> 색상과 대조하고 </a:t>
            </a:r>
            <a:r>
              <a:rPr lang="ko-KR" altLang="en-US" dirty="0" err="1" smtClean="0"/>
              <a:t>역변환</a:t>
            </a:r>
            <a:r>
              <a:rPr lang="ko-KR" altLang="en-US" dirty="0" smtClean="0"/>
              <a:t> 하여 본래의 피부색을 찾아냅니다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85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계절이 분류된 피부색과 그 계절의 립스틱색상의 비교에서</a:t>
            </a:r>
            <a:endParaRPr lang="en-US" altLang="ko-KR" dirty="0" smtClean="0"/>
          </a:p>
          <a:p>
            <a:r>
              <a:rPr lang="ko-KR" altLang="en-US" dirty="0" smtClean="0"/>
              <a:t>피부색으로 거리를 </a:t>
            </a:r>
            <a:r>
              <a:rPr lang="ko-KR" altLang="en-US" dirty="0" err="1" smtClean="0"/>
              <a:t>비교하다보니</a:t>
            </a:r>
            <a:r>
              <a:rPr lang="ko-KR" altLang="en-US" dirty="0" smtClean="0"/>
              <a:t> 피부색상과 비슷한 컬러들만 추천됨</a:t>
            </a:r>
            <a:endParaRPr lang="en-US" altLang="ko-KR" dirty="0" smtClean="0"/>
          </a:p>
          <a:p>
            <a:r>
              <a:rPr lang="ko-KR" altLang="en-US" dirty="0" smtClean="0"/>
              <a:t>좀더 세밀한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32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캐서린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캘리즈씨의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sciART</a:t>
            </a:r>
            <a:r>
              <a:rPr lang="ko-KR" altLang="en-US" dirty="0" smtClean="0"/>
              <a:t>컬러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계절별 색상에서 톤을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단계로 세분화하여 총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개의 </a:t>
            </a:r>
            <a:r>
              <a:rPr lang="ko-KR" altLang="en-US" baseline="0" dirty="0" err="1" smtClean="0"/>
              <a:t>피부톤을</a:t>
            </a:r>
            <a:r>
              <a:rPr lang="ko-KR" altLang="en-US" baseline="0" dirty="0" smtClean="0"/>
              <a:t> 구분하였고 이에 따른 팔레트를 제시하였습니다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그림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의 팔레트를 이용하여 사용자의 피부색을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계절로 분류한 후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 톤으로 </a:t>
            </a:r>
            <a:r>
              <a:rPr lang="ko-KR" altLang="en-US" baseline="0" dirty="0" err="1" smtClean="0"/>
              <a:t>한번더</a:t>
            </a:r>
            <a:r>
              <a:rPr lang="ko-KR" altLang="en-US" baseline="0" dirty="0" smtClean="0"/>
              <a:t> 분류합니다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이때의 분류기준은 </a:t>
            </a:r>
            <a:r>
              <a:rPr lang="ko-KR" altLang="en-US" baseline="0" dirty="0" err="1" smtClean="0"/>
              <a:t>색상파레트에서</a:t>
            </a:r>
            <a:r>
              <a:rPr lang="ko-KR" altLang="en-US" baseline="0" dirty="0" smtClean="0"/>
              <a:t> 피부색과 가장 색상거리가 가까운 아이로 분류</a:t>
            </a:r>
            <a:endParaRPr lang="en-US" altLang="ko-KR" baseline="0" dirty="0" smtClean="0"/>
          </a:p>
          <a:p>
            <a:r>
              <a:rPr lang="ko-KR" altLang="en-US" baseline="0" dirty="0" smtClean="0"/>
              <a:t>분류된 팔레트의 색상을 추천해주는 방식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85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12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33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21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1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8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23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32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83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4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4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07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241B1-18A5-4966-AD47-D54390CA2A2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36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5" t="20678" r="16195" b="20678"/>
          <a:stretch/>
        </p:blipFill>
        <p:spPr>
          <a:xfrm>
            <a:off x="4067944" y="1419622"/>
            <a:ext cx="1008112" cy="7366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8243" y="2378373"/>
            <a:ext cx="63875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Personal color based</a:t>
            </a:r>
          </a:p>
          <a:p>
            <a:pPr algn="ctr"/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Cosmetic recommendation system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14664" y="3651870"/>
            <a:ext cx="2114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 </a:t>
            </a:r>
            <a:r>
              <a:rPr lang="en-US" altLang="ko-KR" sz="1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11. 03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김소라</a:t>
            </a:r>
          </a:p>
        </p:txBody>
      </p:sp>
    </p:spTree>
    <p:extLst>
      <p:ext uri="{BB962C8B-B14F-4D97-AF65-F5344CB8AC3E}">
        <p14:creationId xmlns:p14="http://schemas.microsoft.com/office/powerpoint/2010/main" val="251223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91C2FA1-7B7A-4262-88DA-3861885C1491}"/>
              </a:ext>
            </a:extLst>
          </p:cNvPr>
          <p:cNvSpPr txBox="1"/>
          <p:nvPr/>
        </p:nvSpPr>
        <p:spPr>
          <a:xfrm>
            <a:off x="261942" y="75712"/>
            <a:ext cx="2004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2.2. SOLUTION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48C1A07-432B-4DAD-804A-FBBBAB34F528}"/>
              </a:ext>
            </a:extLst>
          </p:cNvPr>
          <p:cNvSpPr txBox="1"/>
          <p:nvPr/>
        </p:nvSpPr>
        <p:spPr>
          <a:xfrm>
            <a:off x="467544" y="771550"/>
            <a:ext cx="820891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SciART</a:t>
            </a:r>
            <a:r>
              <a:rPr lang="en-US" altLang="ko-KR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COLOUR CLOCK</a:t>
            </a:r>
            <a:endParaRPr lang="en-US" altLang="ko-KR" sz="14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  Kathryn Kalisz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SciART</a:t>
            </a: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 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 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계절의 </a:t>
            </a: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Tone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좀 더 세분화하여 </a:t>
            </a: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팔레트를 제시</a:t>
            </a: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1] </a:t>
            </a:r>
            <a:r>
              <a:rPr lang="en-US" altLang="ko-KR" sz="1000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SciART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COLOUR CLOCK		                                           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2] 12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톤 별 색상 팔레트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en-US" altLang="ko-KR" sz="1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70" name="Picture 2" descr="C:\Users\khyoon\Desktop\논문\자료\SCIART COLOUR CLO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7694"/>
            <a:ext cx="3382715" cy="239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khyoon\Desktop\논문\자료\12ton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907311"/>
            <a:ext cx="3003611" cy="35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06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91C2FA1-7B7A-4262-88DA-3861885C1491}"/>
              </a:ext>
            </a:extLst>
          </p:cNvPr>
          <p:cNvSpPr txBox="1"/>
          <p:nvPr/>
        </p:nvSpPr>
        <p:spPr>
          <a:xfrm>
            <a:off x="261942" y="75712"/>
            <a:ext cx="2004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2.2. SOLUTION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2931790"/>
            <a:ext cx="648072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피부</a:t>
            </a:r>
            <a:r>
              <a:rPr lang="ko-KR" altLang="en-US" sz="1200" dirty="0"/>
              <a:t>색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770229" y="2935213"/>
            <a:ext cx="648072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립스틱</a:t>
            </a:r>
            <a:endParaRPr lang="ko-KR" altLang="en-US" sz="1200" dirty="0"/>
          </a:p>
        </p:txBody>
      </p:sp>
      <p:grpSp>
        <p:nvGrpSpPr>
          <p:cNvPr id="7226" name="그룹 7225"/>
          <p:cNvGrpSpPr/>
          <p:nvPr/>
        </p:nvGrpSpPr>
        <p:grpSpPr>
          <a:xfrm>
            <a:off x="1547664" y="1965412"/>
            <a:ext cx="1554299" cy="2478546"/>
            <a:chOff x="1547664" y="1965412"/>
            <a:chExt cx="1554299" cy="2478546"/>
          </a:xfrm>
        </p:grpSpPr>
        <p:sp>
          <p:nvSpPr>
            <p:cNvPr id="11" name="타원 10"/>
            <p:cNvSpPr/>
            <p:nvPr/>
          </p:nvSpPr>
          <p:spPr>
            <a:xfrm>
              <a:off x="2411760" y="1965412"/>
              <a:ext cx="690203" cy="504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봄</a:t>
              </a:r>
              <a:endParaRPr lang="ko-KR" altLang="en-US" sz="1200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2411760" y="2621868"/>
              <a:ext cx="690203" cy="504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여름</a:t>
              </a:r>
              <a:endParaRPr lang="ko-KR" altLang="en-US" sz="120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2411760" y="3283446"/>
              <a:ext cx="690203" cy="504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가을</a:t>
              </a:r>
              <a:endParaRPr lang="ko-KR" altLang="en-US" sz="1200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2411760" y="3939902"/>
              <a:ext cx="690203" cy="504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겨울</a:t>
              </a:r>
              <a:endParaRPr lang="ko-KR" altLang="en-US" sz="1200" dirty="0"/>
            </a:p>
          </p:txBody>
        </p:sp>
        <p:grpSp>
          <p:nvGrpSpPr>
            <p:cNvPr id="7220" name="그룹 7219"/>
            <p:cNvGrpSpPr/>
            <p:nvPr/>
          </p:nvGrpSpPr>
          <p:grpSpPr>
            <a:xfrm>
              <a:off x="1547664" y="2217440"/>
              <a:ext cx="864096" cy="1974490"/>
              <a:chOff x="1547664" y="2217440"/>
              <a:chExt cx="864096" cy="1974490"/>
            </a:xfrm>
          </p:grpSpPr>
          <p:cxnSp>
            <p:nvCxnSpPr>
              <p:cNvPr id="20" name="직선 화살표 연결선 19"/>
              <p:cNvCxnSpPr>
                <a:stCxn id="8" idx="3"/>
              </p:cNvCxnSpPr>
              <p:nvPr/>
            </p:nvCxnSpPr>
            <p:spPr>
              <a:xfrm flipV="1">
                <a:off x="1547664" y="2217440"/>
                <a:ext cx="864096" cy="100238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/>
              <p:cNvCxnSpPr>
                <a:endCxn id="13" idx="2"/>
              </p:cNvCxnSpPr>
              <p:nvPr/>
            </p:nvCxnSpPr>
            <p:spPr>
              <a:xfrm flipV="1">
                <a:off x="1547664" y="2873896"/>
                <a:ext cx="864096" cy="3493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>
                <a:stCxn id="8" idx="3"/>
                <a:endCxn id="14" idx="2"/>
              </p:cNvCxnSpPr>
              <p:nvPr/>
            </p:nvCxnSpPr>
            <p:spPr>
              <a:xfrm>
                <a:off x="1547664" y="3219822"/>
                <a:ext cx="864096" cy="3156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/>
              <p:cNvCxnSpPr>
                <a:stCxn id="8" idx="3"/>
                <a:endCxn id="15" idx="2"/>
              </p:cNvCxnSpPr>
              <p:nvPr/>
            </p:nvCxnSpPr>
            <p:spPr>
              <a:xfrm>
                <a:off x="1547664" y="3219822"/>
                <a:ext cx="864096" cy="9721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1691680" y="2469468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분류</a:t>
                </a:r>
                <a:endParaRPr lang="ko-KR" altLang="en-US" sz="12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7224" name="그룹 7223"/>
          <p:cNvGrpSpPr/>
          <p:nvPr/>
        </p:nvGrpSpPr>
        <p:grpSpPr>
          <a:xfrm>
            <a:off x="6114045" y="1965412"/>
            <a:ext cx="1656184" cy="2478546"/>
            <a:chOff x="6114045" y="1965412"/>
            <a:chExt cx="1656184" cy="2478546"/>
          </a:xfrm>
        </p:grpSpPr>
        <p:sp>
          <p:nvSpPr>
            <p:cNvPr id="16" name="타원 15"/>
            <p:cNvSpPr/>
            <p:nvPr/>
          </p:nvSpPr>
          <p:spPr>
            <a:xfrm>
              <a:off x="6114045" y="1965412"/>
              <a:ext cx="690203" cy="504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봄</a:t>
              </a:r>
              <a:endParaRPr lang="ko-KR" altLang="en-US" sz="1200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6114045" y="2621868"/>
              <a:ext cx="690203" cy="504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여름</a:t>
              </a:r>
              <a:endParaRPr lang="ko-KR" altLang="en-US" sz="1200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6114045" y="3283446"/>
              <a:ext cx="690203" cy="504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가을</a:t>
              </a:r>
              <a:endParaRPr lang="ko-KR" altLang="en-US" sz="1200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6114045" y="3939902"/>
              <a:ext cx="690203" cy="504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겨울</a:t>
              </a:r>
              <a:endParaRPr lang="ko-KR" altLang="en-US" sz="1200" dirty="0"/>
            </a:p>
          </p:txBody>
        </p:sp>
        <p:grpSp>
          <p:nvGrpSpPr>
            <p:cNvPr id="7223" name="그룹 7222"/>
            <p:cNvGrpSpPr/>
            <p:nvPr/>
          </p:nvGrpSpPr>
          <p:grpSpPr>
            <a:xfrm>
              <a:off x="6804248" y="2217440"/>
              <a:ext cx="965981" cy="1974490"/>
              <a:chOff x="6804248" y="2217440"/>
              <a:chExt cx="965981" cy="1974490"/>
            </a:xfrm>
          </p:grpSpPr>
          <p:cxnSp>
            <p:nvCxnSpPr>
              <p:cNvPr id="24" name="직선 화살표 연결선 23"/>
              <p:cNvCxnSpPr>
                <a:stCxn id="10" idx="1"/>
              </p:cNvCxnSpPr>
              <p:nvPr/>
            </p:nvCxnSpPr>
            <p:spPr>
              <a:xfrm flipH="1" flipV="1">
                <a:off x="6804248" y="2217440"/>
                <a:ext cx="965981" cy="100580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/>
              <p:cNvCxnSpPr>
                <a:stCxn id="10" idx="1"/>
                <a:endCxn id="17" idx="6"/>
              </p:cNvCxnSpPr>
              <p:nvPr/>
            </p:nvCxnSpPr>
            <p:spPr>
              <a:xfrm flipH="1" flipV="1">
                <a:off x="6804248" y="2873896"/>
                <a:ext cx="965981" cy="34934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/>
              <p:cNvCxnSpPr>
                <a:stCxn id="10" idx="1"/>
              </p:cNvCxnSpPr>
              <p:nvPr/>
            </p:nvCxnSpPr>
            <p:spPr>
              <a:xfrm flipH="1">
                <a:off x="6804248" y="3223245"/>
                <a:ext cx="965981" cy="31222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/>
              <p:cNvCxnSpPr/>
              <p:nvPr/>
            </p:nvCxnSpPr>
            <p:spPr>
              <a:xfrm flipH="1">
                <a:off x="6804249" y="3223246"/>
                <a:ext cx="965980" cy="96868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7041017" y="2441632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분류</a:t>
                </a:r>
                <a:endParaRPr lang="ko-KR" altLang="en-US" sz="12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7225" name="그룹 7224"/>
          <p:cNvGrpSpPr/>
          <p:nvPr/>
        </p:nvGrpSpPr>
        <p:grpSpPr>
          <a:xfrm>
            <a:off x="4364787" y="1275606"/>
            <a:ext cx="1749258" cy="3486658"/>
            <a:chOff x="4364787" y="1275606"/>
            <a:chExt cx="1749258" cy="3486658"/>
          </a:xfrm>
        </p:grpSpPr>
        <p:sp>
          <p:nvSpPr>
            <p:cNvPr id="35" name="타원 34"/>
            <p:cNvSpPr/>
            <p:nvPr/>
          </p:nvSpPr>
          <p:spPr>
            <a:xfrm>
              <a:off x="4622942" y="1275606"/>
              <a:ext cx="762211" cy="24629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Bright</a:t>
              </a:r>
              <a:endParaRPr lang="ko-KR" altLang="en-US" sz="1000" dirty="0"/>
            </a:p>
          </p:txBody>
        </p:sp>
        <p:sp>
          <p:nvSpPr>
            <p:cNvPr id="39" name="타원 38"/>
            <p:cNvSpPr/>
            <p:nvPr/>
          </p:nvSpPr>
          <p:spPr>
            <a:xfrm>
              <a:off x="4796835" y="1563638"/>
              <a:ext cx="762211" cy="24629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True</a:t>
              </a:r>
              <a:endParaRPr lang="ko-KR" altLang="en-US" sz="10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622942" y="1851670"/>
              <a:ext cx="762211" cy="24629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Light</a:t>
              </a:r>
              <a:endParaRPr lang="ko-KR" altLang="en-US" sz="1000" dirty="0"/>
            </a:p>
          </p:txBody>
        </p:sp>
        <p:sp>
          <p:nvSpPr>
            <p:cNvPr id="41" name="타원 40"/>
            <p:cNvSpPr/>
            <p:nvPr/>
          </p:nvSpPr>
          <p:spPr>
            <a:xfrm>
              <a:off x="4622941" y="2181436"/>
              <a:ext cx="762211" cy="24629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Light</a:t>
              </a:r>
              <a:endParaRPr lang="ko-KR" altLang="en-US" sz="1000" dirty="0"/>
            </a:p>
          </p:txBody>
        </p:sp>
        <p:sp>
          <p:nvSpPr>
            <p:cNvPr id="42" name="타원 41"/>
            <p:cNvSpPr/>
            <p:nvPr/>
          </p:nvSpPr>
          <p:spPr>
            <a:xfrm>
              <a:off x="4364787" y="2469468"/>
              <a:ext cx="762211" cy="24629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True</a:t>
              </a:r>
              <a:endParaRPr lang="ko-KR" altLang="en-US" sz="1000" dirty="0"/>
            </a:p>
          </p:txBody>
        </p:sp>
        <p:sp>
          <p:nvSpPr>
            <p:cNvPr id="43" name="타원 42"/>
            <p:cNvSpPr/>
            <p:nvPr/>
          </p:nvSpPr>
          <p:spPr>
            <a:xfrm>
              <a:off x="4622941" y="2757500"/>
              <a:ext cx="762211" cy="24629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Soft</a:t>
              </a:r>
              <a:endParaRPr lang="ko-KR" altLang="en-US" sz="1000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4622942" y="3075806"/>
              <a:ext cx="762211" cy="24629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Soft</a:t>
              </a:r>
              <a:endParaRPr lang="ko-KR" altLang="en-US" sz="1000" dirty="0"/>
            </a:p>
          </p:txBody>
        </p:sp>
        <p:sp>
          <p:nvSpPr>
            <p:cNvPr id="45" name="타원 44"/>
            <p:cNvSpPr/>
            <p:nvPr/>
          </p:nvSpPr>
          <p:spPr>
            <a:xfrm>
              <a:off x="4796835" y="3363838"/>
              <a:ext cx="762211" cy="24629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True</a:t>
              </a:r>
              <a:endParaRPr lang="ko-KR" altLang="en-US" sz="1000" dirty="0"/>
            </a:p>
          </p:txBody>
        </p:sp>
        <p:sp>
          <p:nvSpPr>
            <p:cNvPr id="46" name="타원 45"/>
            <p:cNvSpPr/>
            <p:nvPr/>
          </p:nvSpPr>
          <p:spPr>
            <a:xfrm>
              <a:off x="4622942" y="3651870"/>
              <a:ext cx="762211" cy="24629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Dark</a:t>
              </a:r>
              <a:endParaRPr lang="ko-KR" altLang="en-US" sz="1000" dirty="0"/>
            </a:p>
          </p:txBody>
        </p:sp>
        <p:sp>
          <p:nvSpPr>
            <p:cNvPr id="47" name="타원 46"/>
            <p:cNvSpPr/>
            <p:nvPr/>
          </p:nvSpPr>
          <p:spPr>
            <a:xfrm>
              <a:off x="4652819" y="3939902"/>
              <a:ext cx="762211" cy="24629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Dark</a:t>
              </a:r>
              <a:endParaRPr lang="ko-KR" altLang="en-US" sz="1000" dirty="0"/>
            </a:p>
          </p:txBody>
        </p:sp>
        <p:sp>
          <p:nvSpPr>
            <p:cNvPr id="48" name="타원 47"/>
            <p:cNvSpPr/>
            <p:nvPr/>
          </p:nvSpPr>
          <p:spPr>
            <a:xfrm>
              <a:off x="4394665" y="4227934"/>
              <a:ext cx="762211" cy="24629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True</a:t>
              </a:r>
              <a:endParaRPr lang="ko-KR" altLang="en-US" sz="1000" dirty="0"/>
            </a:p>
          </p:txBody>
        </p:sp>
        <p:sp>
          <p:nvSpPr>
            <p:cNvPr id="49" name="타원 48"/>
            <p:cNvSpPr/>
            <p:nvPr/>
          </p:nvSpPr>
          <p:spPr>
            <a:xfrm>
              <a:off x="4652819" y="4515966"/>
              <a:ext cx="762211" cy="24629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Bright</a:t>
              </a:r>
              <a:endParaRPr lang="ko-KR" altLang="en-US" sz="1000" dirty="0"/>
            </a:p>
          </p:txBody>
        </p:sp>
        <p:grpSp>
          <p:nvGrpSpPr>
            <p:cNvPr id="7222" name="그룹 7221"/>
            <p:cNvGrpSpPr/>
            <p:nvPr/>
          </p:nvGrpSpPr>
          <p:grpSpPr>
            <a:xfrm>
              <a:off x="5126998" y="1398755"/>
              <a:ext cx="987047" cy="3240360"/>
              <a:chOff x="5126998" y="1398755"/>
              <a:chExt cx="987047" cy="3240360"/>
            </a:xfrm>
          </p:grpSpPr>
          <p:cxnSp>
            <p:nvCxnSpPr>
              <p:cNvPr id="5" name="직선 화살표 연결선 4"/>
              <p:cNvCxnSpPr>
                <a:stCxn id="16" idx="2"/>
                <a:endCxn id="35" idx="6"/>
              </p:cNvCxnSpPr>
              <p:nvPr/>
            </p:nvCxnSpPr>
            <p:spPr>
              <a:xfrm flipH="1" flipV="1">
                <a:off x="5385153" y="1398755"/>
                <a:ext cx="728892" cy="8186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/>
              <p:cNvCxnSpPr>
                <a:stCxn id="16" idx="2"/>
                <a:endCxn id="39" idx="5"/>
              </p:cNvCxnSpPr>
              <p:nvPr/>
            </p:nvCxnSpPr>
            <p:spPr>
              <a:xfrm flipH="1" flipV="1">
                <a:off x="5447423" y="1773866"/>
                <a:ext cx="666622" cy="4435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>
                <a:stCxn id="16" idx="2"/>
                <a:endCxn id="40" idx="6"/>
              </p:cNvCxnSpPr>
              <p:nvPr/>
            </p:nvCxnSpPr>
            <p:spPr>
              <a:xfrm flipH="1" flipV="1">
                <a:off x="5385153" y="1974819"/>
                <a:ext cx="728892" cy="24262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>
                <a:stCxn id="17" idx="2"/>
                <a:endCxn id="41" idx="6"/>
              </p:cNvCxnSpPr>
              <p:nvPr/>
            </p:nvCxnSpPr>
            <p:spPr>
              <a:xfrm flipH="1" flipV="1">
                <a:off x="5385152" y="2304585"/>
                <a:ext cx="728893" cy="5693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/>
              <p:cNvCxnSpPr>
                <a:stCxn id="17" idx="2"/>
                <a:endCxn id="42" idx="6"/>
              </p:cNvCxnSpPr>
              <p:nvPr/>
            </p:nvCxnSpPr>
            <p:spPr>
              <a:xfrm flipH="1" flipV="1">
                <a:off x="5126998" y="2592617"/>
                <a:ext cx="987047" cy="2812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/>
              <p:cNvCxnSpPr>
                <a:stCxn id="17" idx="2"/>
                <a:endCxn id="43" idx="6"/>
              </p:cNvCxnSpPr>
              <p:nvPr/>
            </p:nvCxnSpPr>
            <p:spPr>
              <a:xfrm flipH="1">
                <a:off x="5385152" y="2873896"/>
                <a:ext cx="728893" cy="675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/>
              <p:cNvCxnSpPr>
                <a:stCxn id="18" idx="2"/>
                <a:endCxn id="44" idx="6"/>
              </p:cNvCxnSpPr>
              <p:nvPr/>
            </p:nvCxnSpPr>
            <p:spPr>
              <a:xfrm flipH="1" flipV="1">
                <a:off x="5385153" y="3198955"/>
                <a:ext cx="728892" cy="3365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/>
              <p:cNvCxnSpPr>
                <a:stCxn id="18" idx="2"/>
                <a:endCxn id="45" idx="6"/>
              </p:cNvCxnSpPr>
              <p:nvPr/>
            </p:nvCxnSpPr>
            <p:spPr>
              <a:xfrm flipH="1" flipV="1">
                <a:off x="5559046" y="3486987"/>
                <a:ext cx="554999" cy="484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/>
              <p:cNvCxnSpPr>
                <a:stCxn id="18" idx="2"/>
                <a:endCxn id="46" idx="6"/>
              </p:cNvCxnSpPr>
              <p:nvPr/>
            </p:nvCxnSpPr>
            <p:spPr>
              <a:xfrm flipH="1">
                <a:off x="5385153" y="3535474"/>
                <a:ext cx="728892" cy="2395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/>
              <p:cNvCxnSpPr>
                <a:stCxn id="19" idx="2"/>
                <a:endCxn id="47" idx="6"/>
              </p:cNvCxnSpPr>
              <p:nvPr/>
            </p:nvCxnSpPr>
            <p:spPr>
              <a:xfrm flipH="1" flipV="1">
                <a:off x="5415030" y="4063051"/>
                <a:ext cx="699015" cy="1288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/>
              <p:cNvCxnSpPr>
                <a:stCxn id="19" idx="2"/>
                <a:endCxn id="48" idx="6"/>
              </p:cNvCxnSpPr>
              <p:nvPr/>
            </p:nvCxnSpPr>
            <p:spPr>
              <a:xfrm flipH="1">
                <a:off x="5156876" y="4191930"/>
                <a:ext cx="957169" cy="15915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화살표 연결선 79"/>
              <p:cNvCxnSpPr>
                <a:stCxn id="19" idx="2"/>
                <a:endCxn id="49" idx="6"/>
              </p:cNvCxnSpPr>
              <p:nvPr/>
            </p:nvCxnSpPr>
            <p:spPr>
              <a:xfrm flipH="1">
                <a:off x="5415030" y="4191930"/>
                <a:ext cx="699015" cy="4471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5559046" y="150489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분류</a:t>
                </a:r>
                <a:endParaRPr lang="ko-KR" altLang="en-US" sz="12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7221" name="그룹 7220"/>
          <p:cNvGrpSpPr/>
          <p:nvPr/>
        </p:nvGrpSpPr>
        <p:grpSpPr>
          <a:xfrm>
            <a:off x="3101963" y="1398755"/>
            <a:ext cx="1694872" cy="3240360"/>
            <a:chOff x="3101963" y="1398755"/>
            <a:chExt cx="1694872" cy="3240360"/>
          </a:xfrm>
        </p:grpSpPr>
        <p:cxnSp>
          <p:nvCxnSpPr>
            <p:cNvPr id="7196" name="직선 화살표 연결선 7195"/>
            <p:cNvCxnSpPr>
              <a:stCxn id="11" idx="6"/>
              <a:endCxn id="35" idx="2"/>
            </p:cNvCxnSpPr>
            <p:nvPr/>
          </p:nvCxnSpPr>
          <p:spPr>
            <a:xfrm flipV="1">
              <a:off x="3101963" y="1398755"/>
              <a:ext cx="1520979" cy="81868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>
              <a:endCxn id="39" idx="2"/>
            </p:cNvCxnSpPr>
            <p:nvPr/>
          </p:nvCxnSpPr>
          <p:spPr>
            <a:xfrm flipV="1">
              <a:off x="3101963" y="1686787"/>
              <a:ext cx="1694872" cy="53249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>
              <a:stCxn id="11" idx="6"/>
              <a:endCxn id="40" idx="2"/>
            </p:cNvCxnSpPr>
            <p:nvPr/>
          </p:nvCxnSpPr>
          <p:spPr>
            <a:xfrm flipV="1">
              <a:off x="3101963" y="1974819"/>
              <a:ext cx="1520979" cy="24262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>
              <a:stCxn id="13" idx="6"/>
              <a:endCxn id="41" idx="2"/>
            </p:cNvCxnSpPr>
            <p:nvPr/>
          </p:nvCxnSpPr>
          <p:spPr>
            <a:xfrm flipV="1">
              <a:off x="3101963" y="2304585"/>
              <a:ext cx="1520978" cy="56931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/>
            <p:cNvCxnSpPr>
              <a:stCxn id="13" idx="6"/>
              <a:endCxn id="42" idx="2"/>
            </p:cNvCxnSpPr>
            <p:nvPr/>
          </p:nvCxnSpPr>
          <p:spPr>
            <a:xfrm flipV="1">
              <a:off x="3101963" y="2592617"/>
              <a:ext cx="1262824" cy="28127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/>
            <p:cNvCxnSpPr>
              <a:stCxn id="13" idx="6"/>
              <a:endCxn id="43" idx="2"/>
            </p:cNvCxnSpPr>
            <p:nvPr/>
          </p:nvCxnSpPr>
          <p:spPr>
            <a:xfrm>
              <a:off x="3101963" y="2873896"/>
              <a:ext cx="1520978" cy="675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3469990" y="1577933"/>
              <a:ext cx="8947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accent1">
                      <a:lumMod val="50000"/>
                    </a:schemeClr>
                  </a:solidFill>
                </a:rPr>
                <a:t>비교</a:t>
              </a:r>
              <a:r>
                <a:rPr lang="en-US" altLang="ko-KR" sz="1200" b="1" dirty="0" smtClean="0">
                  <a:solidFill>
                    <a:schemeClr val="accent1">
                      <a:lumMod val="50000"/>
                    </a:schemeClr>
                  </a:solidFill>
                </a:rPr>
                <a:t>, </a:t>
              </a:r>
              <a:r>
                <a:rPr lang="ko-KR" altLang="en-US" sz="1200" b="1" dirty="0" smtClean="0">
                  <a:solidFill>
                    <a:schemeClr val="accent1">
                      <a:lumMod val="50000"/>
                    </a:schemeClr>
                  </a:solidFill>
                </a:rPr>
                <a:t>추천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16" name="직선 화살표 연결선 115"/>
            <p:cNvCxnSpPr>
              <a:stCxn id="14" idx="6"/>
              <a:endCxn id="44" idx="2"/>
            </p:cNvCxnSpPr>
            <p:nvPr/>
          </p:nvCxnSpPr>
          <p:spPr>
            <a:xfrm flipV="1">
              <a:off x="3101963" y="3198955"/>
              <a:ext cx="1520979" cy="33651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/>
            <p:cNvCxnSpPr>
              <a:stCxn id="14" idx="6"/>
              <a:endCxn id="45" idx="2"/>
            </p:cNvCxnSpPr>
            <p:nvPr/>
          </p:nvCxnSpPr>
          <p:spPr>
            <a:xfrm flipV="1">
              <a:off x="3101963" y="3486987"/>
              <a:ext cx="1694872" cy="484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>
              <a:stCxn id="14" idx="6"/>
              <a:endCxn id="46" idx="2"/>
            </p:cNvCxnSpPr>
            <p:nvPr/>
          </p:nvCxnSpPr>
          <p:spPr>
            <a:xfrm>
              <a:off x="3101963" y="3535474"/>
              <a:ext cx="1520979" cy="23954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>
              <a:stCxn id="15" idx="6"/>
              <a:endCxn id="47" idx="2"/>
            </p:cNvCxnSpPr>
            <p:nvPr/>
          </p:nvCxnSpPr>
          <p:spPr>
            <a:xfrm flipV="1">
              <a:off x="3101963" y="4063051"/>
              <a:ext cx="1550856" cy="12887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/>
            <p:cNvCxnSpPr>
              <a:stCxn id="15" idx="6"/>
              <a:endCxn id="48" idx="2"/>
            </p:cNvCxnSpPr>
            <p:nvPr/>
          </p:nvCxnSpPr>
          <p:spPr>
            <a:xfrm>
              <a:off x="3101963" y="4191930"/>
              <a:ext cx="1292702" cy="15915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/>
            <p:cNvCxnSpPr>
              <a:stCxn id="15" idx="6"/>
              <a:endCxn id="49" idx="2"/>
            </p:cNvCxnSpPr>
            <p:nvPr/>
          </p:nvCxnSpPr>
          <p:spPr>
            <a:xfrm>
              <a:off x="3101963" y="4191930"/>
              <a:ext cx="1550856" cy="44718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TextBox 140">
            <a:extLst>
              <a:ext uri="{FF2B5EF4-FFF2-40B4-BE49-F238E27FC236}">
                <a16:creationId xmlns="" xmlns:a16="http://schemas.microsoft.com/office/drawing/2014/main" id="{048C1A07-432B-4DAD-804A-FBBBAB34F528}"/>
              </a:ext>
            </a:extLst>
          </p:cNvPr>
          <p:cNvSpPr txBox="1"/>
          <p:nvPr/>
        </p:nvSpPr>
        <p:spPr>
          <a:xfrm>
            <a:off x="467544" y="771550"/>
            <a:ext cx="820891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SciART</a:t>
            </a:r>
            <a:r>
              <a:rPr lang="en-US" altLang="ko-KR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COLOUR CLOCK</a:t>
            </a:r>
            <a:endParaRPr lang="en-US" altLang="ko-KR" sz="14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  Kathryn Kalisz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SciART</a:t>
            </a: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 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en-US" altLang="ko-KR" sz="1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432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942" y="75712"/>
            <a:ext cx="1624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1. </a:t>
            </a:r>
            <a:r>
              <a:rPr lang="en-US" altLang="ko-KR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OVERVIEW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048C1A07-432B-4DAD-804A-FBBBAB34F528}"/>
              </a:ext>
            </a:extLst>
          </p:cNvPr>
          <p:cNvSpPr txBox="1"/>
          <p:nvPr/>
        </p:nvSpPr>
        <p:spPr>
          <a:xfrm>
            <a:off x="467544" y="771550"/>
            <a:ext cx="8208912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r>
              <a:rPr lang="ko-KR" altLang="en-US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계절 </a:t>
            </a:r>
            <a:r>
              <a:rPr lang="en-US" altLang="ko-KR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Personal Color</a:t>
            </a:r>
            <a:endParaRPr lang="en-US" altLang="ko-KR" sz="14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  Jackson, Carole, "Color me beautiful", 1981., Ballantine Books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Hue(Warm/Cool)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Tone(Soft/Hard)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기준으로 색상을 </a:t>
            </a: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계절로 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분류함 </a:t>
            </a: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 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인간에게는 고유의 색상이 있으며</a:t>
            </a: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이는 사계절 중 하나의 </a:t>
            </a:r>
            <a:r>
              <a:rPr lang="ko-KR" altLang="en-US" sz="1200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유형군에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포함됨</a:t>
            </a: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1] 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컬러 이미지 스케일에 따른 분류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         [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2] Hue 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Tone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색상표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Picture 2" descr="C:\Users\khyoon\Desktop\논문\자료\Hue&amp;To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957037"/>
            <a:ext cx="3857839" cy="255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khyoon\Desktop\논문\자료\컬러이미지에따른 계절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9" t="10910" r="13747" b="14194"/>
          <a:stretch/>
        </p:blipFill>
        <p:spPr bwMode="auto">
          <a:xfrm>
            <a:off x="971600" y="2057400"/>
            <a:ext cx="2841364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8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1942" y="75712"/>
            <a:ext cx="1624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1. </a:t>
            </a:r>
            <a:r>
              <a:rPr lang="en-US" altLang="ko-KR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OVERVIEW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48C1A07-432B-4DAD-804A-FBBBAB34F528}"/>
              </a:ext>
            </a:extLst>
          </p:cNvPr>
          <p:cNvSpPr txBox="1"/>
          <p:nvPr/>
        </p:nvSpPr>
        <p:spPr>
          <a:xfrm>
            <a:off x="467544" y="771550"/>
            <a:ext cx="8208912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r>
              <a:rPr lang="ko-KR" altLang="en-US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계절 </a:t>
            </a:r>
            <a:r>
              <a:rPr lang="en-US" altLang="ko-KR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Personal Color</a:t>
            </a:r>
            <a:endParaRPr lang="en-US" altLang="ko-KR" sz="14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4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계절로 분류된 약 </a:t>
            </a: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130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가지의 색상들의 천을 직접 피부에 대보고 어떤 색상이 잘 어울리는지 판단</a:t>
            </a: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 어울리는 색상의 계절로 퍼스널 컬러를 진단함</a:t>
            </a: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1] 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계절별 색상 </a:t>
            </a:r>
            <a:r>
              <a:rPr lang="ko-KR" altLang="en-US" sz="1000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파레트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endParaRPr lang="en-US" altLang="ko-KR" sz="1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26649"/>
            <a:ext cx="5112568" cy="2500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75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1942" y="75712"/>
            <a:ext cx="1624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1. </a:t>
            </a:r>
            <a:r>
              <a:rPr lang="en-US" altLang="ko-KR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OVERVIEW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48C1A07-432B-4DAD-804A-FBBBAB34F528}"/>
              </a:ext>
            </a:extLst>
          </p:cNvPr>
          <p:cNvSpPr txBox="1"/>
          <p:nvPr/>
        </p:nvSpPr>
        <p:spPr>
          <a:xfrm>
            <a:off x="467544" y="771550"/>
            <a:ext cx="8208912" cy="394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계절별 팔레트와 피부색의 관계</a:t>
            </a:r>
            <a:endParaRPr lang="en-US" altLang="ko-KR" sz="14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통계에 의해 계절별 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대표적인 피부색을 선정하고</a:t>
            </a: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계절별 팔레트와 상관관계를 분석함</a:t>
            </a: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 Min-Kyung Kim, "Correlation between the Factors of Personal Color Diagnosis Guide and Brain Wave </a:t>
            </a: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Analysis“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의해 유의미한 상관관계가 있다고 밝혀짐</a:t>
            </a: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         [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1] 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계절별 피부 톤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en-US" altLang="ko-KR" sz="1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94" y="2211710"/>
            <a:ext cx="74580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51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1942" y="75712"/>
            <a:ext cx="1624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1. </a:t>
            </a:r>
            <a:r>
              <a:rPr lang="en-US" altLang="ko-KR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OVERVIEW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48C1A07-432B-4DAD-804A-FBBBAB34F528}"/>
              </a:ext>
            </a:extLst>
          </p:cNvPr>
          <p:cNvSpPr txBox="1"/>
          <p:nvPr/>
        </p:nvSpPr>
        <p:spPr>
          <a:xfrm>
            <a:off x="467544" y="771550"/>
            <a:ext cx="820891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피부색 기반 화장품 추천</a:t>
            </a:r>
            <a:endParaRPr lang="en-US" altLang="ko-KR" sz="14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  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피부색과 계절별 피부 톤 샘플을 비교하여 사용자의 퍼스널 컬러 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지정</a:t>
            </a: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지정된 퍼스널 컬러의 색상 팔레트를 기반으로 화장품 추천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</a:t>
            </a: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en-US" altLang="ko-KR" sz="1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9592" y="2931790"/>
            <a:ext cx="648072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피부</a:t>
            </a:r>
            <a:r>
              <a:rPr lang="ko-KR" altLang="en-US" sz="1200" dirty="0"/>
              <a:t>색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04248" y="2935213"/>
            <a:ext cx="648072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립스틱</a:t>
            </a:r>
            <a:endParaRPr lang="ko-KR" altLang="en-US" sz="1200" dirty="0"/>
          </a:p>
        </p:txBody>
      </p:sp>
      <p:cxnSp>
        <p:nvCxnSpPr>
          <p:cNvPr id="7" name="직선 화살표 연결선 6"/>
          <p:cNvCxnSpPr>
            <a:stCxn id="2" idx="3"/>
          </p:cNvCxnSpPr>
          <p:nvPr/>
        </p:nvCxnSpPr>
        <p:spPr>
          <a:xfrm flipV="1">
            <a:off x="1547664" y="2217440"/>
            <a:ext cx="864096" cy="1002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1547664" y="1965412"/>
            <a:ext cx="1554299" cy="2478546"/>
            <a:chOff x="1547664" y="1965412"/>
            <a:chExt cx="1554299" cy="2478546"/>
          </a:xfrm>
        </p:grpSpPr>
        <p:sp>
          <p:nvSpPr>
            <p:cNvPr id="15" name="타원 14"/>
            <p:cNvSpPr/>
            <p:nvPr/>
          </p:nvSpPr>
          <p:spPr>
            <a:xfrm>
              <a:off x="2411760" y="2621868"/>
              <a:ext cx="690203" cy="504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여름</a:t>
              </a:r>
              <a:endParaRPr lang="ko-KR" altLang="en-US" sz="1200" dirty="0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1547664" y="1965412"/>
              <a:ext cx="1554299" cy="2478546"/>
              <a:chOff x="1547664" y="1965412"/>
              <a:chExt cx="1554299" cy="2478546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2411760" y="1965412"/>
                <a:ext cx="690203" cy="5040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봄</a:t>
                </a:r>
                <a:endParaRPr lang="ko-KR" altLang="en-US" sz="1200" dirty="0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2411760" y="3283446"/>
                <a:ext cx="690203" cy="5040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/>
                  <a:t>가을</a:t>
                </a:r>
                <a:endParaRPr lang="ko-KR" altLang="en-US" sz="1200" dirty="0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2411760" y="3939902"/>
                <a:ext cx="690203" cy="5040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겨울</a:t>
                </a:r>
                <a:endParaRPr lang="ko-KR" altLang="en-US" sz="1200" dirty="0"/>
              </a:p>
            </p:txBody>
          </p:sp>
          <p:cxnSp>
            <p:nvCxnSpPr>
              <p:cNvPr id="22" name="직선 화살표 연결선 21"/>
              <p:cNvCxnSpPr>
                <a:endCxn id="15" idx="2"/>
              </p:cNvCxnSpPr>
              <p:nvPr/>
            </p:nvCxnSpPr>
            <p:spPr>
              <a:xfrm flipV="1">
                <a:off x="1547664" y="2873896"/>
                <a:ext cx="864096" cy="3493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/>
              <p:cNvCxnSpPr>
                <a:stCxn id="2" idx="3"/>
                <a:endCxn id="16" idx="2"/>
              </p:cNvCxnSpPr>
              <p:nvPr/>
            </p:nvCxnSpPr>
            <p:spPr>
              <a:xfrm>
                <a:off x="1547664" y="3219822"/>
                <a:ext cx="864096" cy="3156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>
                <a:stCxn id="2" idx="3"/>
                <a:endCxn id="17" idx="2"/>
              </p:cNvCxnSpPr>
              <p:nvPr/>
            </p:nvCxnSpPr>
            <p:spPr>
              <a:xfrm>
                <a:off x="1547664" y="3219822"/>
                <a:ext cx="864096" cy="9721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1691680" y="2469468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분류</a:t>
                </a:r>
                <a:endParaRPr lang="ko-KR" altLang="en-US" sz="12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62" name="그룹 61"/>
          <p:cNvGrpSpPr/>
          <p:nvPr/>
        </p:nvGrpSpPr>
        <p:grpSpPr>
          <a:xfrm>
            <a:off x="3275856" y="1965412"/>
            <a:ext cx="1656184" cy="2237742"/>
            <a:chOff x="3275856" y="1965412"/>
            <a:chExt cx="1656184" cy="2237742"/>
          </a:xfrm>
        </p:grpSpPr>
        <p:cxnSp>
          <p:nvCxnSpPr>
            <p:cNvPr id="47" name="직선 화살표 연결선 46"/>
            <p:cNvCxnSpPr/>
            <p:nvPr/>
          </p:nvCxnSpPr>
          <p:spPr>
            <a:xfrm>
              <a:off x="3275856" y="2217440"/>
              <a:ext cx="165618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그룹 60"/>
            <p:cNvGrpSpPr/>
            <p:nvPr/>
          </p:nvGrpSpPr>
          <p:grpSpPr>
            <a:xfrm>
              <a:off x="3275856" y="1965412"/>
              <a:ext cx="1656184" cy="2237742"/>
              <a:chOff x="3275856" y="1965412"/>
              <a:chExt cx="1656184" cy="2237742"/>
            </a:xfrm>
          </p:grpSpPr>
          <p:cxnSp>
            <p:nvCxnSpPr>
              <p:cNvPr id="49" name="직선 화살표 연결선 48"/>
              <p:cNvCxnSpPr/>
              <p:nvPr/>
            </p:nvCxnSpPr>
            <p:spPr>
              <a:xfrm>
                <a:off x="3275856" y="2873896"/>
                <a:ext cx="1656184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/>
              <p:cNvCxnSpPr/>
              <p:nvPr/>
            </p:nvCxnSpPr>
            <p:spPr>
              <a:xfrm>
                <a:off x="3275856" y="3535474"/>
                <a:ext cx="1656184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>
                <a:off x="3275856" y="4203154"/>
                <a:ext cx="1656184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3653736" y="1965412"/>
                <a:ext cx="8947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비교</a:t>
                </a:r>
                <a:r>
                  <a:rPr lang="en-US" altLang="ko-KR" sz="12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:r>
                  <a:rPr lang="ko-KR" altLang="en-US" sz="12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추천</a:t>
                </a:r>
                <a:endParaRPr lang="ko-KR" altLang="en-US" sz="12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58" name="그룹 57"/>
          <p:cNvGrpSpPr/>
          <p:nvPr/>
        </p:nvGrpSpPr>
        <p:grpSpPr>
          <a:xfrm>
            <a:off x="5148064" y="1965412"/>
            <a:ext cx="1656184" cy="2478546"/>
            <a:chOff x="5148064" y="1965412"/>
            <a:chExt cx="1656184" cy="2478546"/>
          </a:xfrm>
        </p:grpSpPr>
        <p:cxnSp>
          <p:nvCxnSpPr>
            <p:cNvPr id="35" name="직선 화살표 연결선 34"/>
            <p:cNvCxnSpPr>
              <a:stCxn id="8" idx="1"/>
            </p:cNvCxnSpPr>
            <p:nvPr/>
          </p:nvCxnSpPr>
          <p:spPr>
            <a:xfrm flipH="1" flipV="1">
              <a:off x="5838267" y="2217440"/>
              <a:ext cx="965981" cy="10058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그룹 56"/>
            <p:cNvGrpSpPr/>
            <p:nvPr/>
          </p:nvGrpSpPr>
          <p:grpSpPr>
            <a:xfrm>
              <a:off x="5148064" y="1965412"/>
              <a:ext cx="1656184" cy="2478546"/>
              <a:chOff x="5148064" y="1965412"/>
              <a:chExt cx="1656184" cy="2478546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5148064" y="1965412"/>
                <a:ext cx="690203" cy="5040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봄</a:t>
                </a:r>
                <a:endParaRPr lang="ko-KR" altLang="en-US" sz="1200" dirty="0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5148064" y="2621868"/>
                <a:ext cx="690203" cy="5040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/>
                  <a:t>여름</a:t>
                </a:r>
                <a:endParaRPr lang="ko-KR" altLang="en-US" sz="1200" dirty="0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5148064" y="3283446"/>
                <a:ext cx="690203" cy="5040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/>
                  <a:t>가을</a:t>
                </a:r>
                <a:endParaRPr lang="ko-KR" altLang="en-US" sz="1200" dirty="0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5148064" y="3939902"/>
                <a:ext cx="690203" cy="5040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겨울</a:t>
                </a:r>
                <a:endParaRPr lang="ko-KR" altLang="en-US" sz="1200" dirty="0"/>
              </a:p>
            </p:txBody>
          </p:sp>
          <p:cxnSp>
            <p:nvCxnSpPr>
              <p:cNvPr id="36" name="직선 화살표 연결선 35"/>
              <p:cNvCxnSpPr>
                <a:stCxn id="8" idx="1"/>
                <a:endCxn id="19" idx="6"/>
              </p:cNvCxnSpPr>
              <p:nvPr/>
            </p:nvCxnSpPr>
            <p:spPr>
              <a:xfrm flipH="1" flipV="1">
                <a:off x="5838267" y="2873896"/>
                <a:ext cx="965981" cy="34934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/>
              <p:cNvCxnSpPr>
                <a:stCxn id="8" idx="1"/>
              </p:cNvCxnSpPr>
              <p:nvPr/>
            </p:nvCxnSpPr>
            <p:spPr>
              <a:xfrm flipH="1">
                <a:off x="5838267" y="3223245"/>
                <a:ext cx="965981" cy="31222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/>
              <p:cNvCxnSpPr/>
              <p:nvPr/>
            </p:nvCxnSpPr>
            <p:spPr>
              <a:xfrm flipH="1">
                <a:off x="5838268" y="3223246"/>
                <a:ext cx="965980" cy="96868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6075036" y="2441632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분류</a:t>
                </a:r>
                <a:endParaRPr lang="ko-KR" altLang="en-US" sz="12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519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A3E02BA-9778-45A0-9963-72CD84956F5C}"/>
              </a:ext>
            </a:extLst>
          </p:cNvPr>
          <p:cNvSpPr txBox="1"/>
          <p:nvPr/>
        </p:nvSpPr>
        <p:spPr>
          <a:xfrm>
            <a:off x="261942" y="75712"/>
            <a:ext cx="190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2.1. PROBLEM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48C1A07-432B-4DAD-804A-FBBBAB34F528}"/>
              </a:ext>
            </a:extLst>
          </p:cNvPr>
          <p:cNvSpPr txBox="1"/>
          <p:nvPr/>
        </p:nvSpPr>
        <p:spPr>
          <a:xfrm>
            <a:off x="467544" y="771550"/>
            <a:ext cx="597666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구분요</a:t>
            </a:r>
            <a:r>
              <a:rPr lang="ko-KR" altLang="en-US" sz="14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endParaRPr lang="en-US" altLang="ko-KR" sz="14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이정아</a:t>
            </a: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"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파운데이션과 퍼스널 컬러 시스템과의 상관관계</a:t>
            </a: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2017</a:t>
            </a: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., 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따르면 이마의 </a:t>
            </a: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관자놀이의 </a:t>
            </a: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a, b, C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볼의 </a:t>
            </a: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 유의미한 요인 </a:t>
            </a: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(Lab, </a:t>
            </a:r>
            <a:r>
              <a:rPr lang="en-US" altLang="ko-KR" sz="1200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LCh</a:t>
            </a: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다섯 가지 요인으로만 거리 비교</a:t>
            </a: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en-US" altLang="ko-KR" sz="1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582350" y="926335"/>
            <a:ext cx="2094106" cy="792088"/>
            <a:chOff x="899592" y="1965412"/>
            <a:chExt cx="6552728" cy="2478546"/>
          </a:xfrm>
        </p:grpSpPr>
        <p:sp>
          <p:nvSpPr>
            <p:cNvPr id="35" name="직사각형 34"/>
            <p:cNvSpPr/>
            <p:nvPr/>
          </p:nvSpPr>
          <p:spPr>
            <a:xfrm>
              <a:off x="899592" y="2931790"/>
              <a:ext cx="648072" cy="576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804248" y="2935213"/>
              <a:ext cx="648072" cy="576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2411760" y="1965412"/>
              <a:ext cx="690203" cy="504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8" name="타원 37"/>
            <p:cNvSpPr/>
            <p:nvPr/>
          </p:nvSpPr>
          <p:spPr>
            <a:xfrm>
              <a:off x="2411760" y="2621868"/>
              <a:ext cx="690203" cy="504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9" name="타원 38"/>
            <p:cNvSpPr/>
            <p:nvPr/>
          </p:nvSpPr>
          <p:spPr>
            <a:xfrm>
              <a:off x="2411760" y="3283446"/>
              <a:ext cx="690203" cy="504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2411760" y="3939902"/>
              <a:ext cx="690203" cy="504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41" name="타원 40"/>
            <p:cNvSpPr/>
            <p:nvPr/>
          </p:nvSpPr>
          <p:spPr>
            <a:xfrm>
              <a:off x="5148064" y="1965412"/>
              <a:ext cx="690203" cy="504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42" name="타원 41"/>
            <p:cNvSpPr/>
            <p:nvPr/>
          </p:nvSpPr>
          <p:spPr>
            <a:xfrm>
              <a:off x="5148064" y="2621868"/>
              <a:ext cx="690203" cy="504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43" name="타원 42"/>
            <p:cNvSpPr/>
            <p:nvPr/>
          </p:nvSpPr>
          <p:spPr>
            <a:xfrm>
              <a:off x="5148064" y="3283446"/>
              <a:ext cx="690203" cy="504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5148064" y="3939902"/>
              <a:ext cx="690203" cy="504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45" name="직선 화살표 연결선 44"/>
            <p:cNvCxnSpPr>
              <a:stCxn id="35" idx="3"/>
            </p:cNvCxnSpPr>
            <p:nvPr/>
          </p:nvCxnSpPr>
          <p:spPr>
            <a:xfrm flipV="1">
              <a:off x="1547664" y="2217440"/>
              <a:ext cx="864096" cy="1002382"/>
            </a:xfrm>
            <a:prstGeom prst="straightConnector1">
              <a:avLst/>
            </a:prstGeom>
            <a:ln>
              <a:solidFill>
                <a:srgbClr val="EA3C3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endCxn id="38" idx="2"/>
            </p:cNvCxnSpPr>
            <p:nvPr/>
          </p:nvCxnSpPr>
          <p:spPr>
            <a:xfrm flipV="1">
              <a:off x="1547664" y="2873896"/>
              <a:ext cx="864096" cy="349350"/>
            </a:xfrm>
            <a:prstGeom prst="straightConnector1">
              <a:avLst/>
            </a:prstGeom>
            <a:ln>
              <a:solidFill>
                <a:srgbClr val="EA3C3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35" idx="3"/>
              <a:endCxn id="39" idx="2"/>
            </p:cNvCxnSpPr>
            <p:nvPr/>
          </p:nvCxnSpPr>
          <p:spPr>
            <a:xfrm>
              <a:off x="1547664" y="3219822"/>
              <a:ext cx="864096" cy="315652"/>
            </a:xfrm>
            <a:prstGeom prst="straightConnector1">
              <a:avLst/>
            </a:prstGeom>
            <a:ln>
              <a:solidFill>
                <a:srgbClr val="EA3C3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35" idx="3"/>
              <a:endCxn id="40" idx="2"/>
            </p:cNvCxnSpPr>
            <p:nvPr/>
          </p:nvCxnSpPr>
          <p:spPr>
            <a:xfrm>
              <a:off x="1547664" y="3219822"/>
              <a:ext cx="864096" cy="972108"/>
            </a:xfrm>
            <a:prstGeom prst="straightConnector1">
              <a:avLst/>
            </a:prstGeom>
            <a:ln>
              <a:solidFill>
                <a:srgbClr val="EA3C3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36" idx="1"/>
            </p:cNvCxnSpPr>
            <p:nvPr/>
          </p:nvCxnSpPr>
          <p:spPr>
            <a:xfrm flipH="1" flipV="1">
              <a:off x="5838267" y="2217440"/>
              <a:ext cx="965981" cy="10058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36" idx="1"/>
              <a:endCxn id="42" idx="6"/>
            </p:cNvCxnSpPr>
            <p:nvPr/>
          </p:nvCxnSpPr>
          <p:spPr>
            <a:xfrm flipH="1" flipV="1">
              <a:off x="5838267" y="2873896"/>
              <a:ext cx="965981" cy="3493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36" idx="1"/>
            </p:cNvCxnSpPr>
            <p:nvPr/>
          </p:nvCxnSpPr>
          <p:spPr>
            <a:xfrm flipH="1">
              <a:off x="5838267" y="3223245"/>
              <a:ext cx="965981" cy="3122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H="1">
              <a:off x="5838268" y="3223246"/>
              <a:ext cx="965980" cy="9686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>
              <a:off x="3275856" y="2217440"/>
              <a:ext cx="165618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>
              <a:off x="3275856" y="2873896"/>
              <a:ext cx="165618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>
              <a:off x="3275856" y="3535474"/>
              <a:ext cx="165618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>
              <a:off x="3275856" y="4203154"/>
              <a:ext cx="165618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32FC0C34-9362-4B3C-A5FD-27440B815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67694"/>
            <a:ext cx="1978915" cy="25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7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A3E02BA-9778-45A0-9963-72CD84956F5C}"/>
              </a:ext>
            </a:extLst>
          </p:cNvPr>
          <p:cNvSpPr txBox="1"/>
          <p:nvPr/>
        </p:nvSpPr>
        <p:spPr>
          <a:xfrm>
            <a:off x="261942" y="75712"/>
            <a:ext cx="190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2.1. PROBLEM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48C1A07-432B-4DAD-804A-FBBBAB34F528}"/>
              </a:ext>
            </a:extLst>
          </p:cNvPr>
          <p:cNvSpPr txBox="1"/>
          <p:nvPr/>
        </p:nvSpPr>
        <p:spPr>
          <a:xfrm>
            <a:off x="467544" y="771550"/>
            <a:ext cx="820891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lang="ko-KR" altLang="en-US" sz="14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en-US" altLang="ko-KR" sz="14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  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인물이지만 조명환경에</a:t>
            </a: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 다른 계절로 분류됨</a:t>
            </a: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[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1] 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봄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                 [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2] 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봄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여름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		  [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3] 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여름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en-US" altLang="ko-KR" sz="1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582350" y="926335"/>
            <a:ext cx="2094106" cy="792088"/>
            <a:chOff x="899592" y="1965412"/>
            <a:chExt cx="6552728" cy="2478546"/>
          </a:xfrm>
        </p:grpSpPr>
        <p:sp>
          <p:nvSpPr>
            <p:cNvPr id="35" name="직사각형 34"/>
            <p:cNvSpPr/>
            <p:nvPr/>
          </p:nvSpPr>
          <p:spPr>
            <a:xfrm>
              <a:off x="899592" y="2931790"/>
              <a:ext cx="648072" cy="576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804248" y="2935213"/>
              <a:ext cx="648072" cy="576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2411760" y="1965412"/>
              <a:ext cx="690203" cy="504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8" name="타원 37"/>
            <p:cNvSpPr/>
            <p:nvPr/>
          </p:nvSpPr>
          <p:spPr>
            <a:xfrm>
              <a:off x="2411760" y="2621868"/>
              <a:ext cx="690203" cy="504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9" name="타원 38"/>
            <p:cNvSpPr/>
            <p:nvPr/>
          </p:nvSpPr>
          <p:spPr>
            <a:xfrm>
              <a:off x="2411760" y="3283446"/>
              <a:ext cx="690203" cy="504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2411760" y="3939902"/>
              <a:ext cx="690203" cy="504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41" name="타원 40"/>
            <p:cNvSpPr/>
            <p:nvPr/>
          </p:nvSpPr>
          <p:spPr>
            <a:xfrm>
              <a:off x="5148064" y="1965412"/>
              <a:ext cx="690203" cy="504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42" name="타원 41"/>
            <p:cNvSpPr/>
            <p:nvPr/>
          </p:nvSpPr>
          <p:spPr>
            <a:xfrm>
              <a:off x="5148064" y="2621868"/>
              <a:ext cx="690203" cy="504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43" name="타원 42"/>
            <p:cNvSpPr/>
            <p:nvPr/>
          </p:nvSpPr>
          <p:spPr>
            <a:xfrm>
              <a:off x="5148064" y="3283446"/>
              <a:ext cx="690203" cy="504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5148064" y="3939902"/>
              <a:ext cx="690203" cy="504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45" name="직선 화살표 연결선 44"/>
            <p:cNvCxnSpPr>
              <a:stCxn id="35" idx="3"/>
            </p:cNvCxnSpPr>
            <p:nvPr/>
          </p:nvCxnSpPr>
          <p:spPr>
            <a:xfrm flipV="1">
              <a:off x="1547664" y="2217440"/>
              <a:ext cx="864096" cy="1002382"/>
            </a:xfrm>
            <a:prstGeom prst="straightConnector1">
              <a:avLst/>
            </a:prstGeom>
            <a:ln>
              <a:solidFill>
                <a:srgbClr val="EA3C3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endCxn id="38" idx="2"/>
            </p:cNvCxnSpPr>
            <p:nvPr/>
          </p:nvCxnSpPr>
          <p:spPr>
            <a:xfrm flipV="1">
              <a:off x="1547664" y="2873896"/>
              <a:ext cx="864096" cy="349350"/>
            </a:xfrm>
            <a:prstGeom prst="straightConnector1">
              <a:avLst/>
            </a:prstGeom>
            <a:ln>
              <a:solidFill>
                <a:srgbClr val="EA3C3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35" idx="3"/>
              <a:endCxn id="39" idx="2"/>
            </p:cNvCxnSpPr>
            <p:nvPr/>
          </p:nvCxnSpPr>
          <p:spPr>
            <a:xfrm>
              <a:off x="1547664" y="3219822"/>
              <a:ext cx="864096" cy="315652"/>
            </a:xfrm>
            <a:prstGeom prst="straightConnector1">
              <a:avLst/>
            </a:prstGeom>
            <a:ln>
              <a:solidFill>
                <a:srgbClr val="EA3C3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35" idx="3"/>
              <a:endCxn id="40" idx="2"/>
            </p:cNvCxnSpPr>
            <p:nvPr/>
          </p:nvCxnSpPr>
          <p:spPr>
            <a:xfrm>
              <a:off x="1547664" y="3219822"/>
              <a:ext cx="864096" cy="972108"/>
            </a:xfrm>
            <a:prstGeom prst="straightConnector1">
              <a:avLst/>
            </a:prstGeom>
            <a:ln>
              <a:solidFill>
                <a:srgbClr val="EA3C3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36" idx="1"/>
            </p:cNvCxnSpPr>
            <p:nvPr/>
          </p:nvCxnSpPr>
          <p:spPr>
            <a:xfrm flipH="1" flipV="1">
              <a:off x="5838267" y="2217440"/>
              <a:ext cx="965981" cy="10058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36" idx="1"/>
              <a:endCxn id="42" idx="6"/>
            </p:cNvCxnSpPr>
            <p:nvPr/>
          </p:nvCxnSpPr>
          <p:spPr>
            <a:xfrm flipH="1" flipV="1">
              <a:off x="5838267" y="2873896"/>
              <a:ext cx="965981" cy="3493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36" idx="1"/>
            </p:cNvCxnSpPr>
            <p:nvPr/>
          </p:nvCxnSpPr>
          <p:spPr>
            <a:xfrm flipH="1">
              <a:off x="5838267" y="3223245"/>
              <a:ext cx="965981" cy="3122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H="1">
              <a:off x="5838268" y="3223246"/>
              <a:ext cx="965980" cy="9686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>
              <a:off x="3275856" y="2217440"/>
              <a:ext cx="165618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>
              <a:off x="3275856" y="2873896"/>
              <a:ext cx="165618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>
              <a:off x="3275856" y="3535474"/>
              <a:ext cx="165618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>
              <a:off x="3275856" y="4203154"/>
              <a:ext cx="165618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 descr="C:\Users\khyoon\Desktop\Personal Color\Personal Color\Personal Color\f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72" y="2139702"/>
            <a:ext cx="1636712" cy="207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khyoon\Desktop\Personal Color\Personal Color\Personal Color\크리스탈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139702"/>
            <a:ext cx="1640851" cy="212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khyoon\Desktop\Personal Color\Personal Color\Personal Color\크리스탈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304" y="2139702"/>
            <a:ext cx="1520328" cy="212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54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91C2FA1-7B7A-4262-88DA-3861885C1491}"/>
              </a:ext>
            </a:extLst>
          </p:cNvPr>
          <p:cNvSpPr txBox="1"/>
          <p:nvPr/>
        </p:nvSpPr>
        <p:spPr>
          <a:xfrm>
            <a:off x="261942" y="75712"/>
            <a:ext cx="2004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2.1. SOLUTION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048C1A07-432B-4DAD-804A-FBBBAB34F528}"/>
              </a:ext>
            </a:extLst>
          </p:cNvPr>
          <p:cNvSpPr txBox="1"/>
          <p:nvPr/>
        </p:nvSpPr>
        <p:spPr>
          <a:xfrm>
            <a:off x="467544" y="771550"/>
            <a:ext cx="806489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lang="ko-KR" altLang="en-US" sz="14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en-US" altLang="ko-KR" sz="14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en-US" altLang="ko-KR" sz="1200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arville</a:t>
            </a: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M ,Baker  H ,Bhatti  N ,</a:t>
            </a:r>
            <a:r>
              <a:rPr lang="en-US" altLang="ko-KR" sz="1200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Susstrunk</a:t>
            </a: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S , "Consistent Image-Based Measurement and Classification of Skin </a:t>
            </a: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Color“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이용한 방법으로 </a:t>
            </a:r>
            <a:r>
              <a:rPr lang="ko-KR" altLang="en-US" sz="1200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컬러판을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</a:t>
            </a: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  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</a:t>
            </a:r>
            <a:r>
              <a:rPr lang="ko-KR" altLang="en-US" sz="1200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컬러판을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들고 사진을 찍으면</a:t>
            </a: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기존의 </a:t>
            </a:r>
            <a:r>
              <a:rPr lang="ko-KR" altLang="en-US" sz="1200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컬러판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색상과 대조하여 본래의 피부색으로 변환해서 사용</a:t>
            </a: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en-US" altLang="ko-KR" sz="1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" y="2139702"/>
            <a:ext cx="4042453" cy="2463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60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A3E02BA-9778-45A0-9963-72CD84956F5C}"/>
              </a:ext>
            </a:extLst>
          </p:cNvPr>
          <p:cNvSpPr txBox="1"/>
          <p:nvPr/>
        </p:nvSpPr>
        <p:spPr>
          <a:xfrm>
            <a:off x="261942" y="75712"/>
            <a:ext cx="190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2.2. PROBLEM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48C1A07-432B-4DAD-804A-FBBBAB34F528}"/>
              </a:ext>
            </a:extLst>
          </p:cNvPr>
          <p:cNvSpPr txBox="1"/>
          <p:nvPr/>
        </p:nvSpPr>
        <p:spPr>
          <a:xfrm>
            <a:off x="467544" y="771550"/>
            <a:ext cx="8208912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화장품 색 추천</a:t>
            </a:r>
            <a:endParaRPr lang="en-US" altLang="ko-KR" sz="14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  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피부색으로 거리를 비교하다 보니 피부색상과 비슷한 컬러만 추천됨</a:t>
            </a: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  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봄의 피부 톤을 가진 사람에게 봄 색상의 립스틱</a:t>
            </a: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가지를 다 추천하기엔 너무 많음</a:t>
            </a: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좀 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세밀하게 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</a:t>
            </a: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 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방법이 </a:t>
            </a:r>
            <a:r>
              <a:rPr lang="ko-KR" altLang="en-US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</a:t>
            </a: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1] 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계절별 립스틱 색상 팔레트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           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2] </a:t>
            </a:r>
            <a:r>
              <a:rPr lang="ko-KR" altLang="en-US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매번 추천되는 색상</a:t>
            </a:r>
            <a:r>
              <a:rPr lang="en-US" altLang="ko-KR" sz="10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en-US" altLang="ko-KR" sz="1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581710" y="915566"/>
            <a:ext cx="2093620" cy="791905"/>
            <a:chOff x="899592" y="1965412"/>
            <a:chExt cx="6552728" cy="2478546"/>
          </a:xfrm>
        </p:grpSpPr>
        <p:sp>
          <p:nvSpPr>
            <p:cNvPr id="32" name="직사각형 31"/>
            <p:cNvSpPr/>
            <p:nvPr/>
          </p:nvSpPr>
          <p:spPr>
            <a:xfrm>
              <a:off x="899592" y="2931790"/>
              <a:ext cx="648072" cy="576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804248" y="2935213"/>
              <a:ext cx="648072" cy="576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4" name="타원 33"/>
            <p:cNvSpPr/>
            <p:nvPr/>
          </p:nvSpPr>
          <p:spPr>
            <a:xfrm>
              <a:off x="2411760" y="1965412"/>
              <a:ext cx="690203" cy="504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57" name="타원 56"/>
            <p:cNvSpPr/>
            <p:nvPr/>
          </p:nvSpPr>
          <p:spPr>
            <a:xfrm>
              <a:off x="2411760" y="2621868"/>
              <a:ext cx="690203" cy="504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58" name="타원 57"/>
            <p:cNvSpPr/>
            <p:nvPr/>
          </p:nvSpPr>
          <p:spPr>
            <a:xfrm>
              <a:off x="2411760" y="3283446"/>
              <a:ext cx="690203" cy="504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59" name="타원 58"/>
            <p:cNvSpPr/>
            <p:nvPr/>
          </p:nvSpPr>
          <p:spPr>
            <a:xfrm>
              <a:off x="2411760" y="3939902"/>
              <a:ext cx="690203" cy="504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60" name="타원 59"/>
            <p:cNvSpPr/>
            <p:nvPr/>
          </p:nvSpPr>
          <p:spPr>
            <a:xfrm>
              <a:off x="5148064" y="1965412"/>
              <a:ext cx="690203" cy="504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61" name="타원 60"/>
            <p:cNvSpPr/>
            <p:nvPr/>
          </p:nvSpPr>
          <p:spPr>
            <a:xfrm>
              <a:off x="5148064" y="2621868"/>
              <a:ext cx="690203" cy="504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62" name="타원 61"/>
            <p:cNvSpPr/>
            <p:nvPr/>
          </p:nvSpPr>
          <p:spPr>
            <a:xfrm>
              <a:off x="5148064" y="3283446"/>
              <a:ext cx="690203" cy="504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63" name="타원 62"/>
            <p:cNvSpPr/>
            <p:nvPr/>
          </p:nvSpPr>
          <p:spPr>
            <a:xfrm>
              <a:off x="5148064" y="3939902"/>
              <a:ext cx="690203" cy="504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64" name="직선 화살표 연결선 63"/>
            <p:cNvCxnSpPr>
              <a:stCxn id="33" idx="1"/>
            </p:cNvCxnSpPr>
            <p:nvPr/>
          </p:nvCxnSpPr>
          <p:spPr>
            <a:xfrm flipH="1" flipV="1">
              <a:off x="5838267" y="2217440"/>
              <a:ext cx="965981" cy="10058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33" idx="1"/>
              <a:endCxn id="61" idx="6"/>
            </p:cNvCxnSpPr>
            <p:nvPr/>
          </p:nvCxnSpPr>
          <p:spPr>
            <a:xfrm flipH="1" flipV="1">
              <a:off x="5838267" y="2873896"/>
              <a:ext cx="965981" cy="3493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33" idx="1"/>
            </p:cNvCxnSpPr>
            <p:nvPr/>
          </p:nvCxnSpPr>
          <p:spPr>
            <a:xfrm flipH="1">
              <a:off x="5838267" y="3223245"/>
              <a:ext cx="965981" cy="3122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 flipH="1">
              <a:off x="5838268" y="3223246"/>
              <a:ext cx="965980" cy="9686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>
              <a:off x="3275856" y="2217440"/>
              <a:ext cx="1656184" cy="0"/>
            </a:xfrm>
            <a:prstGeom prst="straightConnector1">
              <a:avLst/>
            </a:prstGeom>
            <a:ln>
              <a:solidFill>
                <a:srgbClr val="EA3C3D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>
              <a:off x="3275856" y="2873896"/>
              <a:ext cx="1656184" cy="0"/>
            </a:xfrm>
            <a:prstGeom prst="straightConnector1">
              <a:avLst/>
            </a:prstGeom>
            <a:ln>
              <a:solidFill>
                <a:srgbClr val="EA3C3D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>
              <a:off x="3275856" y="3535474"/>
              <a:ext cx="1656184" cy="0"/>
            </a:xfrm>
            <a:prstGeom prst="straightConnector1">
              <a:avLst/>
            </a:prstGeom>
            <a:ln>
              <a:solidFill>
                <a:srgbClr val="EA3C3D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>
              <a:off x="3275856" y="4203154"/>
              <a:ext cx="1656184" cy="0"/>
            </a:xfrm>
            <a:prstGeom prst="straightConnector1">
              <a:avLst/>
            </a:prstGeom>
            <a:ln>
              <a:solidFill>
                <a:srgbClr val="EA3C3D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/>
            <p:nvPr/>
          </p:nvCxnSpPr>
          <p:spPr>
            <a:xfrm flipV="1">
              <a:off x="1547664" y="2217440"/>
              <a:ext cx="864096" cy="10023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/>
            <p:nvPr/>
          </p:nvCxnSpPr>
          <p:spPr>
            <a:xfrm flipV="1">
              <a:off x="1547664" y="2873896"/>
              <a:ext cx="864096" cy="3493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>
              <a:off x="1547664" y="3219822"/>
              <a:ext cx="864096" cy="3156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>
              <a:off x="1547664" y="3219822"/>
              <a:ext cx="864096" cy="9721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6" name="Picture 4" descr="C:\Users\khyoon\Desktop\립스틱\캡처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t="5575" r="3059" b="6411"/>
          <a:stretch/>
        </p:blipFill>
        <p:spPr bwMode="auto">
          <a:xfrm>
            <a:off x="1053741" y="2139702"/>
            <a:ext cx="3144475" cy="210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BA94B8ED-5DCC-4F15-90A1-0AE96BF294E6}"/>
              </a:ext>
            </a:extLst>
          </p:cNvPr>
          <p:cNvGrpSpPr/>
          <p:nvPr/>
        </p:nvGrpSpPr>
        <p:grpSpPr>
          <a:xfrm>
            <a:off x="5236927" y="3650981"/>
            <a:ext cx="2466694" cy="576065"/>
            <a:chOff x="1043607" y="3507853"/>
            <a:chExt cx="2466694" cy="576065"/>
          </a:xfrm>
        </p:grpSpPr>
        <p:pic>
          <p:nvPicPr>
            <p:cNvPr id="78" name="Picture 4" descr="C:\Users\khyoon\Desktop\립스틱\캡처.PNG">
              <a:extLst>
                <a:ext uri="{FF2B5EF4-FFF2-40B4-BE49-F238E27FC236}">
                  <a16:creationId xmlns="" xmlns:a16="http://schemas.microsoft.com/office/drawing/2014/main" id="{F2309559-C553-4AF1-AD92-3AAAA452F4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9" t="5575" r="34044" b="71829"/>
            <a:stretch/>
          </p:blipFill>
          <p:spPr bwMode="auto">
            <a:xfrm>
              <a:off x="1043607" y="3507853"/>
              <a:ext cx="1303803" cy="558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4" descr="C:\Users\khyoon\Desktop\립스틱\캡처.PNG">
              <a:extLst>
                <a:ext uri="{FF2B5EF4-FFF2-40B4-BE49-F238E27FC236}">
                  <a16:creationId xmlns="" xmlns:a16="http://schemas.microsoft.com/office/drawing/2014/main" id="{AF53974F-74FD-4C20-80AD-7488DC0550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4" t="49219" r="81386" b="27398"/>
            <a:stretch/>
          </p:blipFill>
          <p:spPr bwMode="auto">
            <a:xfrm>
              <a:off x="2339752" y="3514696"/>
              <a:ext cx="648072" cy="56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4" descr="C:\Users\khyoon\Desktop\립스틱\캡처.PNG">
              <a:extLst>
                <a:ext uri="{FF2B5EF4-FFF2-40B4-BE49-F238E27FC236}">
                  <a16:creationId xmlns="" xmlns:a16="http://schemas.microsoft.com/office/drawing/2014/main" id="{5CC0DEAC-D5D3-426E-8378-07F25264D5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81" t="26942" r="18269" b="50336"/>
            <a:stretch/>
          </p:blipFill>
          <p:spPr bwMode="auto">
            <a:xfrm>
              <a:off x="2987824" y="3507854"/>
              <a:ext cx="522477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1494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2703</TotalTime>
  <Words>806</Words>
  <Application>Microsoft Office PowerPoint</Application>
  <PresentationFormat>화면 슬라이드 쇼(16:9)</PresentationFormat>
  <Paragraphs>208</Paragraphs>
  <Slides>11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Lee</dc:creator>
  <cp:lastModifiedBy>khyoon</cp:lastModifiedBy>
  <cp:revision>228</cp:revision>
  <cp:lastPrinted>2017-09-15T00:55:17Z</cp:lastPrinted>
  <dcterms:created xsi:type="dcterms:W3CDTF">2015-04-29T04:31:15Z</dcterms:created>
  <dcterms:modified xsi:type="dcterms:W3CDTF">2017-11-03T01:21:23Z</dcterms:modified>
</cp:coreProperties>
</file>