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49aa43ae1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49aa43ae1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9aa43ae1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49aa43ae1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49aa43ae1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49aa43ae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9aa43ae19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9aa43ae19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49aa43ae1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49aa43ae1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24a3909aae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24a3909aae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4a3909aae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24a3909aae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4a3909aae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24a3909aae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49aa43ae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49aa43ae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49aa43ae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49aa43ae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9aa43ae1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49aa43ae1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9aa43ae1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9aa43ae1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49aa43ae1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49aa43ae1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928824"/>
            <a:ext cx="4255500" cy="94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FACE DETECTION</a:t>
            </a:r>
            <a:endParaRPr/>
          </a:p>
        </p:txBody>
      </p:sp>
      <p:sp>
        <p:nvSpPr>
          <p:cNvPr id="278" name="Google Shape;278;p13"/>
          <p:cNvSpPr txBox="1"/>
          <p:nvPr>
            <p:ph idx="1" type="subTitle"/>
          </p:nvPr>
        </p:nvSpPr>
        <p:spPr>
          <a:xfrm>
            <a:off x="924025" y="2803350"/>
            <a:ext cx="4255500" cy="368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USING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idx="1" type="body"/>
          </p:nvPr>
        </p:nvSpPr>
        <p:spPr>
          <a:xfrm>
            <a:off x="1303800" y="228600"/>
            <a:ext cx="6504300" cy="444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1" name="Google Shape;331;p22"/>
          <p:cNvPicPr preferRelativeResize="0"/>
          <p:nvPr/>
        </p:nvPicPr>
        <p:blipFill>
          <a:blip r:embed="rId3">
            <a:alphaModFix/>
          </a:blip>
          <a:stretch>
            <a:fillRect/>
          </a:stretch>
        </p:blipFill>
        <p:spPr>
          <a:xfrm>
            <a:off x="1250150" y="114300"/>
            <a:ext cx="7043750" cy="4893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1260925" y="271475"/>
            <a:ext cx="5843100" cy="443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37" name="Google Shape;337;p23"/>
          <p:cNvPicPr preferRelativeResize="0"/>
          <p:nvPr/>
        </p:nvPicPr>
        <p:blipFill>
          <a:blip r:embed="rId3">
            <a:alphaModFix/>
          </a:blip>
          <a:stretch>
            <a:fillRect/>
          </a:stretch>
        </p:blipFill>
        <p:spPr>
          <a:xfrm>
            <a:off x="1193000" y="52400"/>
            <a:ext cx="7169950" cy="503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ctrTitle"/>
          </p:nvPr>
        </p:nvSpPr>
        <p:spPr>
          <a:xfrm>
            <a:off x="1702675" y="542925"/>
            <a:ext cx="4941000" cy="89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Future Enhancement</a:t>
            </a:r>
            <a:endParaRPr/>
          </a:p>
        </p:txBody>
      </p:sp>
      <p:sp>
        <p:nvSpPr>
          <p:cNvPr id="343" name="Google Shape;343;p24"/>
          <p:cNvSpPr txBox="1"/>
          <p:nvPr>
            <p:ph idx="1" type="subTitle"/>
          </p:nvPr>
        </p:nvSpPr>
        <p:spPr>
          <a:xfrm>
            <a:off x="1393050" y="1785950"/>
            <a:ext cx="5836500" cy="2114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Design an intelligent system that can analyse objects.</a:t>
            </a:r>
            <a:endParaRPr/>
          </a:p>
          <a:p>
            <a:pPr indent="-330200" lvl="0" marL="457200" rtl="0" algn="l">
              <a:spcBef>
                <a:spcPts val="0"/>
              </a:spcBef>
              <a:spcAft>
                <a:spcPts val="0"/>
              </a:spcAft>
              <a:buSzPts val="1600"/>
              <a:buChar char="●"/>
            </a:pPr>
            <a:r>
              <a:rPr lang="en"/>
              <a:t>Make them </a:t>
            </a:r>
            <a:r>
              <a:rPr lang="en"/>
              <a:t>enable</a:t>
            </a:r>
            <a:r>
              <a:rPr lang="en"/>
              <a:t> to see and feel like us.</a:t>
            </a:r>
            <a:endParaRPr/>
          </a:p>
          <a:p>
            <a:pPr indent="-330200" lvl="0" marL="457200" rtl="0" algn="l">
              <a:spcBef>
                <a:spcPts val="0"/>
              </a:spcBef>
              <a:spcAft>
                <a:spcPts val="0"/>
              </a:spcAft>
              <a:buSzPts val="1600"/>
              <a:buChar char="●"/>
            </a:pPr>
            <a:r>
              <a:rPr lang="en"/>
              <a:t>Remove all its eliminations and eager to develop this software.</a:t>
            </a:r>
            <a:endParaRPr/>
          </a:p>
          <a:p>
            <a:pPr indent="-330200" lvl="0" marL="457200" rtl="0" algn="l">
              <a:spcBef>
                <a:spcPts val="0"/>
              </a:spcBef>
              <a:spcAft>
                <a:spcPts val="0"/>
              </a:spcAft>
              <a:buSzPts val="1600"/>
              <a:buChar char="●"/>
            </a:pPr>
            <a:r>
              <a:rPr lang="en"/>
              <a:t>Enable them to suggest us to make them best use of objects.</a:t>
            </a:r>
            <a:endParaRPr/>
          </a:p>
          <a:p>
            <a:pPr indent="-330200" lvl="0" marL="457200" rtl="0" algn="l">
              <a:spcBef>
                <a:spcPts val="0"/>
              </a:spcBef>
              <a:spcAft>
                <a:spcPts val="0"/>
              </a:spcAft>
              <a:buSzPts val="1600"/>
              <a:buChar char="●"/>
            </a:pPr>
            <a:r>
              <a:rPr lang="en"/>
              <a:t>Empower media and security services.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ctrTitle"/>
          </p:nvPr>
        </p:nvSpPr>
        <p:spPr>
          <a:xfrm>
            <a:off x="2788525" y="435775"/>
            <a:ext cx="2669400" cy="821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349" name="Google Shape;349;p25"/>
          <p:cNvSpPr txBox="1"/>
          <p:nvPr>
            <p:ph idx="1" type="subTitle"/>
          </p:nvPr>
        </p:nvSpPr>
        <p:spPr>
          <a:xfrm>
            <a:off x="714375" y="1493050"/>
            <a:ext cx="7515000" cy="285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Face recognition technology has come a long way in the last twenty years. Today, machines are able to automatically verify identity information for secure transactions, for surveillance and security tasks, and for access control to buildings etc. These applications usually work in controlled environments and recognition algorithms can take advantage of the environmental constraints to obtain high recognition accuracy. However, next generation face recognition systems are going to have widespread application in smart environments -- where computers and machines are more like helpful assistants.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p26"/>
          <p:cNvPicPr preferRelativeResize="0"/>
          <p:nvPr/>
        </p:nvPicPr>
        <p:blipFill>
          <a:blip r:embed="rId3">
            <a:alphaModFix/>
          </a:blip>
          <a:stretch>
            <a:fillRect/>
          </a:stretch>
        </p:blipFill>
        <p:spPr>
          <a:xfrm>
            <a:off x="0" y="0"/>
            <a:ext cx="9143999" cy="5143501"/>
          </a:xfrm>
          <a:prstGeom prst="rect">
            <a:avLst/>
          </a:prstGeom>
          <a:noFill/>
          <a:ln>
            <a:noFill/>
          </a:ln>
        </p:spPr>
      </p:pic>
      <p:sp>
        <p:nvSpPr>
          <p:cNvPr id="355" name="Google Shape;355;p26"/>
          <p:cNvSpPr txBox="1"/>
          <p:nvPr/>
        </p:nvSpPr>
        <p:spPr>
          <a:xfrm>
            <a:off x="2364575" y="378625"/>
            <a:ext cx="39861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500">
                <a:solidFill>
                  <a:schemeClr val="lt1"/>
                </a:solidFill>
                <a:latin typeface="Nunito"/>
                <a:ea typeface="Nunito"/>
                <a:cs typeface="Nunito"/>
                <a:sym typeface="Nunito"/>
              </a:rPr>
              <a:t>THANK YOU…</a:t>
            </a:r>
            <a:endParaRPr sz="4500">
              <a:solidFill>
                <a:schemeClr val="lt1"/>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942975" y="621475"/>
            <a:ext cx="3357600" cy="550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300"/>
              <a:t>TABLE OF CONTENT :</a:t>
            </a:r>
            <a:endParaRPr sz="2300"/>
          </a:p>
        </p:txBody>
      </p:sp>
      <p:sp>
        <p:nvSpPr>
          <p:cNvPr id="284" name="Google Shape;284;p14"/>
          <p:cNvSpPr txBox="1"/>
          <p:nvPr>
            <p:ph idx="1" type="body"/>
          </p:nvPr>
        </p:nvSpPr>
        <p:spPr>
          <a:xfrm>
            <a:off x="1135850" y="1264450"/>
            <a:ext cx="6619800" cy="2559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Introduction</a:t>
            </a:r>
            <a:endParaRPr/>
          </a:p>
          <a:p>
            <a:pPr indent="-311150" lvl="0" marL="457200" rtl="0" algn="l">
              <a:spcBef>
                <a:spcPts val="0"/>
              </a:spcBef>
              <a:spcAft>
                <a:spcPts val="0"/>
              </a:spcAft>
              <a:buSzPts val="1300"/>
              <a:buAutoNum type="arabicPeriod"/>
            </a:pPr>
            <a:r>
              <a:rPr lang="en"/>
              <a:t>Problem statement</a:t>
            </a:r>
            <a:endParaRPr/>
          </a:p>
          <a:p>
            <a:pPr indent="-311150" lvl="0" marL="457200" rtl="0" algn="l">
              <a:spcBef>
                <a:spcPts val="0"/>
              </a:spcBef>
              <a:spcAft>
                <a:spcPts val="0"/>
              </a:spcAft>
              <a:buSzPts val="1300"/>
              <a:buAutoNum type="arabicPeriod"/>
            </a:pPr>
            <a:r>
              <a:rPr lang="en"/>
              <a:t>What is Face Detection ?</a:t>
            </a:r>
            <a:endParaRPr/>
          </a:p>
          <a:p>
            <a:pPr indent="-311150" lvl="0" marL="457200" rtl="0" algn="l">
              <a:spcBef>
                <a:spcPts val="0"/>
              </a:spcBef>
              <a:spcAft>
                <a:spcPts val="0"/>
              </a:spcAft>
              <a:buSzPts val="1300"/>
              <a:buAutoNum type="arabicPeriod"/>
            </a:pPr>
            <a:r>
              <a:rPr lang="en"/>
              <a:t>Procedure</a:t>
            </a:r>
            <a:endParaRPr/>
          </a:p>
          <a:p>
            <a:pPr indent="-311150" lvl="0" marL="457200" rtl="0" algn="l">
              <a:spcBef>
                <a:spcPts val="0"/>
              </a:spcBef>
              <a:spcAft>
                <a:spcPts val="0"/>
              </a:spcAft>
              <a:buSzPts val="1300"/>
              <a:buAutoNum type="arabicPeriod"/>
            </a:pPr>
            <a:r>
              <a:rPr lang="en"/>
              <a:t>Limitations</a:t>
            </a:r>
            <a:endParaRPr/>
          </a:p>
          <a:p>
            <a:pPr indent="-311150" lvl="0" marL="457200" rtl="0" algn="l">
              <a:spcBef>
                <a:spcPts val="0"/>
              </a:spcBef>
              <a:spcAft>
                <a:spcPts val="0"/>
              </a:spcAft>
              <a:buSzPts val="1300"/>
              <a:buAutoNum type="arabicPeriod"/>
            </a:pPr>
            <a:r>
              <a:rPr lang="en"/>
              <a:t>Output</a:t>
            </a:r>
            <a:endParaRPr/>
          </a:p>
          <a:p>
            <a:pPr indent="-311150" lvl="0" marL="457200" rtl="0" algn="l">
              <a:spcBef>
                <a:spcPts val="0"/>
              </a:spcBef>
              <a:spcAft>
                <a:spcPts val="0"/>
              </a:spcAft>
              <a:buSzPts val="1300"/>
              <a:buAutoNum type="arabicPeriod"/>
            </a:pPr>
            <a:r>
              <a:rPr lang="en"/>
              <a:t>Future Enhancement</a:t>
            </a:r>
            <a:endParaRPr/>
          </a:p>
          <a:p>
            <a:pPr indent="-311150" lvl="0" marL="457200" rtl="0" algn="l">
              <a:spcBef>
                <a:spcPts val="0"/>
              </a:spcBef>
              <a:spcAft>
                <a:spcPts val="0"/>
              </a:spcAft>
              <a:buSzPts val="13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755775"/>
            <a:ext cx="3639600" cy="55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290" name="Google Shape;290;p15"/>
          <p:cNvSpPr txBox="1"/>
          <p:nvPr>
            <p:ph idx="1" type="body"/>
          </p:nvPr>
        </p:nvSpPr>
        <p:spPr>
          <a:xfrm>
            <a:off x="1303800" y="1392975"/>
            <a:ext cx="7030500" cy="3138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500">
                <a:solidFill>
                  <a:srgbClr val="040C28"/>
                </a:solidFill>
                <a:latin typeface="Arial"/>
                <a:ea typeface="Arial"/>
                <a:cs typeface="Arial"/>
                <a:sym typeface="Arial"/>
              </a:rPr>
              <a:t>Face detection software detects faces by identifying facial features in a photo using machine learning algorithms</a:t>
            </a:r>
            <a:r>
              <a:rPr lang="en" sz="1500">
                <a:solidFill>
                  <a:srgbClr val="202124"/>
                </a:solidFill>
                <a:highlight>
                  <a:srgbClr val="FFFFFF"/>
                </a:highlight>
                <a:latin typeface="Arial"/>
                <a:ea typeface="Arial"/>
                <a:cs typeface="Arial"/>
                <a:sym typeface="Arial"/>
              </a:rPr>
              <a:t>. It first looks for an eye, and from there it identifies other facial features. It then compares these features to training data to confirm it has detected a face.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2560200" y="486975"/>
            <a:ext cx="4462200" cy="6276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3000"/>
              <a:t>PROBLEM STATEMENT</a:t>
            </a:r>
            <a:endParaRPr sz="3000"/>
          </a:p>
        </p:txBody>
      </p:sp>
      <p:sp>
        <p:nvSpPr>
          <p:cNvPr id="296" name="Google Shape;296;p16"/>
          <p:cNvSpPr txBox="1"/>
          <p:nvPr>
            <p:ph idx="1" type="body"/>
          </p:nvPr>
        </p:nvSpPr>
        <p:spPr>
          <a:xfrm>
            <a:off x="1645800" y="1428750"/>
            <a:ext cx="6366900" cy="230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r>
              <a:rPr lang="en" sz="1400"/>
              <a:t> Face detection is defined as the process of locating and extracting faces (location and size) in an image for use by a face detection </a:t>
            </a:r>
            <a:r>
              <a:rPr lang="en" sz="1400"/>
              <a:t>algorithm. In this project we are going to build a machine learning model (Deep Learning Convolutional Neural Network) using python which recognizes the person from an image which has been detecting the face image from the data set (known and unknown). We use the face recognition API and openCV in our project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ctrTitle"/>
          </p:nvPr>
        </p:nvSpPr>
        <p:spPr>
          <a:xfrm>
            <a:off x="509900" y="414350"/>
            <a:ext cx="4569600" cy="664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990"/>
              <a:buNone/>
            </a:pPr>
            <a:r>
              <a:rPr lang="en" sz="2740"/>
              <a:t>What is Face Detection ?</a:t>
            </a:r>
            <a:endParaRPr sz="2740"/>
          </a:p>
        </p:txBody>
      </p:sp>
      <p:sp>
        <p:nvSpPr>
          <p:cNvPr id="302" name="Google Shape;302;p17"/>
          <p:cNvSpPr txBox="1"/>
          <p:nvPr>
            <p:ph idx="1" type="subTitle"/>
          </p:nvPr>
        </p:nvSpPr>
        <p:spPr>
          <a:xfrm>
            <a:off x="707225" y="1343025"/>
            <a:ext cx="6993600" cy="2764500"/>
          </a:xfrm>
          <a:prstGeom prst="rect">
            <a:avLst/>
          </a:prstGeom>
        </p:spPr>
        <p:txBody>
          <a:bodyPr anchorCtr="0" anchor="t" bIns="91425" lIns="91425" spcFirstLastPara="1" rIns="91425" wrap="square" tIns="91425">
            <a:normAutofit/>
          </a:bodyPr>
          <a:lstStyle/>
          <a:p>
            <a:pPr indent="0" lvl="0" marL="0" rtl="0" algn="l">
              <a:lnSpc>
                <a:spcPct val="90000"/>
              </a:lnSpc>
              <a:spcBef>
                <a:spcPts val="0"/>
              </a:spcBef>
              <a:spcAft>
                <a:spcPts val="0"/>
              </a:spcAft>
              <a:buNone/>
            </a:pPr>
            <a:r>
              <a:rPr lang="en" sz="1400"/>
              <a:t>     </a:t>
            </a:r>
            <a:r>
              <a:rPr lang="en" sz="1400"/>
              <a:t>Face detection, also called facial detection, is an artificial intelligence (AI)-based computer technology used to find and identify human faces in digital images and video. Face detection technology is often used for surveillance and tracking of people in real time. It is used in various fields including security, biometrics, law enforcement, entertainment and social media.</a:t>
            </a:r>
            <a:endParaRPr sz="1400"/>
          </a:p>
          <a:p>
            <a:pPr indent="0" lvl="0" marL="0" rtl="0" algn="l">
              <a:lnSpc>
                <a:spcPct val="90000"/>
              </a:lnSpc>
              <a:spcBef>
                <a:spcPts val="0"/>
              </a:spcBef>
              <a:spcAft>
                <a:spcPts val="0"/>
              </a:spcAft>
              <a:buNone/>
            </a:pPr>
            <a:r>
              <a:t/>
            </a:r>
            <a:endParaRPr sz="1400"/>
          </a:p>
          <a:p>
            <a:pPr indent="0" lvl="0" marL="0" rtl="0" algn="l">
              <a:lnSpc>
                <a:spcPct val="90000"/>
              </a:lnSpc>
              <a:spcBef>
                <a:spcPts val="0"/>
              </a:spcBef>
              <a:spcAft>
                <a:spcPts val="0"/>
              </a:spcAft>
              <a:buNone/>
            </a:pPr>
            <a:r>
              <a:rPr lang="en" sz="1400"/>
              <a:t>      Face detection uses machine learning (ML) and artificial neural network (ANN) technology, and plays an important role in face tracking, face analysis and facial recognition. In face analysis, face detection uses facial expressions to identify which parts of an image or video should be focused on to determine age, gender and emotions. In a facial recognition system, face detection data is required to generate a faceprint and match it with other stored faceprints.</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228950" y="185725"/>
            <a:ext cx="2607600" cy="521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700"/>
              <a:t>Procedure</a:t>
            </a:r>
            <a:endParaRPr sz="2700"/>
          </a:p>
        </p:txBody>
      </p:sp>
      <p:sp>
        <p:nvSpPr>
          <p:cNvPr id="308" name="Google Shape;308;p18"/>
          <p:cNvSpPr txBox="1"/>
          <p:nvPr>
            <p:ph idx="1" type="body"/>
          </p:nvPr>
        </p:nvSpPr>
        <p:spPr>
          <a:xfrm>
            <a:off x="850100" y="885825"/>
            <a:ext cx="7936800" cy="3114600"/>
          </a:xfrm>
          <a:prstGeom prst="rect">
            <a:avLst/>
          </a:prstGeom>
        </p:spPr>
        <p:txBody>
          <a:bodyPr anchorCtr="0" anchor="t" bIns="91425" lIns="91425" spcFirstLastPara="1" rIns="91425" wrap="square" tIns="91425">
            <a:noAutofit/>
          </a:bodyPr>
          <a:lstStyle/>
          <a:p>
            <a:pPr indent="-317817" lvl="0" marL="457200" rtl="0" algn="l">
              <a:lnSpc>
                <a:spcPct val="105000"/>
              </a:lnSpc>
              <a:spcBef>
                <a:spcPts val="0"/>
              </a:spcBef>
              <a:spcAft>
                <a:spcPts val="0"/>
              </a:spcAft>
              <a:buSzPts val="1405"/>
              <a:buChar char="❖"/>
            </a:pPr>
            <a:r>
              <a:rPr b="1" lang="en" sz="1405"/>
              <a:t>Face Alignment and Detection</a:t>
            </a:r>
            <a:r>
              <a:rPr lang="en" sz="1405"/>
              <a:t> - The first step is to detect faces in the input image. This can be done using a Haar Cascade classifier, which is a type of machine learning algorithm that is trained on positive and negative images. The machine must locate the face in an image or video. By now, most cameras have an in-built face detection function. Face detection is also what Snapchat, Facebook and other social media platforms use to allow users to add effects to the photos and videos that they take with their apps.</a:t>
            </a:r>
            <a:endParaRPr sz="1405"/>
          </a:p>
          <a:p>
            <a:pPr indent="0" lvl="0" marL="457200" rtl="0" algn="l">
              <a:lnSpc>
                <a:spcPct val="105000"/>
              </a:lnSpc>
              <a:spcBef>
                <a:spcPts val="1200"/>
              </a:spcBef>
              <a:spcAft>
                <a:spcPts val="0"/>
              </a:spcAft>
              <a:buSzPts val="935"/>
              <a:buNone/>
            </a:pPr>
            <a:r>
              <a:t/>
            </a:r>
            <a:endParaRPr sz="1405"/>
          </a:p>
          <a:p>
            <a:pPr indent="-317817" lvl="0" marL="457200" rtl="0" algn="l">
              <a:lnSpc>
                <a:spcPct val="105000"/>
              </a:lnSpc>
              <a:spcBef>
                <a:spcPts val="1200"/>
              </a:spcBef>
              <a:spcAft>
                <a:spcPts val="0"/>
              </a:spcAft>
              <a:buSzPts val="1405"/>
              <a:buChar char="❖"/>
            </a:pPr>
            <a:r>
              <a:rPr lang="en" sz="1405"/>
              <a:t>A challenge in the context of face detection is that often the face is not directed frontally to the camera. Faces that are turned away from the focal point look totally different to a computer. An algorithm is required to normalize the face to be consistent with the faces in the database. One way to accomplish this is by using multiple generic facial landmarks. For example, the bottom of the chin, the top of the nose, the outsides of the eyes, various points around the eyes and mouth, etc. A machine learning algorithm needs to be trained to find these points on any face and turn the face towards the center.</a:t>
            </a:r>
            <a:endParaRPr sz="1405"/>
          </a:p>
          <a:p>
            <a:pPr indent="0" lvl="0" marL="457200" rtl="0" algn="l">
              <a:lnSpc>
                <a:spcPct val="105000"/>
              </a:lnSpc>
              <a:spcBef>
                <a:spcPts val="1200"/>
              </a:spcBef>
              <a:spcAft>
                <a:spcPts val="1200"/>
              </a:spcAft>
              <a:buSzPts val="935"/>
              <a:buNone/>
            </a:pPr>
            <a:r>
              <a:t/>
            </a:r>
            <a:endParaRPr sz="1405"/>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9"/>
          <p:cNvSpPr txBox="1"/>
          <p:nvPr>
            <p:ph type="ctrTitle"/>
          </p:nvPr>
        </p:nvSpPr>
        <p:spPr>
          <a:xfrm>
            <a:off x="9672650" y="2421100"/>
            <a:ext cx="1736100" cy="465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4" name="Google Shape;314;p19"/>
          <p:cNvSpPr txBox="1"/>
          <p:nvPr>
            <p:ph idx="1" type="subTitle"/>
          </p:nvPr>
        </p:nvSpPr>
        <p:spPr>
          <a:xfrm>
            <a:off x="1079875" y="807250"/>
            <a:ext cx="7241400" cy="33147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b="1" lang="en"/>
              <a:t>Feature Measurement and Extraction</a:t>
            </a:r>
            <a:r>
              <a:rPr lang="en"/>
              <a:t> - Once faces have been aligned and detected, the next step is to extract features from them. This is where the Convolutional Neural Network (CNN) comes in. A CNN is able to extract high-level features from an image, which are then used to identify faces in a database.</a:t>
            </a:r>
            <a:endParaRPr/>
          </a:p>
          <a:p>
            <a:pPr indent="0" lvl="0" marL="914400" rtl="0" algn="l">
              <a:spcBef>
                <a:spcPts val="0"/>
              </a:spcBef>
              <a:spcAft>
                <a:spcPts val="0"/>
              </a:spcAft>
              <a:buNone/>
            </a:pPr>
            <a:r>
              <a:t/>
            </a:r>
            <a:endParaRPr/>
          </a:p>
          <a:p>
            <a:pPr indent="-330200" lvl="0" marL="457200" rtl="0" algn="l">
              <a:spcBef>
                <a:spcPts val="0"/>
              </a:spcBef>
              <a:spcAft>
                <a:spcPts val="0"/>
              </a:spcAft>
              <a:buSzPts val="1600"/>
              <a:buChar char="❖"/>
            </a:pPr>
            <a:r>
              <a:rPr b="1" lang="en"/>
              <a:t>Face Recognition</a:t>
            </a:r>
            <a:r>
              <a:rPr lang="en"/>
              <a:t> – The last step is to match the extracted features with faces in a database. This is usually done using a Euclidean distance metric, which measures the similarity between two vectors.</a:t>
            </a:r>
            <a:endParaRPr/>
          </a:p>
          <a:p>
            <a:pPr indent="0" lvl="0" marL="9144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3312000" cy="65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Limitations</a:t>
            </a:r>
            <a:endParaRPr sz="2700"/>
          </a:p>
        </p:txBody>
      </p:sp>
      <p:sp>
        <p:nvSpPr>
          <p:cNvPr id="320" name="Google Shape;320;p20"/>
          <p:cNvSpPr txBox="1"/>
          <p:nvPr>
            <p:ph idx="1" type="body"/>
          </p:nvPr>
        </p:nvSpPr>
        <p:spPr>
          <a:xfrm>
            <a:off x="942975" y="1385900"/>
            <a:ext cx="7865400" cy="3500400"/>
          </a:xfrm>
          <a:prstGeom prst="rect">
            <a:avLst/>
          </a:prstGeom>
        </p:spPr>
        <p:txBody>
          <a:bodyPr anchorCtr="0" anchor="t" bIns="91425" lIns="91425" spcFirstLastPara="1" rIns="91425" wrap="square" tIns="91425">
            <a:noAutofit/>
          </a:bodyPr>
          <a:lstStyle/>
          <a:p>
            <a:pPr indent="-311150" lvl="0" marL="457200" marR="25400" rtl="0" algn="l">
              <a:lnSpc>
                <a:spcPct val="156250"/>
              </a:lnSpc>
              <a:spcBef>
                <a:spcPts val="1500"/>
              </a:spcBef>
              <a:spcAft>
                <a:spcPts val="0"/>
              </a:spcAft>
              <a:buClr>
                <a:srgbClr val="000000"/>
              </a:buClr>
              <a:buSzPts val="1300"/>
              <a:buFont typeface="Roboto"/>
              <a:buChar char="●"/>
            </a:pPr>
            <a:r>
              <a:rPr b="1" lang="en">
                <a:solidFill>
                  <a:srgbClr val="000000"/>
                </a:solidFill>
                <a:highlight>
                  <a:srgbClr val="FFFFFF"/>
                </a:highlight>
              </a:rPr>
              <a:t>Illumination :</a:t>
            </a:r>
            <a:r>
              <a:rPr lang="en">
                <a:solidFill>
                  <a:srgbClr val="000000"/>
                </a:solidFill>
                <a:highlight>
                  <a:srgbClr val="FFFFFF"/>
                </a:highlight>
              </a:rPr>
              <a:t> </a:t>
            </a:r>
            <a:r>
              <a:rPr lang="en">
                <a:solidFill>
                  <a:srgbClr val="333333"/>
                </a:solidFill>
                <a:highlight>
                  <a:srgbClr val="FFFFFF"/>
                </a:highlight>
              </a:rPr>
              <a:t>The illumination plays an essential role during image recognition. If there is a slight change in lighting conditions, it will make major impact on its results. It is the lighting to vary, and then the result may be different for the same object cause of low or high illumination.</a:t>
            </a:r>
            <a:endParaRPr>
              <a:solidFill>
                <a:srgbClr val="333333"/>
              </a:solidFill>
              <a:highlight>
                <a:srgbClr val="FFFFFF"/>
              </a:highlight>
            </a:endParaRPr>
          </a:p>
          <a:p>
            <a:pPr indent="-311150" lvl="0" marL="457200" marR="25400" rtl="0" algn="l">
              <a:lnSpc>
                <a:spcPct val="156250"/>
              </a:lnSpc>
              <a:spcBef>
                <a:spcPts val="0"/>
              </a:spcBef>
              <a:spcAft>
                <a:spcPts val="0"/>
              </a:spcAft>
              <a:buClr>
                <a:srgbClr val="000000"/>
              </a:buClr>
              <a:buSzPts val="1300"/>
              <a:buFont typeface="Roboto"/>
              <a:buChar char="●"/>
            </a:pPr>
            <a:r>
              <a:rPr b="1" lang="en">
                <a:solidFill>
                  <a:srgbClr val="000000"/>
                </a:solidFill>
                <a:highlight>
                  <a:srgbClr val="FFFFFF"/>
                </a:highlight>
              </a:rPr>
              <a:t>Pose :</a:t>
            </a:r>
            <a:r>
              <a:rPr lang="en">
                <a:solidFill>
                  <a:srgbClr val="000000"/>
                </a:solidFill>
                <a:highlight>
                  <a:srgbClr val="FFFFFF"/>
                </a:highlight>
              </a:rPr>
              <a:t> </a:t>
            </a:r>
            <a:r>
              <a:rPr lang="en">
                <a:solidFill>
                  <a:srgbClr val="333333"/>
                </a:solidFill>
                <a:highlight>
                  <a:srgbClr val="FFFFFF"/>
                </a:highlight>
              </a:rPr>
              <a:t>The facial recognition system is highly sensitive to pose variations. The movement of head or different camera positions can cause changes of facial texture and it will generate the wrong result.</a:t>
            </a:r>
            <a:endParaRPr>
              <a:solidFill>
                <a:srgbClr val="333333"/>
              </a:solidFill>
              <a:highlight>
                <a:srgbClr val="FFFFFF"/>
              </a:highlight>
            </a:endParaRPr>
          </a:p>
          <a:p>
            <a:pPr indent="-311150" lvl="0" marL="457200" marR="25400" rtl="0" algn="l">
              <a:lnSpc>
                <a:spcPct val="156250"/>
              </a:lnSpc>
              <a:spcBef>
                <a:spcPts val="0"/>
              </a:spcBef>
              <a:spcAft>
                <a:spcPts val="0"/>
              </a:spcAft>
              <a:buClr>
                <a:srgbClr val="000000"/>
              </a:buClr>
              <a:buSzPts val="1300"/>
              <a:buFont typeface="Roboto"/>
              <a:buChar char="●"/>
            </a:pPr>
            <a:r>
              <a:rPr b="1" lang="en">
                <a:solidFill>
                  <a:srgbClr val="000000"/>
                </a:solidFill>
                <a:highlight>
                  <a:srgbClr val="FFFFFF"/>
                </a:highlight>
              </a:rPr>
              <a:t>Occlusion :</a:t>
            </a:r>
            <a:r>
              <a:rPr lang="en">
                <a:solidFill>
                  <a:srgbClr val="000000"/>
                </a:solidFill>
                <a:highlight>
                  <a:srgbClr val="FFFFFF"/>
                </a:highlight>
              </a:rPr>
              <a:t> </a:t>
            </a:r>
            <a:r>
              <a:rPr lang="en">
                <a:solidFill>
                  <a:srgbClr val="333333"/>
                </a:solidFill>
                <a:highlight>
                  <a:srgbClr val="FFFFFF"/>
                </a:highlight>
              </a:rPr>
              <a:t>Occlusion means the face as beard, mustache, accessories (goggles, caps, mask, etc.) also interfere with the estimate of a face recognition system.</a:t>
            </a:r>
            <a:endParaRPr>
              <a:solidFill>
                <a:srgbClr val="333333"/>
              </a:solidFill>
              <a:highlight>
                <a:srgbClr val="FFFFFF"/>
              </a:highlight>
            </a:endParaRPr>
          </a:p>
          <a:p>
            <a:pPr indent="-311150" lvl="0" marL="457200" marR="25400" rtl="0" algn="l">
              <a:lnSpc>
                <a:spcPct val="156250"/>
              </a:lnSpc>
              <a:spcBef>
                <a:spcPts val="0"/>
              </a:spcBef>
              <a:spcAft>
                <a:spcPts val="0"/>
              </a:spcAft>
              <a:buClr>
                <a:srgbClr val="000000"/>
              </a:buClr>
              <a:buSzPts val="1300"/>
              <a:buFont typeface="Roboto"/>
              <a:buChar char="●"/>
            </a:pPr>
            <a:r>
              <a:rPr b="1" lang="en">
                <a:solidFill>
                  <a:srgbClr val="000000"/>
                </a:solidFill>
                <a:highlight>
                  <a:srgbClr val="FFFFFF"/>
                </a:highlight>
              </a:rPr>
              <a:t>Expressions : </a:t>
            </a:r>
            <a:r>
              <a:rPr lang="en">
                <a:solidFill>
                  <a:srgbClr val="333333"/>
                </a:solidFill>
                <a:highlight>
                  <a:srgbClr val="FFFFFF"/>
                </a:highlight>
              </a:rPr>
              <a:t>Another important factor that should be kept in mind is the different expression of the same individual. Change in facial expressions may produce a different result for the same individual.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2424200" y="1278750"/>
            <a:ext cx="4119600" cy="20145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7000"/>
              <a:t>OUTPUT</a:t>
            </a:r>
            <a:endParaRPr sz="7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