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legreya Sans S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legreyaSansSC-bold.fntdata"/><Relationship Id="rId16" Type="http://schemas.openxmlformats.org/officeDocument/2006/relationships/font" Target="fonts/AlegreyaSansSC-regular.fntdata"/><Relationship Id="rId5" Type="http://schemas.openxmlformats.org/officeDocument/2006/relationships/slide" Target="slides/slide.xml"/><Relationship Id="rId19" Type="http://schemas.openxmlformats.org/officeDocument/2006/relationships/font" Target="fonts/AlegreyaSansSC-boldItalic.fntdata"/><Relationship Id="rId6" Type="http://schemas.openxmlformats.org/officeDocument/2006/relationships/slide" Target="slides/slide1.xml"/><Relationship Id="rId18" Type="http://schemas.openxmlformats.org/officeDocument/2006/relationships/font" Target="fonts/AlegreyaSansS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ctrTitle"/>
          </p:nvPr>
        </p:nvSpPr>
        <p:spPr>
          <a:xfrm>
            <a:off x="311708" y="222400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4438550"/>
            <a:ext cx="8520599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2269024" cy="6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>
            <a:off x="228374" y="-225"/>
            <a:ext cx="8571300" cy="666000"/>
          </a:xfrm>
          <a:prstGeom prst="round2SameRect">
            <a:avLst>
              <a:gd fmla="val 25495" name="adj1"/>
              <a:gd fmla="val 0" name="adj2"/>
            </a:avLst>
          </a:prstGeom>
          <a:solidFill>
            <a:srgbClr val="0E66E2">
              <a:alpha val="726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253725" y="730300"/>
            <a:ext cx="8520599" cy="380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228375" y="4614800"/>
            <a:ext cx="8571300" cy="528600"/>
          </a:xfrm>
          <a:prstGeom prst="round2SameRect">
            <a:avLst>
              <a:gd fmla="val 25495" name="adj1"/>
              <a:gd fmla="val 0" name="adj2"/>
            </a:avLst>
          </a:prstGeom>
          <a:solidFill>
            <a:srgbClr val="0E66E2">
              <a:alpha val="726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92025" y="4663225"/>
            <a:ext cx="73559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SOSIE ♦ Groupe Administration ♦ Séance 1 ♦ 09/11/2015</a:t>
            </a:r>
          </a:p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119982" y="4682291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rgbClr val="D9D9D9"/>
                </a:solidFill>
              </a:rPr>
              <a:t>‹#›</a:t>
            </a:fld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70475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3F3F3"/>
              </a:buClr>
              <a:buSzPct val="100000"/>
              <a:buFont typeface="Alegreya Sans SC"/>
              <a:defRPr sz="3000">
                <a:solidFill>
                  <a:srgbClr val="F3F3F3"/>
                </a:solidFill>
                <a:latin typeface="Alegreya Sans SC"/>
                <a:ea typeface="Alegreya Sans SC"/>
                <a:cs typeface="Alegreya Sans SC"/>
                <a:sym typeface="Alegreya Sans SC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284925" y="889600"/>
            <a:ext cx="8520599" cy="161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4800">
                <a:solidFill>
                  <a:schemeClr val="dk2"/>
                </a:solidFill>
              </a:rPr>
              <a:t>Projet SOSIE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fr" sz="4800">
                <a:solidFill>
                  <a:schemeClr val="dk2"/>
                </a:solidFill>
              </a:rPr>
              <a:t>Groupe Administration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4438550"/>
            <a:ext cx="8520599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Bruneau G. - Nicol S. - Prouteau R. - Taieb N.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4035800"/>
            <a:ext cx="8520599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09 Novembre 2015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735900" y="2461400"/>
            <a:ext cx="1672199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2400">
                <a:solidFill>
                  <a:srgbClr val="666666"/>
                </a:solidFill>
              </a:rPr>
              <a:t>Séance 1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70475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53725" y="730300"/>
            <a:ext cx="8520599" cy="380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400"/>
              <a:t>Objectifs du groupe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400"/>
              <a:t>Glossaire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400"/>
              <a:t>Principaux modules et groupes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400"/>
              <a:t>Graphe UML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400"/>
              <a:t>Répartition du développement</a:t>
            </a:r>
          </a:p>
          <a:p>
            <a:pPr indent="-381000" lvl="0" marL="457200">
              <a:spcBef>
                <a:spcPts val="0"/>
              </a:spcBef>
              <a:buSzPct val="100000"/>
              <a:buAutoNum type="romanUcPeriod"/>
            </a:pPr>
            <a:r>
              <a:rPr lang="fr" sz="2400"/>
              <a:t>Conclusion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800" y="1634100"/>
            <a:ext cx="3451674" cy="196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253725" y="730300"/>
            <a:ext cx="8520599" cy="380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fr"/>
              <a:t>Difficultés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Manque de coordination avec le groupe Base de Données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Définition des groupes de modules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Trouver une décomposition minimisant les dépendances entre groupes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370475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253725" y="730300"/>
            <a:ext cx="8520599" cy="380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E66E2"/>
              </a:buClr>
              <a:buChar char="●"/>
            </a:pPr>
            <a:r>
              <a:rPr lang="fr"/>
              <a:t>Décomposition en modules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buClr>
                <a:srgbClr val="0E66E2"/>
              </a:buClr>
              <a:buSzPct val="100000"/>
              <a:buChar char="○"/>
            </a:pPr>
            <a:r>
              <a:rPr lang="fr" sz="1600"/>
              <a:t>Pour la V1 uniquement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buClr>
                <a:srgbClr val="0E66E2"/>
              </a:buClr>
              <a:buSzPct val="100000"/>
              <a:buChar char="○"/>
            </a:pPr>
            <a:r>
              <a:rPr lang="fr" sz="1600"/>
              <a:t>Sous forme de modèle UML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E66E2"/>
              </a:buClr>
              <a:buChar char="●"/>
            </a:pPr>
            <a:r>
              <a:rPr lang="fr"/>
              <a:t>Cette décomposition doit respecter les différents principes vus en cours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E66E2"/>
              </a:buClr>
              <a:buChar char="●"/>
            </a:pPr>
            <a:r>
              <a:rPr lang="fr"/>
              <a:t>Identifier différents sous-systèmes ainsi que l’ordre dans lequel les réaliser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E66E2"/>
              </a:buClr>
              <a:buChar char="➔"/>
            </a:pPr>
            <a:r>
              <a:rPr lang="fr"/>
              <a:t>Priorités et dépendances lors de l’écriture du programme</a:t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70475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Objectifs du groupe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253725" y="730300"/>
            <a:ext cx="8520599" cy="380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>
                <a:solidFill>
                  <a:srgbClr val="666666"/>
                </a:solidFill>
              </a:rPr>
              <a:t>EDT 			= emploi du temps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>
                <a:solidFill>
                  <a:srgbClr val="666666"/>
                </a:solidFill>
              </a:rPr>
              <a:t>Utilisateur		= élève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>
                <a:solidFill>
                  <a:srgbClr val="666666"/>
                </a:solidFill>
              </a:rPr>
              <a:t>Classe 			= promo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>
                <a:solidFill>
                  <a:srgbClr val="666666"/>
                </a:solidFill>
              </a:rPr>
              <a:t>Responsable 	= ‘administrateur’ disposant des droits CRUD sur tout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>
                <a:solidFill>
                  <a:srgbClr val="666666"/>
                </a:solidFill>
              </a:rPr>
              <a:t>Rendez-vous 	= concerne 1 prof + 1 promo + 1 salle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>
                <a:solidFill>
                  <a:srgbClr val="666666"/>
                </a:solidFill>
              </a:rPr>
              <a:t>Contrainte 		= contrainte de disponibilité pour un professeur dans le temps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>
                <a:solidFill>
                  <a:srgbClr val="666666"/>
                </a:solidFill>
              </a:rPr>
              <a:t>CRUD 			= Create Read Update Delete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70475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Glossaire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253725" y="730300"/>
            <a:ext cx="8520599" cy="380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1 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3 : Demande de Rendez Vous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14 : Classe Enseignant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16 : Classe emploi du temps et contraintes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17 : Classe Rendez Vous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2 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7 : Renseigner des notes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8 : Renseigner des présences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12 : Consultation absentéisme des élèves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19 : Classe modules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20 : Classe notes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21 : Classe présence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70475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Principaux modules et groupes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253725" y="730300"/>
            <a:ext cx="8520599" cy="380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3 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4 : Consultation composition d’une promotion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11 : CRUD  des promotions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18 : Classe promotions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4 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2 : Consultation édition du profil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5 : Lecture du profil d’un utilisateur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6 : Consultation et édition des groupes de travail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9 : CRUD des profils élèves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13 : Classe utilisateurs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70475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Principaux modules et groupes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253725" y="730300"/>
            <a:ext cx="8520599" cy="380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5 :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Module 23 : Gestion connexion de la BD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Module 24 : Transfert données serveur/BD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Module 25 : Communication Client/Serveur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Module 26 : Gestion des requêtes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70475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Principaux modules et groupes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253725" y="730300"/>
            <a:ext cx="8520599" cy="380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Graphe UML : Voir fichier annexe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groupes ont été définis de façon à obtenir le moins d’inter-dépendances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70475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UML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875" y="1383700"/>
            <a:ext cx="4656775" cy="31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253725" y="730300"/>
            <a:ext cx="8520599" cy="380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70475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Ordre de réalisation des modules</a:t>
            </a:r>
          </a:p>
        </p:txBody>
      </p:sp>
      <p:sp>
        <p:nvSpPr>
          <p:cNvPr id="113" name="Shape 113"/>
          <p:cNvSpPr/>
          <p:nvPr/>
        </p:nvSpPr>
        <p:spPr>
          <a:xfrm>
            <a:off x="1944425" y="972200"/>
            <a:ext cx="9788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Groupe 4</a:t>
            </a:r>
          </a:p>
        </p:txBody>
      </p:sp>
      <p:sp>
        <p:nvSpPr>
          <p:cNvPr id="114" name="Shape 114"/>
          <p:cNvSpPr/>
          <p:nvPr/>
        </p:nvSpPr>
        <p:spPr>
          <a:xfrm>
            <a:off x="3949250" y="972200"/>
            <a:ext cx="9788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Groupe 5</a:t>
            </a:r>
          </a:p>
        </p:txBody>
      </p:sp>
      <p:sp>
        <p:nvSpPr>
          <p:cNvPr id="115" name="Shape 115"/>
          <p:cNvSpPr/>
          <p:nvPr/>
        </p:nvSpPr>
        <p:spPr>
          <a:xfrm>
            <a:off x="6223450" y="972200"/>
            <a:ext cx="9788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Groupe 6</a:t>
            </a:r>
          </a:p>
        </p:txBody>
      </p:sp>
      <p:sp>
        <p:nvSpPr>
          <p:cNvPr id="116" name="Shape 116"/>
          <p:cNvSpPr/>
          <p:nvPr/>
        </p:nvSpPr>
        <p:spPr>
          <a:xfrm>
            <a:off x="697650" y="2136200"/>
            <a:ext cx="9788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Groupe 2</a:t>
            </a:r>
          </a:p>
        </p:txBody>
      </p:sp>
      <p:sp>
        <p:nvSpPr>
          <p:cNvPr id="117" name="Shape 117"/>
          <p:cNvSpPr/>
          <p:nvPr/>
        </p:nvSpPr>
        <p:spPr>
          <a:xfrm>
            <a:off x="2970350" y="2136200"/>
            <a:ext cx="9788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Groupe 3</a:t>
            </a:r>
          </a:p>
        </p:txBody>
      </p:sp>
      <p:sp>
        <p:nvSpPr>
          <p:cNvPr id="118" name="Shape 118"/>
          <p:cNvSpPr/>
          <p:nvPr/>
        </p:nvSpPr>
        <p:spPr>
          <a:xfrm>
            <a:off x="3949250" y="3226700"/>
            <a:ext cx="978899" cy="572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Groupe 1</a:t>
            </a:r>
          </a:p>
        </p:txBody>
      </p:sp>
      <p:cxnSp>
        <p:nvCxnSpPr>
          <p:cNvPr id="119" name="Shape 119"/>
          <p:cNvCxnSpPr>
            <a:stCxn id="113" idx="2"/>
            <a:endCxn id="116" idx="0"/>
          </p:cNvCxnSpPr>
          <p:nvPr/>
        </p:nvCxnSpPr>
        <p:spPr>
          <a:xfrm flipH="1">
            <a:off x="1187074" y="1544899"/>
            <a:ext cx="1246800" cy="591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>
            <a:stCxn id="113" idx="2"/>
            <a:endCxn id="117" idx="0"/>
          </p:cNvCxnSpPr>
          <p:nvPr/>
        </p:nvCxnSpPr>
        <p:spPr>
          <a:xfrm>
            <a:off x="2433874" y="1544899"/>
            <a:ext cx="1025999" cy="591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>
            <a:stCxn id="114" idx="2"/>
            <a:endCxn id="118" idx="0"/>
          </p:cNvCxnSpPr>
          <p:nvPr/>
        </p:nvCxnSpPr>
        <p:spPr>
          <a:xfrm>
            <a:off x="4438699" y="1544899"/>
            <a:ext cx="0" cy="16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17" idx="2"/>
            <a:endCxn id="118" idx="0"/>
          </p:cNvCxnSpPr>
          <p:nvPr/>
        </p:nvCxnSpPr>
        <p:spPr>
          <a:xfrm>
            <a:off x="3459799" y="2708899"/>
            <a:ext cx="9789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253725" y="730300"/>
            <a:ext cx="8520599" cy="380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groupe pour le groupe de module 1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Deux groupes pour le groupe de module 2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Un groupe pour le groupe de module 3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Deux groupes pour le groupe de module 4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Un groupe pour le groupe de module 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370475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Répartition du developpement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