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5"/>
  </p:notesMasterIdLst>
  <p:sldIdLst>
    <p:sldId id="258" r:id="rId2"/>
    <p:sldId id="265" r:id="rId3"/>
    <p:sldId id="270" r:id="rId4"/>
    <p:sldId id="271" r:id="rId5"/>
    <p:sldId id="273" r:id="rId6"/>
    <p:sldId id="275" r:id="rId7"/>
    <p:sldId id="276" r:id="rId8"/>
    <p:sldId id="277" r:id="rId9"/>
    <p:sldId id="278" r:id="rId10"/>
    <p:sldId id="279" r:id="rId11"/>
    <p:sldId id="280" r:id="rId12"/>
    <p:sldId id="281" r:id="rId13"/>
    <p:sldId id="282" r:id="rId14"/>
    <p:sldId id="283" r:id="rId15"/>
    <p:sldId id="285" r:id="rId16"/>
    <p:sldId id="287" r:id="rId17"/>
    <p:sldId id="260" r:id="rId18"/>
    <p:sldId id="263" r:id="rId19"/>
    <p:sldId id="264" r:id="rId20"/>
    <p:sldId id="342" r:id="rId21"/>
    <p:sldId id="266" r:id="rId22"/>
    <p:sldId id="267" r:id="rId23"/>
    <p:sldId id="268" r:id="rId24"/>
    <p:sldId id="269" r:id="rId25"/>
    <p:sldId id="343" r:id="rId26"/>
    <p:sldId id="344" r:id="rId27"/>
    <p:sldId id="272" r:id="rId28"/>
    <p:sldId id="345" r:id="rId29"/>
    <p:sldId id="274" r:id="rId30"/>
    <p:sldId id="346" r:id="rId31"/>
    <p:sldId id="347" r:id="rId32"/>
    <p:sldId id="348" r:id="rId33"/>
    <p:sldId id="349" r:id="rId34"/>
    <p:sldId id="350" r:id="rId35"/>
    <p:sldId id="351" r:id="rId36"/>
    <p:sldId id="352" r:id="rId37"/>
    <p:sldId id="353" r:id="rId38"/>
    <p:sldId id="354" r:id="rId39"/>
    <p:sldId id="284" r:id="rId40"/>
    <p:sldId id="286" r:id="rId41"/>
    <p:sldId id="355" r:id="rId42"/>
    <p:sldId id="288" r:id="rId43"/>
    <p:sldId id="356" r:id="rId44"/>
    <p:sldId id="320" r:id="rId45"/>
    <p:sldId id="290" r:id="rId46"/>
    <p:sldId id="291" r:id="rId47"/>
    <p:sldId id="301" r:id="rId48"/>
    <p:sldId id="303" r:id="rId49"/>
    <p:sldId id="313" r:id="rId50"/>
    <p:sldId id="314" r:id="rId51"/>
    <p:sldId id="315" r:id="rId52"/>
    <p:sldId id="317"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CC2DE1-B45A-9D43-BA95-1EFD76818901}" v="1" dt="2022-10-19T03:02:3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327"/>
  </p:normalViewPr>
  <p:slideViewPr>
    <p:cSldViewPr snapToGrid="0">
      <p:cViewPr varScale="1">
        <p:scale>
          <a:sx n="121" d="100"/>
          <a:sy n="121" d="100"/>
        </p:scale>
        <p:origin x="200"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54C26-EFC1-1440-BA43-78E0DC6ABEAB}" type="datetimeFigureOut">
              <a:rPr lang="en-US" smtClean="0"/>
              <a:t>10/19/22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14F92-9E40-F544-A011-129A94A8F0B0}" type="slidenum">
              <a:rPr lang="en-US" smtClean="0"/>
              <a:t>‹#›</a:t>
            </a:fld>
            <a:endParaRPr lang="en-US"/>
          </a:p>
        </p:txBody>
      </p:sp>
    </p:spTree>
    <p:extLst>
      <p:ext uri="{BB962C8B-B14F-4D97-AF65-F5344CB8AC3E}">
        <p14:creationId xmlns:p14="http://schemas.microsoft.com/office/powerpoint/2010/main" val="4051877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D50CDB56-8562-8670-2B3C-7CBCD03FFA4D}"/>
              </a:ext>
            </a:extLst>
          </p:cNvPr>
          <p:cNvSpPr>
            <a:spLocks noChangeArrowheads="1" noTextEdit="1"/>
          </p:cNvSpPr>
          <p:nvPr>
            <p:ph type="sldImg"/>
          </p:nvPr>
        </p:nvSpPr>
        <p:spPr bwMode="auto">
          <a:xfrm>
            <a:off x="1196975" y="696913"/>
            <a:ext cx="4641850" cy="3481387"/>
          </a:xfrm>
          <a:prstGeom prst="rect">
            <a:avLst/>
          </a:prstGeom>
          <a:solidFill>
            <a:srgbClr val="FFFFFF"/>
          </a:solidFill>
          <a:ln>
            <a:solidFill>
              <a:srgbClr val="000000"/>
            </a:solidFill>
            <a:miter lim="800000"/>
            <a:headEnd/>
            <a:tailEnd/>
          </a:ln>
        </p:spPr>
      </p:sp>
      <p:sp>
        <p:nvSpPr>
          <p:cNvPr id="351235" name="Rectangle 3">
            <a:extLst>
              <a:ext uri="{FF2B5EF4-FFF2-40B4-BE49-F238E27FC236}">
                <a16:creationId xmlns:a16="http://schemas.microsoft.com/office/drawing/2014/main" id="{9224AF7A-2086-2A12-8AAA-69E37EC1D4A8}"/>
              </a:ext>
            </a:extLst>
          </p:cNvPr>
          <p:cNvSpPr>
            <a:spLocks noChangeArrowheads="1"/>
          </p:cNvSpPr>
          <p:nvPr>
            <p:ph type="body" idx="1"/>
          </p:nvPr>
        </p:nvSpPr>
        <p:spPr bwMode="auto">
          <a:xfrm>
            <a:off x="938213" y="4641850"/>
            <a:ext cx="5160962" cy="3944938"/>
          </a:xfrm>
          <a:prstGeom prst="rect">
            <a:avLst/>
          </a:prstGeom>
          <a:solidFill>
            <a:srgbClr val="FFFFFF"/>
          </a:solidFill>
          <a:ln>
            <a:solidFill>
              <a:srgbClr val="000000"/>
            </a:solidFill>
            <a:miter lim="800000"/>
            <a:headEnd/>
            <a:tailEnd/>
          </a:ln>
        </p:spPr>
        <p:txBody>
          <a:bodyPr lIns="93260" tIns="46630" rIns="93260" bIns="46630"/>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a:extLst>
              <a:ext uri="{FF2B5EF4-FFF2-40B4-BE49-F238E27FC236}">
                <a16:creationId xmlns:a16="http://schemas.microsoft.com/office/drawing/2014/main" id="{9D6CE89A-28EF-6E4D-C9D9-6C95D6D5255C}"/>
              </a:ext>
            </a:extLst>
          </p:cNvPr>
          <p:cNvSpPr>
            <a:spLocks noChangeArrowheads="1" noTextEdit="1"/>
          </p:cNvSpPr>
          <p:nvPr>
            <p:ph type="sldImg"/>
          </p:nvPr>
        </p:nvSpPr>
        <p:spPr bwMode="auto">
          <a:xfrm>
            <a:off x="1196975" y="696913"/>
            <a:ext cx="4641850" cy="3481387"/>
          </a:xfrm>
          <a:prstGeom prst="rect">
            <a:avLst/>
          </a:prstGeom>
          <a:solidFill>
            <a:srgbClr val="FFFFFF"/>
          </a:solidFill>
          <a:ln>
            <a:solidFill>
              <a:srgbClr val="000000"/>
            </a:solidFill>
            <a:miter lim="800000"/>
            <a:headEnd/>
            <a:tailEnd/>
          </a:ln>
        </p:spPr>
      </p:sp>
      <p:sp>
        <p:nvSpPr>
          <p:cNvPr id="384003" name="Rectangle 3">
            <a:extLst>
              <a:ext uri="{FF2B5EF4-FFF2-40B4-BE49-F238E27FC236}">
                <a16:creationId xmlns:a16="http://schemas.microsoft.com/office/drawing/2014/main" id="{28FEF73A-D0A0-574C-5D77-1875455B0D6F}"/>
              </a:ext>
            </a:extLst>
          </p:cNvPr>
          <p:cNvSpPr>
            <a:spLocks noChangeArrowheads="1"/>
          </p:cNvSpPr>
          <p:nvPr>
            <p:ph type="body" idx="1"/>
          </p:nvPr>
        </p:nvSpPr>
        <p:spPr bwMode="auto">
          <a:xfrm>
            <a:off x="938213" y="4641850"/>
            <a:ext cx="5160962" cy="3944938"/>
          </a:xfrm>
          <a:prstGeom prst="rect">
            <a:avLst/>
          </a:prstGeom>
          <a:solidFill>
            <a:srgbClr val="FFFFFF"/>
          </a:solidFill>
          <a:ln>
            <a:solidFill>
              <a:srgbClr val="000000"/>
            </a:solidFill>
            <a:miter lim="800000"/>
            <a:headEnd/>
            <a:tailEnd/>
          </a:ln>
        </p:spPr>
        <p:txBody>
          <a:bodyPr lIns="93260" tIns="46630" rIns="93260" bIns="46630"/>
          <a:lstStyle/>
          <a:p>
            <a:pPr>
              <a:buFontTx/>
              <a:buChar char="•"/>
            </a:pPr>
            <a:r>
              <a:rPr lang="en-US" altLang="en-US"/>
              <a:t> Loading is an important and often over-looked OS concept. Loading is increasingly accomplished “on-demand” via dynamic linking-loaders. The Linux kernel module mechanism is essentially an advanced application of dynamic linking/loading.</a:t>
            </a:r>
          </a:p>
          <a:p>
            <a:pPr>
              <a:buFontTx/>
              <a:buChar char="•"/>
            </a:pPr>
            <a:r>
              <a:rPr lang="en-US" altLang="en-US"/>
              <a:t> People often mistakenly think that “bootstrap” refers to boot laces.</a:t>
            </a:r>
          </a:p>
          <a:p>
            <a:pPr>
              <a:buFontTx/>
              <a:buChar char="•"/>
            </a:pPr>
            <a:r>
              <a:rPr lang="en-US" altLang="en-US"/>
              <a:t> The “bootstrap” metaphor refers to the nonsensical  image of someone lifting themselves up off the ground by their own bootstrap. The impossibility of this image adds to the mystery of the boot process.</a:t>
            </a:r>
          </a:p>
          <a:p>
            <a:pPr>
              <a:buFontTx/>
              <a:buChar char="•"/>
            </a:pPr>
            <a:r>
              <a:rPr lang="en-US" altLang="en-US"/>
              <a:t> There are lots of related types of “firmware”: ROM, PROM, EPROM, EEPROM, NVRAM, Flash RAM and who knows what else. PROM in “Boot PROM” or “PROM Monitor” is used informally. In the SPARC architecture, these are actually contained in EEPROMs.</a:t>
            </a:r>
          </a:p>
          <a:p>
            <a:pPr>
              <a:buFontTx/>
              <a:buChar char="•"/>
            </a:pPr>
            <a:r>
              <a:rPr lang="en-US" altLang="en-US"/>
              <a:t> The phrase “first program” is in quotes for a reason. Often the first program loaded is itself a boot manager, like LILO.</a:t>
            </a:r>
          </a:p>
          <a:p>
            <a:pPr>
              <a:buFontTx/>
              <a:buChar char="•"/>
            </a:pPr>
            <a:r>
              <a:rPr lang="en-US" altLang="en-US"/>
              <a:t> LILO introduces the concept of “chain loaders”. Why not have one loader load another loader which might load another loader…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1026">
            <a:extLst>
              <a:ext uri="{FF2B5EF4-FFF2-40B4-BE49-F238E27FC236}">
                <a16:creationId xmlns:a16="http://schemas.microsoft.com/office/drawing/2014/main" id="{F531CE36-19D4-387D-CDAB-582271F87582}"/>
              </a:ext>
            </a:extLst>
          </p:cNvPr>
          <p:cNvSpPr>
            <a:spLocks noChangeArrowheads="1" noTextEdit="1"/>
          </p:cNvSpPr>
          <p:nvPr>
            <p:ph type="sldImg"/>
          </p:nvPr>
        </p:nvSpPr>
        <p:spPr bwMode="auto">
          <a:xfrm>
            <a:off x="1196975" y="696913"/>
            <a:ext cx="4641850" cy="3481387"/>
          </a:xfrm>
          <a:prstGeom prst="rect">
            <a:avLst/>
          </a:prstGeom>
          <a:solidFill>
            <a:srgbClr val="FFFFFF"/>
          </a:solidFill>
          <a:ln>
            <a:solidFill>
              <a:srgbClr val="000000"/>
            </a:solidFill>
            <a:miter lim="800000"/>
            <a:headEnd/>
            <a:tailEnd/>
          </a:ln>
        </p:spPr>
      </p:sp>
      <p:sp>
        <p:nvSpPr>
          <p:cNvPr id="404483" name="Rectangle 1027">
            <a:extLst>
              <a:ext uri="{FF2B5EF4-FFF2-40B4-BE49-F238E27FC236}">
                <a16:creationId xmlns:a16="http://schemas.microsoft.com/office/drawing/2014/main" id="{E2136A1F-B427-3B2A-9DEC-15A6909C11B9}"/>
              </a:ext>
            </a:extLst>
          </p:cNvPr>
          <p:cNvSpPr>
            <a:spLocks noChangeArrowheads="1"/>
          </p:cNvSpPr>
          <p:nvPr>
            <p:ph type="body" idx="1"/>
          </p:nvPr>
        </p:nvSpPr>
        <p:spPr bwMode="auto">
          <a:xfrm>
            <a:off x="625475" y="4719638"/>
            <a:ext cx="5942013" cy="3944937"/>
          </a:xfrm>
          <a:prstGeom prst="rect">
            <a:avLst/>
          </a:prstGeom>
          <a:solidFill>
            <a:srgbClr val="FFFFFF"/>
          </a:solidFill>
          <a:ln>
            <a:solidFill>
              <a:srgbClr val="000000"/>
            </a:solidFill>
            <a:miter lim="800000"/>
            <a:headEnd/>
            <a:tailEnd/>
          </a:ln>
        </p:spPr>
        <p:txBody>
          <a:bodyPr lIns="93260" tIns="46630" rIns="93260" bIns="46630"/>
          <a:lstStyle/>
          <a:p>
            <a:pPr>
              <a:buFontTx/>
              <a:buChar char="•"/>
            </a:pPr>
            <a:r>
              <a:rPr lang="en-US" altLang="en-US"/>
              <a:t> LILO was developed by Almesberger as a way of adding flexibility to the boot process, primarily as a means for Linux to co-exist with DOS. There are literally dozens of boot “scenarios” that are possible with LILO..</a:t>
            </a:r>
          </a:p>
          <a:p>
            <a:pPr>
              <a:buFontTx/>
              <a:buChar char="•"/>
            </a:pPr>
            <a:r>
              <a:rPr lang="en-US" altLang="en-US"/>
              <a:t> LILO is the Intel boot manager. Different architectures have variants. MILO for Dec Alpha systems and SILO for SPARC systems are two notable family members. PowerPC platforms use BOOTX and YABOOT. Other, less popular, Intel boot loaders include: LOADLIN, BOOTLIN, SYSLINUX, etc.</a:t>
            </a:r>
          </a:p>
          <a:p>
            <a:pPr>
              <a:buFontTx/>
              <a:buChar char="•"/>
            </a:pPr>
            <a:r>
              <a:rPr lang="en-US" altLang="en-US"/>
              <a:t> LILO comes with an extensive User’s Guide and a succinct but valuable Technical Overview. Both of these are available in the LILO distribution tarball.</a:t>
            </a:r>
          </a:p>
          <a:p>
            <a:pPr>
              <a:buFontTx/>
              <a:buChar char="•"/>
            </a:pPr>
            <a:r>
              <a:rPr lang="en-US" altLang="en-US"/>
              <a:t> A key issue with boot loaders is whether they have knowledge of the filesystem structure. LILO does not and this explains the need for a “block map” and running the “map installer”. Adding knowledge of filesystem structure simplifies booting but significantly increases the size and complexity of the bootloader. In effect, it contains a minimal (“stand-alone”) filesystem implementation. Solaris OpenBoot uses secondary bootloaders that understand a filesystem (ufsboot, nfsboot).</a:t>
            </a:r>
          </a:p>
          <a:p>
            <a:pPr>
              <a:buFontTx/>
              <a:buChar char="•"/>
            </a:pPr>
            <a:r>
              <a:rPr lang="en-US" altLang="en-US"/>
              <a:t>  /sbin/lilo must ask the kernel to identify the disk blocks containing the kernel to load as well as other configuration and data blocks. LILO uses these low-level SHC (sector/head/cylinder) addresses to find relevant sectors without needing to “decode” the filesystem structure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a:extLst>
              <a:ext uri="{FF2B5EF4-FFF2-40B4-BE49-F238E27FC236}">
                <a16:creationId xmlns:a16="http://schemas.microsoft.com/office/drawing/2014/main" id="{63E091CC-4990-E5C0-1E19-2F5A0788582F}"/>
              </a:ext>
            </a:extLst>
          </p:cNvPr>
          <p:cNvSpPr>
            <a:spLocks noChangeArrowheads="1" noTextEdit="1"/>
          </p:cNvSpPr>
          <p:nvPr>
            <p:ph type="sldImg"/>
          </p:nvPr>
        </p:nvSpPr>
        <p:spPr bwMode="auto">
          <a:xfrm>
            <a:off x="1196975" y="696913"/>
            <a:ext cx="4641850" cy="3481387"/>
          </a:xfrm>
          <a:prstGeom prst="rect">
            <a:avLst/>
          </a:prstGeom>
          <a:solidFill>
            <a:srgbClr val="FFFFFF"/>
          </a:solidFill>
          <a:ln>
            <a:solidFill>
              <a:srgbClr val="000000"/>
            </a:solidFill>
            <a:miter lim="800000"/>
            <a:headEnd/>
            <a:tailEnd/>
          </a:ln>
        </p:spPr>
      </p:sp>
      <p:sp>
        <p:nvSpPr>
          <p:cNvPr id="408579" name="Rectangle 3">
            <a:extLst>
              <a:ext uri="{FF2B5EF4-FFF2-40B4-BE49-F238E27FC236}">
                <a16:creationId xmlns:a16="http://schemas.microsoft.com/office/drawing/2014/main" id="{0D321400-C660-7D53-600B-7016E38D7074}"/>
              </a:ext>
            </a:extLst>
          </p:cNvPr>
          <p:cNvSpPr>
            <a:spLocks noChangeArrowheads="1"/>
          </p:cNvSpPr>
          <p:nvPr>
            <p:ph type="body" idx="1"/>
          </p:nvPr>
        </p:nvSpPr>
        <p:spPr bwMode="auto">
          <a:xfrm>
            <a:off x="938213" y="4641850"/>
            <a:ext cx="5160962" cy="3944938"/>
          </a:xfrm>
          <a:prstGeom prst="rect">
            <a:avLst/>
          </a:prstGeom>
          <a:solidFill>
            <a:srgbClr val="FFFFFF"/>
          </a:solidFill>
          <a:ln>
            <a:solidFill>
              <a:srgbClr val="000000"/>
            </a:solidFill>
            <a:miter lim="800000"/>
            <a:headEnd/>
            <a:tailEnd/>
          </a:ln>
        </p:spPr>
        <p:txBody>
          <a:bodyPr lIns="93260" tIns="46630" rIns="93260" bIns="46630"/>
          <a:lstStyle/>
          <a:p>
            <a:pPr>
              <a:buFontTx/>
              <a:buChar char="•"/>
            </a:pPr>
            <a:r>
              <a:rPr lang="en-US" altLang="en-US"/>
              <a:t> Begin by loading the boot sector (MBR) of the primary IDE hard disk /dev/hda.</a:t>
            </a:r>
          </a:p>
          <a:p>
            <a:pPr>
              <a:buFontTx/>
              <a:buChar char="•"/>
            </a:pPr>
            <a:r>
              <a:rPr lang="en-US" altLang="en-US"/>
              <a:t> Store the block map in the standard place.</a:t>
            </a:r>
          </a:p>
          <a:p>
            <a:pPr>
              <a:buFontTx/>
              <a:buChar char="•"/>
            </a:pPr>
            <a:r>
              <a:rPr lang="en-US" altLang="en-US"/>
              <a:t> Use the standard primary and secondary boot loaders.</a:t>
            </a:r>
          </a:p>
          <a:p>
            <a:pPr>
              <a:buFontTx/>
              <a:buChar char="•"/>
            </a:pPr>
            <a:r>
              <a:rPr lang="en-US" altLang="en-US"/>
              <a:t> Allow the user to enter commands at “LILO boot:”</a:t>
            </a:r>
          </a:p>
          <a:p>
            <a:pPr>
              <a:buFontTx/>
              <a:buChar char="•"/>
            </a:pPr>
            <a:r>
              <a:rPr lang="en-US" altLang="en-US"/>
              <a:t> Only give them 5 seconds though!</a:t>
            </a:r>
          </a:p>
          <a:p>
            <a:pPr>
              <a:buFontTx/>
              <a:buChar char="•"/>
            </a:pPr>
            <a:r>
              <a:rPr lang="en-US" altLang="en-US"/>
              <a:t> Boot the kernel labeled “linux” by default if no user input is provided.</a:t>
            </a:r>
          </a:p>
          <a:p>
            <a:pPr>
              <a:buFontTx/>
              <a:buChar char="•"/>
            </a:pPr>
            <a:r>
              <a:rPr lang="en-US" altLang="en-US"/>
              <a:t> The remaining sections detail available boot images. Characteristics are indented following the image= line.</a:t>
            </a:r>
          </a:p>
          <a:p>
            <a:pPr>
              <a:buFontTx/>
              <a:buChar char="•"/>
            </a:pPr>
            <a:r>
              <a:rPr lang="en-US" altLang="en-US"/>
              <a:t> Let users identify the the image using this tag. (Press TAB at the LILO prompt for a list of available images.)</a:t>
            </a:r>
          </a:p>
          <a:p>
            <a:pPr>
              <a:buFontTx/>
              <a:buChar char="•"/>
            </a:pPr>
            <a:r>
              <a:rPr lang="en-US" altLang="en-US"/>
              <a:t> Load the identified “initial ramdisk” (described later).</a:t>
            </a:r>
          </a:p>
          <a:p>
            <a:pPr>
              <a:buFontTx/>
              <a:buChar char="•"/>
            </a:pPr>
            <a:r>
              <a:rPr lang="en-US" altLang="en-US"/>
              <a:t> Mount root read-only during boot. This is safer and allows an initial fsck.</a:t>
            </a:r>
          </a:p>
          <a:p>
            <a:pPr>
              <a:buFontTx/>
              <a:buChar char="•"/>
            </a:pPr>
            <a:r>
              <a:rPr lang="en-US" altLang="en-US"/>
              <a:t> Use the first partition of the primary IDE disk as the root filesystem. </a:t>
            </a:r>
          </a:p>
        </p:txBody>
      </p:sp>
      <p:sp>
        <p:nvSpPr>
          <p:cNvPr id="408580" name="Text Box 4">
            <a:extLst>
              <a:ext uri="{FF2B5EF4-FFF2-40B4-BE49-F238E27FC236}">
                <a16:creationId xmlns:a16="http://schemas.microsoft.com/office/drawing/2014/main" id="{8973DE2D-B1A0-676F-DCF7-21D9897BE241}"/>
              </a:ext>
            </a:extLst>
          </p:cNvPr>
          <p:cNvSpPr txBox="1">
            <a:spLocks noChangeArrowheads="1"/>
          </p:cNvSpPr>
          <p:nvPr/>
        </p:nvSpPr>
        <p:spPr bwMode="auto">
          <a:xfrm>
            <a:off x="1157288" y="4529138"/>
            <a:ext cx="18891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1026">
            <a:extLst>
              <a:ext uri="{FF2B5EF4-FFF2-40B4-BE49-F238E27FC236}">
                <a16:creationId xmlns:a16="http://schemas.microsoft.com/office/drawing/2014/main" id="{148A4EDA-19FD-17CD-98A3-5739FA8AD5C9}"/>
              </a:ext>
            </a:extLst>
          </p:cNvPr>
          <p:cNvSpPr>
            <a:spLocks noChangeArrowheads="1" noTextEdit="1"/>
          </p:cNvSpPr>
          <p:nvPr>
            <p:ph type="sldImg"/>
          </p:nvPr>
        </p:nvSpPr>
        <p:spPr bwMode="auto">
          <a:xfrm>
            <a:off x="1196975" y="696913"/>
            <a:ext cx="4641850" cy="3481387"/>
          </a:xfrm>
          <a:prstGeom prst="rect">
            <a:avLst/>
          </a:prstGeom>
          <a:solidFill>
            <a:srgbClr val="FFFFFF"/>
          </a:solidFill>
          <a:ln>
            <a:solidFill>
              <a:srgbClr val="000000"/>
            </a:solidFill>
            <a:miter lim="800000"/>
            <a:headEnd/>
            <a:tailEnd/>
          </a:ln>
        </p:spPr>
      </p:sp>
      <p:sp>
        <p:nvSpPr>
          <p:cNvPr id="429059" name="Rectangle 1027">
            <a:extLst>
              <a:ext uri="{FF2B5EF4-FFF2-40B4-BE49-F238E27FC236}">
                <a16:creationId xmlns:a16="http://schemas.microsoft.com/office/drawing/2014/main" id="{D2DAAD63-053C-A864-D60A-413B4A6A6BD2}"/>
              </a:ext>
            </a:extLst>
          </p:cNvPr>
          <p:cNvSpPr>
            <a:spLocks noChangeArrowheads="1"/>
          </p:cNvSpPr>
          <p:nvPr>
            <p:ph type="body" idx="1"/>
          </p:nvPr>
        </p:nvSpPr>
        <p:spPr bwMode="auto">
          <a:xfrm>
            <a:off x="938213" y="4641850"/>
            <a:ext cx="5160962" cy="3944938"/>
          </a:xfrm>
          <a:prstGeom prst="rect">
            <a:avLst/>
          </a:prstGeom>
          <a:solidFill>
            <a:srgbClr val="FFFFFF"/>
          </a:solidFill>
          <a:ln>
            <a:solidFill>
              <a:srgbClr val="000000"/>
            </a:solidFill>
            <a:miter lim="800000"/>
            <a:headEnd/>
            <a:tailEnd/>
          </a:ln>
        </p:spPr>
        <p:txBody>
          <a:bodyPr lIns="93260" tIns="46630" rIns="93260" bIns="46630"/>
          <a:lstStyle/>
          <a:p>
            <a:pPr>
              <a:buFontTx/>
              <a:buChar char="•"/>
            </a:pPr>
            <a:r>
              <a:rPr lang="en-US" altLang="en-US"/>
              <a:t> There is a lot that can be said about /sbin/init but this is not a system administration class so we will just mention a few things.</a:t>
            </a:r>
          </a:p>
          <a:p>
            <a:pPr>
              <a:buFontTx/>
              <a:buChar char="•"/>
            </a:pPr>
            <a:r>
              <a:rPr lang="en-US" altLang="en-US"/>
              <a:t> /sbin/init “stages” startup and shutdown in two ways. First via the concept of runlevels. Second, within a runlevel specific startup (S) and shutdown (K- kill) scripts are run in priority order. </a:t>
            </a:r>
          </a:p>
          <a:p>
            <a:pPr>
              <a:buFontTx/>
              <a:buChar char="•"/>
            </a:pPr>
            <a:r>
              <a:rPr lang="en-US" altLang="en-US"/>
              <a:t> This init structure is a System V derivative that is increasingly popular in the Linux world for its flexibility.</a:t>
            </a:r>
          </a:p>
          <a:p>
            <a:pPr>
              <a:buFontTx/>
              <a:buChar char="•"/>
            </a:pPr>
            <a:r>
              <a:rPr lang="en-US" altLang="en-US"/>
              <a:t> A normal Linux system executes at runlevel 5.</a:t>
            </a:r>
          </a:p>
          <a:p>
            <a:pPr>
              <a:buFontTx/>
              <a:buChar char="•"/>
            </a:pPr>
            <a:r>
              <a:rPr lang="en-US" altLang="en-US"/>
              <a:t> Single-user mode is a simple administrative mode that allows a system administrator to correct problems and update configurations without interference from other users.</a:t>
            </a:r>
          </a:p>
          <a:p>
            <a:pPr>
              <a:buFontTx/>
              <a:buChar char="•"/>
            </a:pPr>
            <a:r>
              <a:rPr lang="en-US" altLang="en-US"/>
              <a:t> Linux allows processes to provide a return code for their parent (wait). So process context must remain in the kernel until the parent “joins” the child. Orphan processes resulting from early parent death are “inherited” by init.</a:t>
            </a:r>
          </a:p>
          <a:p>
            <a:pPr>
              <a:buFontTx/>
              <a:buChar char="•"/>
            </a:pPr>
            <a:r>
              <a:rPr lang="en-US" altLang="en-US"/>
              <a:t> The telinit command communicates with init by sending signals to change the run level. The linuxconf command provides a fancy graphical interface to init and helps visualize the activities of the various runlevels.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a:extLst>
              <a:ext uri="{FF2B5EF4-FFF2-40B4-BE49-F238E27FC236}">
                <a16:creationId xmlns:a16="http://schemas.microsoft.com/office/drawing/2014/main" id="{B14021B3-2C2A-0242-8BEA-0FB7486BE2EA}"/>
              </a:ext>
            </a:extLst>
          </p:cNvPr>
          <p:cNvSpPr>
            <a:spLocks noChangeArrowheads="1" noTextEdit="1"/>
          </p:cNvSpPr>
          <p:nvPr>
            <p:ph type="sldImg"/>
          </p:nvPr>
        </p:nvSpPr>
        <p:spPr bwMode="auto">
          <a:xfrm>
            <a:off x="1196975" y="696913"/>
            <a:ext cx="4641850" cy="3481387"/>
          </a:xfrm>
          <a:prstGeom prst="rect">
            <a:avLst/>
          </a:prstGeom>
          <a:solidFill>
            <a:srgbClr val="FFFFFF"/>
          </a:solidFill>
          <a:ln>
            <a:solidFill>
              <a:srgbClr val="000000"/>
            </a:solidFill>
            <a:miter lim="800000"/>
            <a:headEnd/>
            <a:tailEnd/>
          </a:ln>
        </p:spPr>
      </p:sp>
      <p:sp>
        <p:nvSpPr>
          <p:cNvPr id="431107" name="Rectangle 3">
            <a:extLst>
              <a:ext uri="{FF2B5EF4-FFF2-40B4-BE49-F238E27FC236}">
                <a16:creationId xmlns:a16="http://schemas.microsoft.com/office/drawing/2014/main" id="{F666CCB7-A3BB-9A44-52DD-990317008E75}"/>
              </a:ext>
            </a:extLst>
          </p:cNvPr>
          <p:cNvSpPr>
            <a:spLocks noChangeArrowheads="1"/>
          </p:cNvSpPr>
          <p:nvPr>
            <p:ph type="body" idx="1"/>
          </p:nvPr>
        </p:nvSpPr>
        <p:spPr bwMode="auto">
          <a:xfrm>
            <a:off x="938213" y="4641850"/>
            <a:ext cx="5160962" cy="3944938"/>
          </a:xfrm>
          <a:prstGeom prst="rect">
            <a:avLst/>
          </a:prstGeom>
          <a:solidFill>
            <a:srgbClr val="FFFFFF"/>
          </a:solidFill>
          <a:ln>
            <a:solidFill>
              <a:srgbClr val="000000"/>
            </a:solidFill>
            <a:miter lim="800000"/>
            <a:headEnd/>
            <a:tailEnd/>
          </a:ln>
        </p:spPr>
        <p:txBody>
          <a:bodyPr lIns="93260" tIns="46630" rIns="93260" bIns="46630"/>
          <a:lstStyle/>
          <a:p>
            <a:pPr>
              <a:buFontTx/>
              <a:buChar char="•"/>
            </a:pPr>
            <a:r>
              <a:rPr lang="en-US" altLang="en-US"/>
              <a:t> Buffered writes are not the only reason why “pulling the plug” is a bad way to shut down a Linux system. “Graceful termination” is important for all sorts of “transaction oriented” activities.</a:t>
            </a:r>
          </a:p>
          <a:p>
            <a:pPr>
              <a:buFontTx/>
              <a:buChar char="•"/>
            </a:pPr>
            <a:r>
              <a:rPr lang="en-US" altLang="en-US"/>
              <a:t> Buffered writes are “flushed” via the “sync” command. Old UNIX lore has it that a system admin should type sync three times in rapid succession and then pray before shutdown. </a:t>
            </a:r>
          </a:p>
          <a:p>
            <a:pPr>
              <a:buFontTx/>
              <a:buChar char="•"/>
            </a:pPr>
            <a:r>
              <a:rPr lang="en-US" altLang="en-US"/>
              <a:t> Actually the non-deterministic nature of disk access makes it impossible to *guarantee* that all writes have been flushed but it works almost all the time.</a:t>
            </a:r>
          </a:p>
          <a:p>
            <a:pPr>
              <a:buFontTx/>
              <a:buChar char="•"/>
            </a:pPr>
            <a:r>
              <a:rPr lang="en-US" altLang="en-US"/>
              <a:t> The kernel demon responsible for periodically flushing write buffers is bdflush. It interacts with a user space demon that is controlled by /sbin/update.</a:t>
            </a:r>
          </a:p>
          <a:p>
            <a:pPr>
              <a:buFontTx/>
              <a:buChar char="•"/>
            </a:pPr>
            <a:r>
              <a:rPr lang="en-US" altLang="en-US"/>
              <a:t> The low-level halt and reboot commands are now smarter than they used to be. If you are not in runlevel 0 or 6, they will call shutdown for you to keep your from coming to harm.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a:extLst>
              <a:ext uri="{FF2B5EF4-FFF2-40B4-BE49-F238E27FC236}">
                <a16:creationId xmlns:a16="http://schemas.microsoft.com/office/drawing/2014/main" id="{CA24BF32-D46D-F4EA-6D6B-A65767D08F95}"/>
              </a:ext>
            </a:extLst>
          </p:cNvPr>
          <p:cNvSpPr>
            <a:spLocks noChangeArrowheads="1" noTextEdit="1"/>
          </p:cNvSpPr>
          <p:nvPr>
            <p:ph type="sldImg"/>
          </p:nvPr>
        </p:nvSpPr>
        <p:spPr bwMode="auto">
          <a:xfrm>
            <a:off x="1196975" y="696913"/>
            <a:ext cx="4641850" cy="3481387"/>
          </a:xfrm>
          <a:prstGeom prst="rect">
            <a:avLst/>
          </a:prstGeom>
          <a:solidFill>
            <a:srgbClr val="FFFFFF"/>
          </a:solidFill>
          <a:ln>
            <a:solidFill>
              <a:srgbClr val="000000"/>
            </a:solidFill>
            <a:miter lim="800000"/>
            <a:headEnd/>
            <a:tailEnd/>
          </a:ln>
        </p:spPr>
      </p:sp>
      <p:sp>
        <p:nvSpPr>
          <p:cNvPr id="433155" name="Rectangle 3">
            <a:extLst>
              <a:ext uri="{FF2B5EF4-FFF2-40B4-BE49-F238E27FC236}">
                <a16:creationId xmlns:a16="http://schemas.microsoft.com/office/drawing/2014/main" id="{9302872B-84D3-CCD2-59EB-B75C70BDAA5D}"/>
              </a:ext>
            </a:extLst>
          </p:cNvPr>
          <p:cNvSpPr>
            <a:spLocks noChangeArrowheads="1"/>
          </p:cNvSpPr>
          <p:nvPr>
            <p:ph type="body" idx="1"/>
          </p:nvPr>
        </p:nvSpPr>
        <p:spPr bwMode="auto">
          <a:xfrm>
            <a:off x="625475" y="4641850"/>
            <a:ext cx="5942013" cy="3944938"/>
          </a:xfrm>
          <a:prstGeom prst="rect">
            <a:avLst/>
          </a:prstGeom>
          <a:solidFill>
            <a:srgbClr val="FFFFFF"/>
          </a:solidFill>
          <a:ln>
            <a:solidFill>
              <a:srgbClr val="000000"/>
            </a:solidFill>
            <a:miter lim="800000"/>
            <a:headEnd/>
            <a:tailEnd/>
          </a:ln>
        </p:spPr>
        <p:txBody>
          <a:bodyPr lIns="93260" tIns="46630" rIns="93260" bIns="46630"/>
          <a:lstStyle/>
          <a:p>
            <a:pPr>
              <a:buFontTx/>
              <a:buChar char="•"/>
            </a:pPr>
            <a:r>
              <a:rPr lang="en-US" altLang="en-US"/>
              <a:t> initrd is an interesting example of a mechanism that has a lot of potential uses. Good OS development is about the development of general useful mechanisms that perform well.</a:t>
            </a:r>
          </a:p>
          <a:p>
            <a:pPr>
              <a:buFontTx/>
              <a:buChar char="•"/>
            </a:pPr>
            <a:r>
              <a:rPr lang="en-US" altLang="en-US"/>
              <a:t> /linuxrc can be used to detect devices and load appropriate drivers, allowing “custom” kernels to be built for specific machines while maintaining a uniform “base” install. This is very attractive for administering large installations with diverse platforms. </a:t>
            </a:r>
          </a:p>
          <a:p>
            <a:pPr>
              <a:buFontTx/>
              <a:buChar char="•"/>
            </a:pPr>
            <a:r>
              <a:rPr lang="en-US" altLang="en-US"/>
              <a:t> The two-stage “custom boot” process also addresses “kernel bloat”, a big concern of the kernel developers. Why load all sorts of modules and drivers that are not necessary?</a:t>
            </a:r>
          </a:p>
          <a:p>
            <a:pPr>
              <a:buFontTx/>
              <a:buChar char="•"/>
            </a:pPr>
            <a:r>
              <a:rPr lang="en-US" altLang="en-US"/>
              <a:t> Diskless workstations have been around for a long time and “net booting” is an interesting process. It requires boot loaders with networking smarts. Solaris OpenBoot supports netbooting in the PROM monitor. It loads the primary boot loader using TFTP (trivial FTP). Most of the net-based workstation configuration used today like DHCP was originally developed to support diskless workstation boot.</a:t>
            </a:r>
          </a:p>
          <a:p>
            <a:pPr>
              <a:buFontTx/>
              <a:buChar char="•"/>
            </a:pPr>
            <a:r>
              <a:rPr lang="en-US" altLang="en-US"/>
              <a:t> “Diskless” is something of a misnomer. Diskfull workstations often boot cleanly over the net and use the local disk only for swapping and cache. I’ve heard of one system that reformats the local disk for security at boot!</a:t>
            </a:r>
          </a:p>
          <a:p>
            <a:pPr>
              <a:buFontTx/>
              <a:buChar char="•"/>
            </a:pPr>
            <a:r>
              <a:rPr lang="en-US" altLang="en-US"/>
              <a:t> The two prominent netboot packages are NetBoot and EtherBoot. Both require special firmware support for normal operation.</a:t>
            </a:r>
          </a:p>
        </p:txBody>
      </p:sp>
      <p:sp>
        <p:nvSpPr>
          <p:cNvPr id="433156" name="Text Box 4">
            <a:extLst>
              <a:ext uri="{FF2B5EF4-FFF2-40B4-BE49-F238E27FC236}">
                <a16:creationId xmlns:a16="http://schemas.microsoft.com/office/drawing/2014/main" id="{E90EEB12-A644-8755-292F-0A835B5C140E}"/>
              </a:ext>
            </a:extLst>
          </p:cNvPr>
          <p:cNvSpPr txBox="1">
            <a:spLocks noChangeArrowheads="1"/>
          </p:cNvSpPr>
          <p:nvPr/>
        </p:nvSpPr>
        <p:spPr bwMode="auto">
          <a:xfrm>
            <a:off x="2563813" y="1744663"/>
            <a:ext cx="18891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FE6AA708-81F2-3896-F2DA-DDDD0BB1533E}"/>
              </a:ext>
            </a:extLst>
          </p:cNvPr>
          <p:cNvSpPr>
            <a:spLocks noChangeArrowheads="1" noTextEdit="1"/>
          </p:cNvSpPr>
          <p:nvPr>
            <p:ph type="sldImg"/>
          </p:nvPr>
        </p:nvSpPr>
        <p:spPr bwMode="auto">
          <a:xfrm>
            <a:off x="1196975" y="696913"/>
            <a:ext cx="4641850" cy="3481387"/>
          </a:xfrm>
          <a:prstGeom prst="rect">
            <a:avLst/>
          </a:prstGeom>
          <a:solidFill>
            <a:srgbClr val="FFFFFF"/>
          </a:solidFill>
          <a:ln>
            <a:solidFill>
              <a:srgbClr val="000000"/>
            </a:solidFill>
            <a:miter lim="800000"/>
            <a:headEnd/>
            <a:tailEnd/>
          </a:ln>
        </p:spPr>
      </p:sp>
      <p:sp>
        <p:nvSpPr>
          <p:cNvPr id="437251" name="Rectangle 3">
            <a:extLst>
              <a:ext uri="{FF2B5EF4-FFF2-40B4-BE49-F238E27FC236}">
                <a16:creationId xmlns:a16="http://schemas.microsoft.com/office/drawing/2014/main" id="{EE1FA799-A611-B56B-8216-E9A844B76CAC}"/>
              </a:ext>
            </a:extLst>
          </p:cNvPr>
          <p:cNvSpPr>
            <a:spLocks noChangeArrowheads="1"/>
          </p:cNvSpPr>
          <p:nvPr>
            <p:ph type="body" idx="1"/>
          </p:nvPr>
        </p:nvSpPr>
        <p:spPr bwMode="auto">
          <a:xfrm>
            <a:off x="469900" y="4641850"/>
            <a:ext cx="2970213" cy="3944938"/>
          </a:xfrm>
          <a:prstGeom prst="rect">
            <a:avLst/>
          </a:prstGeom>
          <a:solidFill>
            <a:srgbClr val="FFFFFF"/>
          </a:solidFill>
          <a:ln>
            <a:solidFill>
              <a:srgbClr val="000000"/>
            </a:solidFill>
            <a:miter lim="800000"/>
            <a:headEnd/>
            <a:tailEnd/>
          </a:ln>
        </p:spPr>
        <p:txBody>
          <a:bodyPr lIns="93260" tIns="46630" rIns="93260" bIns="46630"/>
          <a:lstStyle/>
          <a:p>
            <a:r>
              <a:rPr lang="en-US" altLang="en-US" b="1"/>
              <a:t>BOOKS</a:t>
            </a:r>
          </a:p>
          <a:p>
            <a:pPr>
              <a:buFontTx/>
              <a:buChar char="•"/>
            </a:pPr>
            <a:r>
              <a:rPr lang="en-US" altLang="en-US"/>
              <a:t> Maxwell Chapter 4: System Initialization</a:t>
            </a:r>
          </a:p>
          <a:p>
            <a:pPr>
              <a:buFontTx/>
              <a:buChar char="•"/>
            </a:pPr>
            <a:r>
              <a:rPr lang="en-US" altLang="en-US"/>
              <a:t> Rubini Chapter 16 pages 362-369</a:t>
            </a:r>
          </a:p>
          <a:p>
            <a:pPr>
              <a:buFontTx/>
              <a:buChar char="•"/>
            </a:pPr>
            <a:r>
              <a:rPr lang="en-US" altLang="en-US"/>
              <a:t> Beck 3.2.3</a:t>
            </a:r>
          </a:p>
          <a:p>
            <a:r>
              <a:rPr lang="en-US" altLang="en-US" b="1"/>
              <a:t>GUIDES</a:t>
            </a:r>
          </a:p>
          <a:p>
            <a:pPr>
              <a:buFontTx/>
              <a:buChar char="•"/>
            </a:pPr>
            <a:r>
              <a:rPr lang="en-US" altLang="en-US"/>
              <a:t> Linux System Administrator’s Guide</a:t>
            </a:r>
          </a:p>
          <a:p>
            <a:r>
              <a:rPr lang="en-US" altLang="en-US" b="1"/>
              <a:t>HOWTOs</a:t>
            </a:r>
          </a:p>
          <a:p>
            <a:pPr>
              <a:buFontTx/>
              <a:buChar char="•"/>
            </a:pPr>
            <a:r>
              <a:rPr lang="en-US" altLang="en-US"/>
              <a:t> Bootdisk-HOWTO</a:t>
            </a:r>
          </a:p>
          <a:p>
            <a:pPr>
              <a:buFontTx/>
              <a:buChar char="•"/>
            </a:pPr>
            <a:r>
              <a:rPr lang="en-US" altLang="en-US"/>
              <a:t> BootPrompt-HOWTO</a:t>
            </a:r>
          </a:p>
          <a:p>
            <a:pPr>
              <a:buFontTx/>
              <a:buChar char="•"/>
            </a:pPr>
            <a:r>
              <a:rPr lang="en-US" altLang="en-US"/>
              <a:t> Diskless-HOWTO</a:t>
            </a:r>
          </a:p>
          <a:p>
            <a:pPr>
              <a:buFontTx/>
              <a:buChar char="•"/>
            </a:pPr>
            <a:r>
              <a:rPr lang="en-US" altLang="en-US"/>
              <a:t> Diskless-root-NFS-HOWTO</a:t>
            </a:r>
          </a:p>
          <a:p>
            <a:r>
              <a:rPr lang="en-US" altLang="en-US" b="1"/>
              <a:t>KERNEL DOC</a:t>
            </a:r>
          </a:p>
          <a:p>
            <a:pPr>
              <a:buFontTx/>
              <a:buChar char="•"/>
            </a:pPr>
            <a:r>
              <a:rPr lang="en-US" altLang="en-US"/>
              <a:t> Documentation/initrd.txt</a:t>
            </a:r>
          </a:p>
          <a:p>
            <a:pPr>
              <a:buFontTx/>
              <a:buChar char="•"/>
            </a:pPr>
            <a:r>
              <a:rPr lang="en-US" altLang="en-US"/>
              <a:t> Documentation/ramdisk.txt</a:t>
            </a:r>
          </a:p>
        </p:txBody>
      </p:sp>
      <p:sp>
        <p:nvSpPr>
          <p:cNvPr id="437252" name="Text Box 4">
            <a:extLst>
              <a:ext uri="{FF2B5EF4-FFF2-40B4-BE49-F238E27FC236}">
                <a16:creationId xmlns:a16="http://schemas.microsoft.com/office/drawing/2014/main" id="{FC673CD3-783D-2CFE-0A46-036F2B94F170}"/>
              </a:ext>
            </a:extLst>
          </p:cNvPr>
          <p:cNvSpPr txBox="1">
            <a:spLocks noChangeArrowheads="1"/>
          </p:cNvSpPr>
          <p:nvPr/>
        </p:nvSpPr>
        <p:spPr bwMode="auto">
          <a:xfrm>
            <a:off x="3597275" y="4564063"/>
            <a:ext cx="320516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260" tIns="46630" rIns="93260" bIns="46630">
            <a:spAutoFit/>
          </a:bodyPr>
          <a:lstStyle>
            <a:lvl1pPr defTabSz="931863" eaLnBrk="0" hangingPunct="0">
              <a:spcBef>
                <a:spcPct val="0"/>
              </a:spcBef>
              <a:defRPr sz="2400">
                <a:solidFill>
                  <a:schemeClr val="tx1"/>
                </a:solidFill>
                <a:latin typeface="Times New Roman" panose="02020603050405020304" pitchFamily="18" charset="0"/>
              </a:defRPr>
            </a:lvl1pPr>
            <a:lvl2pPr marL="466725" defTabSz="931863" eaLnBrk="0" hangingPunct="0">
              <a:spcBef>
                <a:spcPct val="0"/>
              </a:spcBef>
              <a:defRPr sz="2400">
                <a:solidFill>
                  <a:schemeClr val="tx1"/>
                </a:solidFill>
                <a:latin typeface="Times New Roman" panose="02020603050405020304" pitchFamily="18" charset="0"/>
              </a:defRPr>
            </a:lvl2pPr>
            <a:lvl3pPr marL="931863" defTabSz="931863" eaLnBrk="0" hangingPunct="0">
              <a:spcBef>
                <a:spcPct val="0"/>
              </a:spcBef>
              <a:defRPr sz="2400">
                <a:solidFill>
                  <a:schemeClr val="tx1"/>
                </a:solidFill>
                <a:latin typeface="Times New Roman" panose="02020603050405020304" pitchFamily="18" charset="0"/>
              </a:defRPr>
            </a:lvl3pPr>
            <a:lvl4pPr marL="1398588" defTabSz="931863" eaLnBrk="0" hangingPunct="0">
              <a:spcBef>
                <a:spcPct val="0"/>
              </a:spcBef>
              <a:defRPr sz="2400">
                <a:solidFill>
                  <a:schemeClr val="tx1"/>
                </a:solidFill>
                <a:latin typeface="Times New Roman" panose="02020603050405020304" pitchFamily="18" charset="0"/>
              </a:defRPr>
            </a:lvl4pPr>
            <a:lvl5pPr marL="1865313" defTabSz="931863" eaLnBrk="0" hangingPunct="0">
              <a:spcBef>
                <a:spcPct val="0"/>
              </a:spcBef>
              <a:defRPr sz="2400">
                <a:solidFill>
                  <a:schemeClr val="tx1"/>
                </a:solidFill>
                <a:latin typeface="Times New Roman" panose="02020603050405020304" pitchFamily="18" charset="0"/>
              </a:defRPr>
            </a:lvl5pPr>
            <a:lvl6pPr marL="2322513" defTabSz="931863" eaLnBrk="0" fontAlgn="base" hangingPunct="0">
              <a:spcBef>
                <a:spcPct val="0"/>
              </a:spcBef>
              <a:spcAft>
                <a:spcPct val="0"/>
              </a:spcAft>
              <a:defRPr sz="2400">
                <a:solidFill>
                  <a:schemeClr val="tx1"/>
                </a:solidFill>
                <a:latin typeface="Times New Roman" panose="02020603050405020304" pitchFamily="18" charset="0"/>
              </a:defRPr>
            </a:lvl6pPr>
            <a:lvl7pPr marL="2779713" defTabSz="931863" eaLnBrk="0" fontAlgn="base" hangingPunct="0">
              <a:spcBef>
                <a:spcPct val="0"/>
              </a:spcBef>
              <a:spcAft>
                <a:spcPct val="0"/>
              </a:spcAft>
              <a:defRPr sz="2400">
                <a:solidFill>
                  <a:schemeClr val="tx1"/>
                </a:solidFill>
                <a:latin typeface="Times New Roman" panose="02020603050405020304" pitchFamily="18" charset="0"/>
              </a:defRPr>
            </a:lvl7pPr>
            <a:lvl8pPr marL="3236913" defTabSz="931863" eaLnBrk="0" fontAlgn="base" hangingPunct="0">
              <a:spcBef>
                <a:spcPct val="0"/>
              </a:spcBef>
              <a:spcAft>
                <a:spcPct val="0"/>
              </a:spcAft>
              <a:defRPr sz="2400">
                <a:solidFill>
                  <a:schemeClr val="tx1"/>
                </a:solidFill>
                <a:latin typeface="Times New Roman" panose="02020603050405020304" pitchFamily="18" charset="0"/>
              </a:defRPr>
            </a:lvl8pPr>
            <a:lvl9pPr marL="3694113" defTabSz="9318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None/>
            </a:pPr>
            <a:endParaRPr lang="en-US" altLang="en-US"/>
          </a:p>
        </p:txBody>
      </p:sp>
      <p:sp>
        <p:nvSpPr>
          <p:cNvPr id="437253" name="Text Box 5">
            <a:extLst>
              <a:ext uri="{FF2B5EF4-FFF2-40B4-BE49-F238E27FC236}">
                <a16:creationId xmlns:a16="http://schemas.microsoft.com/office/drawing/2014/main" id="{877C7A30-0FE2-740E-6917-18D7CA975812}"/>
              </a:ext>
            </a:extLst>
          </p:cNvPr>
          <p:cNvSpPr txBox="1">
            <a:spLocks noChangeArrowheads="1"/>
          </p:cNvSpPr>
          <p:nvPr/>
        </p:nvSpPr>
        <p:spPr bwMode="auto">
          <a:xfrm>
            <a:off x="3519488" y="4641850"/>
            <a:ext cx="3048000" cy="386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260" tIns="46630" rIns="93260" bIns="46630">
            <a:spAutoFit/>
          </a:bodyPr>
          <a:lstStyle>
            <a:lvl1pPr defTabSz="931863" eaLnBrk="0" hangingPunct="0">
              <a:spcBef>
                <a:spcPct val="0"/>
              </a:spcBef>
              <a:defRPr sz="2400">
                <a:solidFill>
                  <a:schemeClr val="tx1"/>
                </a:solidFill>
                <a:latin typeface="Times New Roman" panose="02020603050405020304" pitchFamily="18" charset="0"/>
              </a:defRPr>
            </a:lvl1pPr>
            <a:lvl2pPr marL="466725" defTabSz="931863" eaLnBrk="0" hangingPunct="0">
              <a:spcBef>
                <a:spcPct val="0"/>
              </a:spcBef>
              <a:defRPr sz="2400">
                <a:solidFill>
                  <a:schemeClr val="tx1"/>
                </a:solidFill>
                <a:latin typeface="Times New Roman" panose="02020603050405020304" pitchFamily="18" charset="0"/>
              </a:defRPr>
            </a:lvl2pPr>
            <a:lvl3pPr marL="931863" defTabSz="931863" eaLnBrk="0" hangingPunct="0">
              <a:spcBef>
                <a:spcPct val="0"/>
              </a:spcBef>
              <a:defRPr sz="2400">
                <a:solidFill>
                  <a:schemeClr val="tx1"/>
                </a:solidFill>
                <a:latin typeface="Times New Roman" panose="02020603050405020304" pitchFamily="18" charset="0"/>
              </a:defRPr>
            </a:lvl3pPr>
            <a:lvl4pPr marL="1398588" defTabSz="931863" eaLnBrk="0" hangingPunct="0">
              <a:spcBef>
                <a:spcPct val="0"/>
              </a:spcBef>
              <a:defRPr sz="2400">
                <a:solidFill>
                  <a:schemeClr val="tx1"/>
                </a:solidFill>
                <a:latin typeface="Times New Roman" panose="02020603050405020304" pitchFamily="18" charset="0"/>
              </a:defRPr>
            </a:lvl4pPr>
            <a:lvl5pPr marL="1865313" defTabSz="931863" eaLnBrk="0" hangingPunct="0">
              <a:spcBef>
                <a:spcPct val="0"/>
              </a:spcBef>
              <a:defRPr sz="2400">
                <a:solidFill>
                  <a:schemeClr val="tx1"/>
                </a:solidFill>
                <a:latin typeface="Times New Roman" panose="02020603050405020304" pitchFamily="18" charset="0"/>
              </a:defRPr>
            </a:lvl5pPr>
            <a:lvl6pPr marL="2322513" defTabSz="931863" eaLnBrk="0" fontAlgn="base" hangingPunct="0">
              <a:spcBef>
                <a:spcPct val="0"/>
              </a:spcBef>
              <a:spcAft>
                <a:spcPct val="0"/>
              </a:spcAft>
              <a:defRPr sz="2400">
                <a:solidFill>
                  <a:schemeClr val="tx1"/>
                </a:solidFill>
                <a:latin typeface="Times New Roman" panose="02020603050405020304" pitchFamily="18" charset="0"/>
              </a:defRPr>
            </a:lvl6pPr>
            <a:lvl7pPr marL="2779713" defTabSz="931863" eaLnBrk="0" fontAlgn="base" hangingPunct="0">
              <a:spcBef>
                <a:spcPct val="0"/>
              </a:spcBef>
              <a:spcAft>
                <a:spcPct val="0"/>
              </a:spcAft>
              <a:defRPr sz="2400">
                <a:solidFill>
                  <a:schemeClr val="tx1"/>
                </a:solidFill>
                <a:latin typeface="Times New Roman" panose="02020603050405020304" pitchFamily="18" charset="0"/>
              </a:defRPr>
            </a:lvl7pPr>
            <a:lvl8pPr marL="3236913" defTabSz="931863" eaLnBrk="0" fontAlgn="base" hangingPunct="0">
              <a:spcBef>
                <a:spcPct val="0"/>
              </a:spcBef>
              <a:spcAft>
                <a:spcPct val="0"/>
              </a:spcAft>
              <a:defRPr sz="2400">
                <a:solidFill>
                  <a:schemeClr val="tx1"/>
                </a:solidFill>
                <a:latin typeface="Times New Roman" panose="02020603050405020304" pitchFamily="18" charset="0"/>
              </a:defRPr>
            </a:lvl8pPr>
            <a:lvl9pPr marL="3694113" defTabSz="9318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buFontTx/>
              <a:buNone/>
            </a:pPr>
            <a:r>
              <a:rPr lang="en-US" altLang="en-US" sz="1200" b="1"/>
              <a:t>APPLICATION DOC</a:t>
            </a:r>
          </a:p>
          <a:p>
            <a:pPr eaLnBrk="1" hangingPunct="1">
              <a:spcBef>
                <a:spcPct val="30000"/>
              </a:spcBef>
            </a:pPr>
            <a:r>
              <a:rPr lang="en-US" altLang="en-US" sz="1200"/>
              <a:t> LILO: User’s Guide</a:t>
            </a:r>
          </a:p>
          <a:p>
            <a:pPr eaLnBrk="1" hangingPunct="1">
              <a:spcBef>
                <a:spcPct val="30000"/>
              </a:spcBef>
            </a:pPr>
            <a:r>
              <a:rPr lang="en-US" altLang="en-US" sz="1200"/>
              <a:t> LILO: Technical Overview</a:t>
            </a:r>
          </a:p>
          <a:p>
            <a:pPr eaLnBrk="1" hangingPunct="1">
              <a:spcBef>
                <a:spcPct val="30000"/>
              </a:spcBef>
              <a:buFontTx/>
              <a:buNone/>
            </a:pPr>
            <a:r>
              <a:rPr lang="en-US" altLang="en-US" sz="1200" b="1"/>
              <a:t>OTHER</a:t>
            </a:r>
          </a:p>
          <a:p>
            <a:pPr eaLnBrk="1" hangingPunct="1">
              <a:spcBef>
                <a:spcPct val="30000"/>
              </a:spcBef>
            </a:pPr>
            <a:r>
              <a:rPr lang="en-US" altLang="en-US" sz="1200"/>
              <a:t> UltraLinux FAQ: Section 6 Booting</a:t>
            </a:r>
          </a:p>
          <a:p>
            <a:pPr eaLnBrk="1" hangingPunct="1">
              <a:spcBef>
                <a:spcPct val="30000"/>
              </a:spcBef>
            </a:pPr>
            <a:r>
              <a:rPr lang="en-US" altLang="en-US" sz="1200"/>
              <a:t>Intel Architecture Software Developer’s Manual Volume 3: System Programming </a:t>
            </a:r>
          </a:p>
          <a:p>
            <a:pPr eaLnBrk="1" hangingPunct="1">
              <a:spcBef>
                <a:spcPct val="30000"/>
              </a:spcBef>
            </a:pPr>
            <a:r>
              <a:rPr lang="en-US" altLang="en-US" sz="1200"/>
              <a:t> SA-110 Microprocessor Technical Reference Manual</a:t>
            </a:r>
          </a:p>
          <a:p>
            <a:pPr eaLnBrk="1" hangingPunct="1">
              <a:spcBef>
                <a:spcPct val="30000"/>
              </a:spcBef>
            </a:pPr>
            <a:r>
              <a:rPr lang="en-US" altLang="en-US" sz="1200"/>
              <a:t> GNU GRUB</a:t>
            </a:r>
          </a:p>
          <a:p>
            <a:pPr eaLnBrk="1" hangingPunct="1">
              <a:spcBef>
                <a:spcPct val="30000"/>
              </a:spcBef>
            </a:pPr>
            <a:r>
              <a:rPr lang="en-US" altLang="en-US" sz="1200"/>
              <a:t> Multiboot Standard</a:t>
            </a:r>
          </a:p>
          <a:p>
            <a:pPr eaLnBrk="1" hangingPunct="1">
              <a:spcBef>
                <a:spcPct val="30000"/>
              </a:spcBef>
            </a:pPr>
            <a:r>
              <a:rPr lang="en-US" altLang="en-US" sz="1200"/>
              <a:t> OpenPROM</a:t>
            </a:r>
          </a:p>
          <a:p>
            <a:pPr eaLnBrk="1" hangingPunct="1">
              <a:spcBef>
                <a:spcPct val="30000"/>
              </a:spcBef>
            </a:pPr>
            <a:r>
              <a:rPr lang="en-US" altLang="en-US" sz="1200"/>
              <a:t> Solaris “man boot”</a:t>
            </a:r>
          </a:p>
          <a:p>
            <a:pPr eaLnBrk="1" hangingPunct="1">
              <a:spcBef>
                <a:spcPct val="30000"/>
              </a:spcBef>
              <a:buFontTx/>
              <a:buNone/>
            </a:pPr>
            <a:endParaRPr lang="en-US" altLang="en-US" sz="1200"/>
          </a:p>
          <a:p>
            <a:pPr eaLnBrk="1" hangingPunct="1">
              <a:spcBef>
                <a:spcPct val="50000"/>
              </a:spcBef>
              <a:buFontTx/>
              <a:buNone/>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a:extLst>
              <a:ext uri="{FF2B5EF4-FFF2-40B4-BE49-F238E27FC236}">
                <a16:creationId xmlns:a16="http://schemas.microsoft.com/office/drawing/2014/main" id="{DA0AA634-B33D-8946-7363-6622A2EDFC74}"/>
              </a:ext>
            </a:extLst>
          </p:cNvPr>
          <p:cNvSpPr>
            <a:spLocks noChangeArrowheads="1" noTextEdit="1"/>
          </p:cNvSpPr>
          <p:nvPr>
            <p:ph type="sldImg"/>
          </p:nvPr>
        </p:nvSpPr>
        <p:spPr bwMode="auto">
          <a:xfrm>
            <a:off x="1196975" y="696913"/>
            <a:ext cx="4641850" cy="3481387"/>
          </a:xfrm>
          <a:prstGeom prst="rect">
            <a:avLst/>
          </a:prstGeom>
          <a:solidFill>
            <a:srgbClr val="FFFFFF"/>
          </a:solidFill>
          <a:ln>
            <a:solidFill>
              <a:srgbClr val="000000"/>
            </a:solidFill>
            <a:miter lim="800000"/>
            <a:headEnd/>
            <a:tailEnd/>
          </a:ln>
        </p:spPr>
      </p:sp>
      <p:sp>
        <p:nvSpPr>
          <p:cNvPr id="357379" name="Rectangle 3">
            <a:extLst>
              <a:ext uri="{FF2B5EF4-FFF2-40B4-BE49-F238E27FC236}">
                <a16:creationId xmlns:a16="http://schemas.microsoft.com/office/drawing/2014/main" id="{9B2202BD-7ADC-CB24-3B77-A8B7756024ED}"/>
              </a:ext>
            </a:extLst>
          </p:cNvPr>
          <p:cNvSpPr>
            <a:spLocks noChangeArrowheads="1"/>
          </p:cNvSpPr>
          <p:nvPr>
            <p:ph type="body" idx="1"/>
          </p:nvPr>
        </p:nvSpPr>
        <p:spPr bwMode="auto">
          <a:xfrm>
            <a:off x="938213" y="4641850"/>
            <a:ext cx="5160962" cy="3944938"/>
          </a:xfrm>
          <a:prstGeom prst="rect">
            <a:avLst/>
          </a:prstGeom>
          <a:solidFill>
            <a:srgbClr val="FFFFFF"/>
          </a:solidFill>
          <a:ln>
            <a:solidFill>
              <a:srgbClr val="000000"/>
            </a:solidFill>
            <a:miter lim="800000"/>
            <a:headEnd/>
            <a:tailEnd/>
          </a:ln>
        </p:spPr>
        <p:txBody>
          <a:bodyPr lIns="93260" tIns="46630" rIns="93260" bIns="46630"/>
          <a:lstStyle/>
          <a:p>
            <a:pPr>
              <a:buFontTx/>
              <a:buChar char="•"/>
            </a:pPr>
            <a:r>
              <a:rPr lang="en-US" altLang="en-US"/>
              <a:t> Stephen Tweedie claims “All kernel code executes in a process context (except during startup)”. He also says that it is possible for an interrupt to occur during a context switch. </a:t>
            </a:r>
          </a:p>
          <a:p>
            <a:pPr>
              <a:buFontTx/>
              <a:buChar char="•"/>
            </a:pPr>
            <a:r>
              <a:rPr lang="en-US" altLang="en-US"/>
              <a:t> So it is uncommon for there to be no user process mapped. The real problem is not knowing what process is mapped. Kernel mode, system context activities occurs asynchronously and may be entirely unrelated to the current process.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a:extLst>
              <a:ext uri="{FF2B5EF4-FFF2-40B4-BE49-F238E27FC236}">
                <a16:creationId xmlns:a16="http://schemas.microsoft.com/office/drawing/2014/main" id="{889AE769-92B5-6964-24B7-321F671A7748}"/>
              </a:ext>
            </a:extLst>
          </p:cNvPr>
          <p:cNvSpPr>
            <a:spLocks noChangeArrowheads="1" noTextEdit="1"/>
          </p:cNvSpPr>
          <p:nvPr>
            <p:ph type="sldImg"/>
          </p:nvPr>
        </p:nvSpPr>
        <p:spPr bwMode="auto">
          <a:xfrm>
            <a:off x="1196975" y="696913"/>
            <a:ext cx="4641850" cy="3481387"/>
          </a:xfrm>
          <a:prstGeom prst="rect">
            <a:avLst/>
          </a:prstGeom>
          <a:solidFill>
            <a:srgbClr val="FFFFFF"/>
          </a:solidFill>
          <a:ln>
            <a:solidFill>
              <a:srgbClr val="000000"/>
            </a:solidFill>
            <a:miter lim="800000"/>
            <a:headEnd/>
            <a:tailEnd/>
          </a:ln>
        </p:spPr>
      </p:sp>
      <p:sp>
        <p:nvSpPr>
          <p:cNvPr id="375811" name="Rectangle 3">
            <a:extLst>
              <a:ext uri="{FF2B5EF4-FFF2-40B4-BE49-F238E27FC236}">
                <a16:creationId xmlns:a16="http://schemas.microsoft.com/office/drawing/2014/main" id="{5CB56D12-6C0D-60EB-AD03-8FC64E3EAD3F}"/>
              </a:ext>
            </a:extLst>
          </p:cNvPr>
          <p:cNvSpPr>
            <a:spLocks noChangeArrowheads="1"/>
          </p:cNvSpPr>
          <p:nvPr>
            <p:ph type="body" idx="1"/>
          </p:nvPr>
        </p:nvSpPr>
        <p:spPr bwMode="auto">
          <a:xfrm>
            <a:off x="469900" y="4641850"/>
            <a:ext cx="2970213" cy="3944938"/>
          </a:xfrm>
          <a:prstGeom prst="rect">
            <a:avLst/>
          </a:prstGeom>
          <a:solidFill>
            <a:srgbClr val="FFFFFF"/>
          </a:solidFill>
          <a:ln>
            <a:solidFill>
              <a:srgbClr val="000000"/>
            </a:solidFill>
            <a:miter lim="800000"/>
            <a:headEnd/>
            <a:tailEnd/>
          </a:ln>
        </p:spPr>
        <p:txBody>
          <a:bodyPr lIns="93260" tIns="46630" rIns="93260" bIns="46630"/>
          <a:lstStyle/>
          <a:p>
            <a:r>
              <a:rPr lang="en-US" altLang="en-US" b="1"/>
              <a:t>BOOKS</a:t>
            </a:r>
          </a:p>
          <a:p>
            <a:pPr>
              <a:buFontTx/>
              <a:buChar char="•"/>
            </a:pPr>
            <a:r>
              <a:rPr lang="en-US" altLang="en-US"/>
              <a:t> Maxwell Chapter 4: System Initialization</a:t>
            </a:r>
          </a:p>
          <a:p>
            <a:pPr>
              <a:buFontTx/>
              <a:buChar char="•"/>
            </a:pPr>
            <a:r>
              <a:rPr lang="en-US" altLang="en-US"/>
              <a:t> Rubini Chapter 16 pages 362-369</a:t>
            </a:r>
          </a:p>
          <a:p>
            <a:pPr>
              <a:buFontTx/>
              <a:buChar char="•"/>
            </a:pPr>
            <a:r>
              <a:rPr lang="en-US" altLang="en-US"/>
              <a:t> Beck 3.2.3</a:t>
            </a:r>
          </a:p>
          <a:p>
            <a:r>
              <a:rPr lang="en-US" altLang="en-US" b="1"/>
              <a:t>GUIDES</a:t>
            </a:r>
          </a:p>
          <a:p>
            <a:pPr>
              <a:buFontTx/>
              <a:buChar char="•"/>
            </a:pPr>
            <a:r>
              <a:rPr lang="en-US" altLang="en-US"/>
              <a:t> Linux System Administrator’s Guide</a:t>
            </a:r>
          </a:p>
          <a:p>
            <a:r>
              <a:rPr lang="en-US" altLang="en-US" b="1"/>
              <a:t>HOWTOs</a:t>
            </a:r>
          </a:p>
          <a:p>
            <a:pPr>
              <a:buFontTx/>
              <a:buChar char="•"/>
            </a:pPr>
            <a:r>
              <a:rPr lang="en-US" altLang="en-US"/>
              <a:t> Bootdisk-HOWTO</a:t>
            </a:r>
          </a:p>
          <a:p>
            <a:pPr>
              <a:buFontTx/>
              <a:buChar char="•"/>
            </a:pPr>
            <a:r>
              <a:rPr lang="en-US" altLang="en-US"/>
              <a:t> BootPrompt-HOWTO</a:t>
            </a:r>
          </a:p>
          <a:p>
            <a:pPr>
              <a:buFontTx/>
              <a:buChar char="•"/>
            </a:pPr>
            <a:r>
              <a:rPr lang="en-US" altLang="en-US"/>
              <a:t> Diskless-HOWTO</a:t>
            </a:r>
          </a:p>
          <a:p>
            <a:pPr>
              <a:buFontTx/>
              <a:buChar char="•"/>
            </a:pPr>
            <a:r>
              <a:rPr lang="en-US" altLang="en-US"/>
              <a:t> Diskless-root-NFS-HOWTO</a:t>
            </a:r>
          </a:p>
          <a:p>
            <a:r>
              <a:rPr lang="en-US" altLang="en-US" b="1"/>
              <a:t>KERNEL DOC</a:t>
            </a:r>
          </a:p>
          <a:p>
            <a:pPr>
              <a:buFontTx/>
              <a:buChar char="•"/>
            </a:pPr>
            <a:r>
              <a:rPr lang="en-US" altLang="en-US"/>
              <a:t> Documentation/initrd.txt</a:t>
            </a:r>
          </a:p>
          <a:p>
            <a:pPr>
              <a:buFontTx/>
              <a:buChar char="•"/>
            </a:pPr>
            <a:r>
              <a:rPr lang="en-US" altLang="en-US"/>
              <a:t> Documentation/ramdisk.txt</a:t>
            </a:r>
          </a:p>
        </p:txBody>
      </p:sp>
      <p:sp>
        <p:nvSpPr>
          <p:cNvPr id="375812" name="Text Box 4">
            <a:extLst>
              <a:ext uri="{FF2B5EF4-FFF2-40B4-BE49-F238E27FC236}">
                <a16:creationId xmlns:a16="http://schemas.microsoft.com/office/drawing/2014/main" id="{C1DC8D20-EA01-CEF4-F095-4BDD65FDF8EF}"/>
              </a:ext>
            </a:extLst>
          </p:cNvPr>
          <p:cNvSpPr txBox="1">
            <a:spLocks noChangeArrowheads="1"/>
          </p:cNvSpPr>
          <p:nvPr/>
        </p:nvSpPr>
        <p:spPr bwMode="auto">
          <a:xfrm>
            <a:off x="3597275" y="4564063"/>
            <a:ext cx="320516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260" tIns="46630" rIns="93260" bIns="46630">
            <a:spAutoFit/>
          </a:bodyPr>
          <a:lstStyle>
            <a:lvl1pPr defTabSz="931863" eaLnBrk="0" hangingPunct="0">
              <a:spcBef>
                <a:spcPct val="0"/>
              </a:spcBef>
              <a:defRPr sz="2400">
                <a:solidFill>
                  <a:schemeClr val="tx1"/>
                </a:solidFill>
                <a:latin typeface="Times New Roman" panose="02020603050405020304" pitchFamily="18" charset="0"/>
              </a:defRPr>
            </a:lvl1pPr>
            <a:lvl2pPr marL="466725" defTabSz="931863" eaLnBrk="0" hangingPunct="0">
              <a:spcBef>
                <a:spcPct val="0"/>
              </a:spcBef>
              <a:defRPr sz="2400">
                <a:solidFill>
                  <a:schemeClr val="tx1"/>
                </a:solidFill>
                <a:latin typeface="Times New Roman" panose="02020603050405020304" pitchFamily="18" charset="0"/>
              </a:defRPr>
            </a:lvl2pPr>
            <a:lvl3pPr marL="931863" defTabSz="931863" eaLnBrk="0" hangingPunct="0">
              <a:spcBef>
                <a:spcPct val="0"/>
              </a:spcBef>
              <a:defRPr sz="2400">
                <a:solidFill>
                  <a:schemeClr val="tx1"/>
                </a:solidFill>
                <a:latin typeface="Times New Roman" panose="02020603050405020304" pitchFamily="18" charset="0"/>
              </a:defRPr>
            </a:lvl3pPr>
            <a:lvl4pPr marL="1398588" defTabSz="931863" eaLnBrk="0" hangingPunct="0">
              <a:spcBef>
                <a:spcPct val="0"/>
              </a:spcBef>
              <a:defRPr sz="2400">
                <a:solidFill>
                  <a:schemeClr val="tx1"/>
                </a:solidFill>
                <a:latin typeface="Times New Roman" panose="02020603050405020304" pitchFamily="18" charset="0"/>
              </a:defRPr>
            </a:lvl4pPr>
            <a:lvl5pPr marL="1865313" defTabSz="931863" eaLnBrk="0" hangingPunct="0">
              <a:spcBef>
                <a:spcPct val="0"/>
              </a:spcBef>
              <a:defRPr sz="2400">
                <a:solidFill>
                  <a:schemeClr val="tx1"/>
                </a:solidFill>
                <a:latin typeface="Times New Roman" panose="02020603050405020304" pitchFamily="18" charset="0"/>
              </a:defRPr>
            </a:lvl5pPr>
            <a:lvl6pPr marL="2322513" defTabSz="931863" eaLnBrk="0" fontAlgn="base" hangingPunct="0">
              <a:spcBef>
                <a:spcPct val="0"/>
              </a:spcBef>
              <a:spcAft>
                <a:spcPct val="0"/>
              </a:spcAft>
              <a:defRPr sz="2400">
                <a:solidFill>
                  <a:schemeClr val="tx1"/>
                </a:solidFill>
                <a:latin typeface="Times New Roman" panose="02020603050405020304" pitchFamily="18" charset="0"/>
              </a:defRPr>
            </a:lvl6pPr>
            <a:lvl7pPr marL="2779713" defTabSz="931863" eaLnBrk="0" fontAlgn="base" hangingPunct="0">
              <a:spcBef>
                <a:spcPct val="0"/>
              </a:spcBef>
              <a:spcAft>
                <a:spcPct val="0"/>
              </a:spcAft>
              <a:defRPr sz="2400">
                <a:solidFill>
                  <a:schemeClr val="tx1"/>
                </a:solidFill>
                <a:latin typeface="Times New Roman" panose="02020603050405020304" pitchFamily="18" charset="0"/>
              </a:defRPr>
            </a:lvl7pPr>
            <a:lvl8pPr marL="3236913" defTabSz="931863" eaLnBrk="0" fontAlgn="base" hangingPunct="0">
              <a:spcBef>
                <a:spcPct val="0"/>
              </a:spcBef>
              <a:spcAft>
                <a:spcPct val="0"/>
              </a:spcAft>
              <a:defRPr sz="2400">
                <a:solidFill>
                  <a:schemeClr val="tx1"/>
                </a:solidFill>
                <a:latin typeface="Times New Roman" panose="02020603050405020304" pitchFamily="18" charset="0"/>
              </a:defRPr>
            </a:lvl8pPr>
            <a:lvl9pPr marL="3694113" defTabSz="9318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None/>
            </a:pPr>
            <a:endParaRPr lang="en-US" altLang="en-US"/>
          </a:p>
        </p:txBody>
      </p:sp>
      <p:sp>
        <p:nvSpPr>
          <p:cNvPr id="375813" name="Text Box 5">
            <a:extLst>
              <a:ext uri="{FF2B5EF4-FFF2-40B4-BE49-F238E27FC236}">
                <a16:creationId xmlns:a16="http://schemas.microsoft.com/office/drawing/2014/main" id="{08C631BB-1A24-1077-14FB-DA49A1251164}"/>
              </a:ext>
            </a:extLst>
          </p:cNvPr>
          <p:cNvSpPr txBox="1">
            <a:spLocks noChangeArrowheads="1"/>
          </p:cNvSpPr>
          <p:nvPr/>
        </p:nvSpPr>
        <p:spPr bwMode="auto">
          <a:xfrm>
            <a:off x="3519488" y="4641850"/>
            <a:ext cx="3048000" cy="386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260" tIns="46630" rIns="93260" bIns="46630">
            <a:spAutoFit/>
          </a:bodyPr>
          <a:lstStyle>
            <a:lvl1pPr defTabSz="931863" eaLnBrk="0" hangingPunct="0">
              <a:spcBef>
                <a:spcPct val="0"/>
              </a:spcBef>
              <a:defRPr sz="2400">
                <a:solidFill>
                  <a:schemeClr val="tx1"/>
                </a:solidFill>
                <a:latin typeface="Times New Roman" panose="02020603050405020304" pitchFamily="18" charset="0"/>
              </a:defRPr>
            </a:lvl1pPr>
            <a:lvl2pPr marL="466725" defTabSz="931863" eaLnBrk="0" hangingPunct="0">
              <a:spcBef>
                <a:spcPct val="0"/>
              </a:spcBef>
              <a:defRPr sz="2400">
                <a:solidFill>
                  <a:schemeClr val="tx1"/>
                </a:solidFill>
                <a:latin typeface="Times New Roman" panose="02020603050405020304" pitchFamily="18" charset="0"/>
              </a:defRPr>
            </a:lvl2pPr>
            <a:lvl3pPr marL="931863" defTabSz="931863" eaLnBrk="0" hangingPunct="0">
              <a:spcBef>
                <a:spcPct val="0"/>
              </a:spcBef>
              <a:defRPr sz="2400">
                <a:solidFill>
                  <a:schemeClr val="tx1"/>
                </a:solidFill>
                <a:latin typeface="Times New Roman" panose="02020603050405020304" pitchFamily="18" charset="0"/>
              </a:defRPr>
            </a:lvl3pPr>
            <a:lvl4pPr marL="1398588" defTabSz="931863" eaLnBrk="0" hangingPunct="0">
              <a:spcBef>
                <a:spcPct val="0"/>
              </a:spcBef>
              <a:defRPr sz="2400">
                <a:solidFill>
                  <a:schemeClr val="tx1"/>
                </a:solidFill>
                <a:latin typeface="Times New Roman" panose="02020603050405020304" pitchFamily="18" charset="0"/>
              </a:defRPr>
            </a:lvl4pPr>
            <a:lvl5pPr marL="1865313" defTabSz="931863" eaLnBrk="0" hangingPunct="0">
              <a:spcBef>
                <a:spcPct val="0"/>
              </a:spcBef>
              <a:defRPr sz="2400">
                <a:solidFill>
                  <a:schemeClr val="tx1"/>
                </a:solidFill>
                <a:latin typeface="Times New Roman" panose="02020603050405020304" pitchFamily="18" charset="0"/>
              </a:defRPr>
            </a:lvl5pPr>
            <a:lvl6pPr marL="2322513" defTabSz="931863" eaLnBrk="0" fontAlgn="base" hangingPunct="0">
              <a:spcBef>
                <a:spcPct val="0"/>
              </a:spcBef>
              <a:spcAft>
                <a:spcPct val="0"/>
              </a:spcAft>
              <a:defRPr sz="2400">
                <a:solidFill>
                  <a:schemeClr val="tx1"/>
                </a:solidFill>
                <a:latin typeface="Times New Roman" panose="02020603050405020304" pitchFamily="18" charset="0"/>
              </a:defRPr>
            </a:lvl6pPr>
            <a:lvl7pPr marL="2779713" defTabSz="931863" eaLnBrk="0" fontAlgn="base" hangingPunct="0">
              <a:spcBef>
                <a:spcPct val="0"/>
              </a:spcBef>
              <a:spcAft>
                <a:spcPct val="0"/>
              </a:spcAft>
              <a:defRPr sz="2400">
                <a:solidFill>
                  <a:schemeClr val="tx1"/>
                </a:solidFill>
                <a:latin typeface="Times New Roman" panose="02020603050405020304" pitchFamily="18" charset="0"/>
              </a:defRPr>
            </a:lvl7pPr>
            <a:lvl8pPr marL="3236913" defTabSz="931863" eaLnBrk="0" fontAlgn="base" hangingPunct="0">
              <a:spcBef>
                <a:spcPct val="0"/>
              </a:spcBef>
              <a:spcAft>
                <a:spcPct val="0"/>
              </a:spcAft>
              <a:defRPr sz="2400">
                <a:solidFill>
                  <a:schemeClr val="tx1"/>
                </a:solidFill>
                <a:latin typeface="Times New Roman" panose="02020603050405020304" pitchFamily="18" charset="0"/>
              </a:defRPr>
            </a:lvl8pPr>
            <a:lvl9pPr marL="3694113" defTabSz="9318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buFontTx/>
              <a:buNone/>
            </a:pPr>
            <a:r>
              <a:rPr lang="en-US" altLang="en-US" sz="1200" b="1"/>
              <a:t>APPLICATION DOC</a:t>
            </a:r>
          </a:p>
          <a:p>
            <a:pPr eaLnBrk="1" hangingPunct="1">
              <a:spcBef>
                <a:spcPct val="30000"/>
              </a:spcBef>
            </a:pPr>
            <a:r>
              <a:rPr lang="en-US" altLang="en-US" sz="1200"/>
              <a:t> LILO: User’s Guide</a:t>
            </a:r>
          </a:p>
          <a:p>
            <a:pPr eaLnBrk="1" hangingPunct="1">
              <a:spcBef>
                <a:spcPct val="30000"/>
              </a:spcBef>
            </a:pPr>
            <a:r>
              <a:rPr lang="en-US" altLang="en-US" sz="1200"/>
              <a:t> LILO: Technical Overview</a:t>
            </a:r>
          </a:p>
          <a:p>
            <a:pPr eaLnBrk="1" hangingPunct="1">
              <a:spcBef>
                <a:spcPct val="30000"/>
              </a:spcBef>
              <a:buFontTx/>
              <a:buNone/>
            </a:pPr>
            <a:r>
              <a:rPr lang="en-US" altLang="en-US" sz="1200" b="1"/>
              <a:t>OTHER</a:t>
            </a:r>
          </a:p>
          <a:p>
            <a:pPr eaLnBrk="1" hangingPunct="1">
              <a:spcBef>
                <a:spcPct val="30000"/>
              </a:spcBef>
            </a:pPr>
            <a:r>
              <a:rPr lang="en-US" altLang="en-US" sz="1200"/>
              <a:t> UltraLinux FAQ: Section 6 Booting</a:t>
            </a:r>
          </a:p>
          <a:p>
            <a:pPr eaLnBrk="1" hangingPunct="1">
              <a:spcBef>
                <a:spcPct val="30000"/>
              </a:spcBef>
            </a:pPr>
            <a:r>
              <a:rPr lang="en-US" altLang="en-US" sz="1200"/>
              <a:t>Intel Architecture Software Developer’s Manual Volume 3: System Programming </a:t>
            </a:r>
          </a:p>
          <a:p>
            <a:pPr eaLnBrk="1" hangingPunct="1">
              <a:spcBef>
                <a:spcPct val="30000"/>
              </a:spcBef>
            </a:pPr>
            <a:r>
              <a:rPr lang="en-US" altLang="en-US" sz="1200"/>
              <a:t> SA-110 Microprocessor Technical Reference Manual</a:t>
            </a:r>
          </a:p>
          <a:p>
            <a:pPr eaLnBrk="1" hangingPunct="1">
              <a:spcBef>
                <a:spcPct val="30000"/>
              </a:spcBef>
            </a:pPr>
            <a:r>
              <a:rPr lang="en-US" altLang="en-US" sz="1200"/>
              <a:t> GNU GRUB</a:t>
            </a:r>
          </a:p>
          <a:p>
            <a:pPr eaLnBrk="1" hangingPunct="1">
              <a:spcBef>
                <a:spcPct val="30000"/>
              </a:spcBef>
            </a:pPr>
            <a:r>
              <a:rPr lang="en-US" altLang="en-US" sz="1200"/>
              <a:t> Multiboot Standard</a:t>
            </a:r>
          </a:p>
          <a:p>
            <a:pPr eaLnBrk="1" hangingPunct="1">
              <a:spcBef>
                <a:spcPct val="30000"/>
              </a:spcBef>
            </a:pPr>
            <a:r>
              <a:rPr lang="en-US" altLang="en-US" sz="1200"/>
              <a:t> OpenPROM</a:t>
            </a:r>
          </a:p>
          <a:p>
            <a:pPr eaLnBrk="1" hangingPunct="1">
              <a:spcBef>
                <a:spcPct val="30000"/>
              </a:spcBef>
            </a:pPr>
            <a:r>
              <a:rPr lang="en-US" altLang="en-US" sz="1200"/>
              <a:t> Solaris “man boot”</a:t>
            </a:r>
          </a:p>
          <a:p>
            <a:pPr eaLnBrk="1" hangingPunct="1">
              <a:spcBef>
                <a:spcPct val="30000"/>
              </a:spcBef>
              <a:buFontTx/>
              <a:buNone/>
            </a:pPr>
            <a:endParaRPr lang="en-US" altLang="en-US" sz="1200"/>
          </a:p>
          <a:p>
            <a:pPr eaLnBrk="1" hangingPunct="1">
              <a:spcBef>
                <a:spcPct val="50000"/>
              </a:spcBef>
              <a:buFontTx/>
              <a:buNone/>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260C1-D63B-4867-96D2-C04A0BE30322}" type="slidenum">
              <a:rPr lang="en-US" smtClean="0"/>
              <a:t>21</a:t>
            </a:fld>
            <a:endParaRPr lang="en-US"/>
          </a:p>
        </p:txBody>
      </p:sp>
    </p:spTree>
    <p:extLst>
      <p:ext uri="{BB962C8B-B14F-4D97-AF65-F5344CB8AC3E}">
        <p14:creationId xmlns:p14="http://schemas.microsoft.com/office/powerpoint/2010/main" val="203626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use cases of the different </a:t>
            </a:r>
            <a:r>
              <a:rPr lang="en-US" dirty="0" err="1"/>
              <a:t>runlevels</a:t>
            </a:r>
            <a:r>
              <a:rPr lang="en-US" dirty="0"/>
              <a:t>.</a:t>
            </a:r>
          </a:p>
          <a:p>
            <a:r>
              <a:rPr lang="en-US" dirty="0" err="1"/>
              <a:t>Runlevel</a:t>
            </a:r>
            <a:r>
              <a:rPr lang="en-US" dirty="0"/>
              <a:t> 3 – cloud environment where</a:t>
            </a:r>
            <a:r>
              <a:rPr lang="en-US" baseline="0" dirty="0"/>
              <a:t> you only have access to the terminal.</a:t>
            </a:r>
          </a:p>
          <a:p>
            <a:r>
              <a:rPr lang="en-US" baseline="0" dirty="0" err="1"/>
              <a:t>Runlevel</a:t>
            </a:r>
            <a:r>
              <a:rPr lang="en-US" baseline="0" dirty="0"/>
              <a:t> 5 – GUI environment.</a:t>
            </a:r>
          </a:p>
          <a:p>
            <a:r>
              <a:rPr lang="en-US" baseline="0" dirty="0"/>
              <a:t>You can troll someone by changing the default </a:t>
            </a:r>
            <a:r>
              <a:rPr lang="en-US" baseline="0" dirty="0" err="1"/>
              <a:t>runlevel</a:t>
            </a:r>
            <a:r>
              <a:rPr lang="en-US" baseline="0" dirty="0"/>
              <a:t> to 0, 1 or 6.</a:t>
            </a:r>
          </a:p>
          <a:p>
            <a:endParaRPr lang="en-US" dirty="0"/>
          </a:p>
        </p:txBody>
      </p:sp>
      <p:sp>
        <p:nvSpPr>
          <p:cNvPr id="4" name="Slide Number Placeholder 3"/>
          <p:cNvSpPr>
            <a:spLocks noGrp="1"/>
          </p:cNvSpPr>
          <p:nvPr>
            <p:ph type="sldNum" sz="quarter" idx="10"/>
          </p:nvPr>
        </p:nvSpPr>
        <p:spPr/>
        <p:txBody>
          <a:bodyPr/>
          <a:lstStyle/>
          <a:p>
            <a:fld id="{0B9260C1-D63B-4867-96D2-C04A0BE30322}" type="slidenum">
              <a:rPr lang="en-US" smtClean="0"/>
              <a:t>32</a:t>
            </a:fld>
            <a:endParaRPr lang="en-US"/>
          </a:p>
        </p:txBody>
      </p:sp>
    </p:spTree>
    <p:extLst>
      <p:ext uri="{BB962C8B-B14F-4D97-AF65-F5344CB8AC3E}">
        <p14:creationId xmlns:p14="http://schemas.microsoft.com/office/powerpoint/2010/main" val="2369950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you will notice that the “network” Start script is set to start before the “</a:t>
            </a:r>
            <a:r>
              <a:rPr lang="en-US" sz="1200" b="0" i="0" kern="1200" dirty="0" err="1">
                <a:solidFill>
                  <a:schemeClr val="tx1"/>
                </a:solidFill>
                <a:effectLst/>
                <a:latin typeface="+mn-lt"/>
                <a:ea typeface="+mn-ea"/>
                <a:cs typeface="+mn-cs"/>
              </a:rPr>
              <a:t>ssh</a:t>
            </a:r>
            <a:r>
              <a:rPr lang="en-US" sz="1200" b="0" i="0" kern="1200" dirty="0">
                <a:solidFill>
                  <a:schemeClr val="tx1"/>
                </a:solidFill>
                <a:effectLst/>
                <a:latin typeface="+mn-lt"/>
                <a:ea typeface="+mn-ea"/>
                <a:cs typeface="+mn-cs"/>
              </a:rPr>
              <a:t>” service script since a system will need to have network access before the SSH service can start. Consequently, the network Kill script is set to execute AFTER the </a:t>
            </a:r>
            <a:r>
              <a:rPr lang="en-US" sz="1200" b="0" i="0" kern="1200" dirty="0" err="1">
                <a:solidFill>
                  <a:schemeClr val="tx1"/>
                </a:solidFill>
                <a:effectLst/>
                <a:latin typeface="+mn-lt"/>
                <a:ea typeface="+mn-ea"/>
                <a:cs typeface="+mn-cs"/>
              </a:rPr>
              <a:t>ssh</a:t>
            </a:r>
            <a:r>
              <a:rPr lang="en-US" sz="1200" b="0" i="0" kern="1200" dirty="0">
                <a:solidFill>
                  <a:schemeClr val="tx1"/>
                </a:solidFill>
                <a:effectLst/>
                <a:latin typeface="+mn-lt"/>
                <a:ea typeface="+mn-ea"/>
                <a:cs typeface="+mn-cs"/>
              </a:rPr>
              <a:t> service Kill script.</a:t>
            </a:r>
            <a:endParaRPr lang="en-US" dirty="0"/>
          </a:p>
        </p:txBody>
      </p:sp>
      <p:sp>
        <p:nvSpPr>
          <p:cNvPr id="4" name="Slide Number Placeholder 3"/>
          <p:cNvSpPr>
            <a:spLocks noGrp="1"/>
          </p:cNvSpPr>
          <p:nvPr>
            <p:ph type="sldNum" sz="quarter" idx="10"/>
          </p:nvPr>
        </p:nvSpPr>
        <p:spPr/>
        <p:txBody>
          <a:bodyPr/>
          <a:lstStyle/>
          <a:p>
            <a:fld id="{0B9260C1-D63B-4867-96D2-C04A0BE30322}" type="slidenum">
              <a:rPr lang="en-US" smtClean="0"/>
              <a:t>34</a:t>
            </a:fld>
            <a:endParaRPr lang="en-US"/>
          </a:p>
        </p:txBody>
      </p:sp>
    </p:spTree>
    <p:extLst>
      <p:ext uri="{BB962C8B-B14F-4D97-AF65-F5344CB8AC3E}">
        <p14:creationId xmlns:p14="http://schemas.microsoft.com/office/powerpoint/2010/main" val="3955785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Services are started sequentially even services that do not depend on each other.</a:t>
            </a:r>
          </a:p>
          <a:p>
            <a:r>
              <a:rPr lang="en-US" dirty="0"/>
              <a:t>- Longer boot times (most because of the point mentioned above)</a:t>
            </a:r>
          </a:p>
          <a:p>
            <a:r>
              <a:rPr lang="en-US" dirty="0"/>
              <a:t>- No easy and straightforward way to monitor running services.</a:t>
            </a:r>
          </a:p>
          <a:p>
            <a:r>
              <a:rPr lang="en-US" dirty="0"/>
              <a:t>- Dependencies have to be handled manually so you need very good knowledge of the dependencies involved when you want to modify the </a:t>
            </a:r>
            <a:r>
              <a:rPr lang="en-US" dirty="0" err="1"/>
              <a:t>runlevel</a:t>
            </a:r>
            <a:r>
              <a:rPr lang="en-US" dirty="0"/>
              <a:t> scripts to add a new service.</a:t>
            </a:r>
          </a:p>
        </p:txBody>
      </p:sp>
      <p:sp>
        <p:nvSpPr>
          <p:cNvPr id="4" name="Slide Number Placeholder 3"/>
          <p:cNvSpPr>
            <a:spLocks noGrp="1"/>
          </p:cNvSpPr>
          <p:nvPr>
            <p:ph type="sldNum" sz="quarter" idx="10"/>
          </p:nvPr>
        </p:nvSpPr>
        <p:spPr/>
        <p:txBody>
          <a:bodyPr/>
          <a:lstStyle/>
          <a:p>
            <a:fld id="{0B9260C1-D63B-4867-96D2-C04A0BE30322}" type="slidenum">
              <a:rPr lang="en-US" smtClean="0"/>
              <a:t>38</a:t>
            </a:fld>
            <a:endParaRPr lang="en-US"/>
          </a:p>
        </p:txBody>
      </p:sp>
    </p:spTree>
    <p:extLst>
      <p:ext uri="{BB962C8B-B14F-4D97-AF65-F5344CB8AC3E}">
        <p14:creationId xmlns:p14="http://schemas.microsoft.com/office/powerpoint/2010/main" val="3926810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260C1-D63B-4867-96D2-C04A0BE30322}" type="slidenum">
              <a:rPr lang="en-US" smtClean="0"/>
              <a:t>42</a:t>
            </a:fld>
            <a:endParaRPr lang="en-US"/>
          </a:p>
        </p:txBody>
      </p:sp>
    </p:spTree>
    <p:extLst>
      <p:ext uri="{BB962C8B-B14F-4D97-AF65-F5344CB8AC3E}">
        <p14:creationId xmlns:p14="http://schemas.microsoft.com/office/powerpoint/2010/main" val="3395216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A89E7FA3-EA1C-7534-27E6-4F4D5625F25A}"/>
              </a:ext>
            </a:extLst>
          </p:cNvPr>
          <p:cNvSpPr>
            <a:spLocks noChangeArrowheads="1" noTextEdit="1"/>
          </p:cNvSpPr>
          <p:nvPr>
            <p:ph type="sldImg"/>
          </p:nvPr>
        </p:nvSpPr>
        <p:spPr bwMode="auto">
          <a:xfrm>
            <a:off x="1196975" y="696913"/>
            <a:ext cx="4641850" cy="3481387"/>
          </a:xfrm>
          <a:prstGeom prst="rect">
            <a:avLst/>
          </a:prstGeom>
          <a:solidFill>
            <a:srgbClr val="FFFFFF"/>
          </a:solidFill>
          <a:ln>
            <a:solidFill>
              <a:srgbClr val="000000"/>
            </a:solidFill>
            <a:miter lim="800000"/>
            <a:headEnd/>
            <a:tailEnd/>
          </a:ln>
        </p:spPr>
      </p:sp>
      <p:sp>
        <p:nvSpPr>
          <p:cNvPr id="381955" name="Rectangle 3">
            <a:extLst>
              <a:ext uri="{FF2B5EF4-FFF2-40B4-BE49-F238E27FC236}">
                <a16:creationId xmlns:a16="http://schemas.microsoft.com/office/drawing/2014/main" id="{84116222-8765-453E-81A3-CBF6AA307392}"/>
              </a:ext>
            </a:extLst>
          </p:cNvPr>
          <p:cNvSpPr>
            <a:spLocks noChangeArrowheads="1"/>
          </p:cNvSpPr>
          <p:nvPr>
            <p:ph type="body" idx="1"/>
          </p:nvPr>
        </p:nvSpPr>
        <p:spPr bwMode="auto">
          <a:xfrm>
            <a:off x="938213" y="4641850"/>
            <a:ext cx="5160962" cy="3944938"/>
          </a:xfrm>
          <a:prstGeom prst="rect">
            <a:avLst/>
          </a:prstGeom>
          <a:solidFill>
            <a:srgbClr val="FFFFFF"/>
          </a:solidFill>
          <a:ln>
            <a:solidFill>
              <a:srgbClr val="000000"/>
            </a:solidFill>
            <a:miter lim="800000"/>
            <a:headEnd/>
            <a:tailEnd/>
          </a:ln>
        </p:spPr>
        <p:txBody>
          <a:bodyPr lIns="93260" tIns="46630" rIns="93260" bIns="46630"/>
          <a:lstStyle/>
          <a:p>
            <a:pPr>
              <a:buFontTx/>
              <a:buChar char="•"/>
            </a:pPr>
            <a:r>
              <a:rPr lang="en-US" altLang="en-US"/>
              <a:t> Much of this chapter is devoted to details of booting which can be quite complex. Reviewing the details helps to dispel some of the mystery surrounding the process and provides an appreciation for the complex hardware, firmware, software coordination required.</a:t>
            </a:r>
          </a:p>
          <a:p>
            <a:pPr>
              <a:buFontTx/>
              <a:buChar char="•"/>
            </a:pPr>
            <a:r>
              <a:rPr lang="en-US" altLang="en-US"/>
              <a:t> We spend time looking at the standard Intel boot manager LILO as well as introducing the Skiff bootloader.</a:t>
            </a:r>
          </a:p>
          <a:p>
            <a:pPr>
              <a:buFontTx/>
              <a:buChar char="•"/>
            </a:pPr>
            <a:r>
              <a:rPr lang="en-US" altLang="en-US"/>
              <a:t> Kernel initialization is staged. Low-level, device-dependent initialization finally yields to high-level, device-independent initialization. Each category has initialization dependencies. Certain things must be done before other things.Each logical Linux subsystem has one or more _init() functions that are called during this process.</a:t>
            </a:r>
          </a:p>
          <a:p>
            <a:pPr>
              <a:buFontTx/>
              <a:buChar char="•"/>
            </a:pPr>
            <a:r>
              <a:rPr lang="en-US" altLang="en-US"/>
              <a:t> Processes 0 and 1 are discussed. Process 1 (init) is responsible for all user-level process creation.</a:t>
            </a:r>
          </a:p>
          <a:p>
            <a:pPr>
              <a:buFontTx/>
              <a:buChar char="•"/>
            </a:pPr>
            <a:r>
              <a:rPr lang="en-US" altLang="en-US"/>
              <a:t> Shutdown is also staged but not as complex as startup. /sbin/shutdown and init cooperate to bring the system down gently.</a:t>
            </a:r>
          </a:p>
          <a:p>
            <a:pPr>
              <a:buFontTx/>
              <a:buChar char="•"/>
            </a:pPr>
            <a:r>
              <a:rPr lang="en-US" altLang="en-US"/>
              <a:t> Linux enthusiasts continue to stretch the bounds. We review some creative thinking about the boot process.</a:t>
            </a:r>
          </a:p>
          <a:p>
            <a:pPr>
              <a:buFontTx/>
              <a:buChar char="•"/>
            </a:pPr>
            <a:r>
              <a:rPr lang="en-US" altLang="en-US"/>
              <a:t> Power management is an increasingly important OS responsibility and part of the system lifecycle.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8994-AF92-D3DF-5F71-4DE517F8FA1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4AFFEB7-7AFE-4432-C0F3-5667A3BAB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BD30DBE-C73A-4294-7EEB-9EDE5AF6279F}"/>
              </a:ext>
            </a:extLst>
          </p:cNvPr>
          <p:cNvSpPr>
            <a:spLocks noGrp="1"/>
          </p:cNvSpPr>
          <p:nvPr>
            <p:ph type="dt" sz="half" idx="10"/>
          </p:nvPr>
        </p:nvSpPr>
        <p:spPr/>
        <p:txBody>
          <a:bodyPr/>
          <a:lstStyle/>
          <a:p>
            <a:fld id="{A0D2FC3A-97C7-5D40-AA76-585F96DFA51B}" type="datetimeFigureOut">
              <a:rPr lang="en-US" smtClean="0"/>
              <a:t>10/19/22</a:t>
            </a:fld>
            <a:endParaRPr lang="en-US"/>
          </a:p>
        </p:txBody>
      </p:sp>
      <p:sp>
        <p:nvSpPr>
          <p:cNvPr id="5" name="Footer Placeholder 4">
            <a:extLst>
              <a:ext uri="{FF2B5EF4-FFF2-40B4-BE49-F238E27FC236}">
                <a16:creationId xmlns:a16="http://schemas.microsoft.com/office/drawing/2014/main" id="{8B8D1389-AD0E-D463-3DDA-43C1CADE6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6D49A-527A-6C99-1E3E-9B60B38F23C0}"/>
              </a:ext>
            </a:extLst>
          </p:cNvPr>
          <p:cNvSpPr>
            <a:spLocks noGrp="1"/>
          </p:cNvSpPr>
          <p:nvPr>
            <p:ph type="sldNum" sz="quarter" idx="12"/>
          </p:nvPr>
        </p:nvSpPr>
        <p:spPr/>
        <p:txBody>
          <a:bodyPr/>
          <a:lstStyle/>
          <a:p>
            <a:fld id="{44934E15-66AA-F048-93F1-9A4C370DB161}" type="slidenum">
              <a:rPr lang="en-US" smtClean="0"/>
              <a:t>‹#›</a:t>
            </a:fld>
            <a:endParaRPr lang="en-US"/>
          </a:p>
        </p:txBody>
      </p:sp>
    </p:spTree>
    <p:extLst>
      <p:ext uri="{BB962C8B-B14F-4D97-AF65-F5344CB8AC3E}">
        <p14:creationId xmlns:p14="http://schemas.microsoft.com/office/powerpoint/2010/main" val="283817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5D9D-E8DE-3702-FEC8-FA5C37572AE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8100E77-BF73-7AF9-49BD-CD201D3611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25757D4-5057-8AF2-B655-45DDE84C7888}"/>
              </a:ext>
            </a:extLst>
          </p:cNvPr>
          <p:cNvSpPr>
            <a:spLocks noGrp="1"/>
          </p:cNvSpPr>
          <p:nvPr>
            <p:ph type="dt" sz="half" idx="10"/>
          </p:nvPr>
        </p:nvSpPr>
        <p:spPr/>
        <p:txBody>
          <a:bodyPr/>
          <a:lstStyle/>
          <a:p>
            <a:fld id="{A0D2FC3A-97C7-5D40-AA76-585F96DFA51B}" type="datetimeFigureOut">
              <a:rPr lang="en-US" smtClean="0"/>
              <a:t>10/19/22</a:t>
            </a:fld>
            <a:endParaRPr lang="en-US"/>
          </a:p>
        </p:txBody>
      </p:sp>
      <p:sp>
        <p:nvSpPr>
          <p:cNvPr id="5" name="Footer Placeholder 4">
            <a:extLst>
              <a:ext uri="{FF2B5EF4-FFF2-40B4-BE49-F238E27FC236}">
                <a16:creationId xmlns:a16="http://schemas.microsoft.com/office/drawing/2014/main" id="{ABB25579-944B-EEF0-6C6A-E33680105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5EB0E-66BD-3BE5-0095-8A06F68AD0CF}"/>
              </a:ext>
            </a:extLst>
          </p:cNvPr>
          <p:cNvSpPr>
            <a:spLocks noGrp="1"/>
          </p:cNvSpPr>
          <p:nvPr>
            <p:ph type="sldNum" sz="quarter" idx="12"/>
          </p:nvPr>
        </p:nvSpPr>
        <p:spPr/>
        <p:txBody>
          <a:bodyPr/>
          <a:lstStyle/>
          <a:p>
            <a:fld id="{44934E15-66AA-F048-93F1-9A4C370DB161}" type="slidenum">
              <a:rPr lang="en-US" smtClean="0"/>
              <a:t>‹#›</a:t>
            </a:fld>
            <a:endParaRPr lang="en-US"/>
          </a:p>
        </p:txBody>
      </p:sp>
    </p:spTree>
    <p:extLst>
      <p:ext uri="{BB962C8B-B14F-4D97-AF65-F5344CB8AC3E}">
        <p14:creationId xmlns:p14="http://schemas.microsoft.com/office/powerpoint/2010/main" val="158722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564FEE-91B7-237A-8CA9-4D933054FE3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9FAB411-BC48-A4BC-2A18-8AEA37DC874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C6FBB0-7996-39A2-B6DD-D64F3F1B357E}"/>
              </a:ext>
            </a:extLst>
          </p:cNvPr>
          <p:cNvSpPr>
            <a:spLocks noGrp="1"/>
          </p:cNvSpPr>
          <p:nvPr>
            <p:ph type="dt" sz="half" idx="10"/>
          </p:nvPr>
        </p:nvSpPr>
        <p:spPr/>
        <p:txBody>
          <a:bodyPr/>
          <a:lstStyle/>
          <a:p>
            <a:fld id="{A0D2FC3A-97C7-5D40-AA76-585F96DFA51B}" type="datetimeFigureOut">
              <a:rPr lang="en-US" smtClean="0"/>
              <a:t>10/19/22</a:t>
            </a:fld>
            <a:endParaRPr lang="en-US"/>
          </a:p>
        </p:txBody>
      </p:sp>
      <p:sp>
        <p:nvSpPr>
          <p:cNvPr id="5" name="Footer Placeholder 4">
            <a:extLst>
              <a:ext uri="{FF2B5EF4-FFF2-40B4-BE49-F238E27FC236}">
                <a16:creationId xmlns:a16="http://schemas.microsoft.com/office/drawing/2014/main" id="{679A27EC-15A2-BE2A-07C2-701DB4DD7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3DA68-A039-4F54-58A5-F7D62E310937}"/>
              </a:ext>
            </a:extLst>
          </p:cNvPr>
          <p:cNvSpPr>
            <a:spLocks noGrp="1"/>
          </p:cNvSpPr>
          <p:nvPr>
            <p:ph type="sldNum" sz="quarter" idx="12"/>
          </p:nvPr>
        </p:nvSpPr>
        <p:spPr/>
        <p:txBody>
          <a:bodyPr/>
          <a:lstStyle/>
          <a:p>
            <a:fld id="{44934E15-66AA-F048-93F1-9A4C370DB161}" type="slidenum">
              <a:rPr lang="en-US" smtClean="0"/>
              <a:t>‹#›</a:t>
            </a:fld>
            <a:endParaRPr lang="en-US"/>
          </a:p>
        </p:txBody>
      </p:sp>
    </p:spTree>
    <p:extLst>
      <p:ext uri="{BB962C8B-B14F-4D97-AF65-F5344CB8AC3E}">
        <p14:creationId xmlns:p14="http://schemas.microsoft.com/office/powerpoint/2010/main" val="231276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ED8A-F333-EF28-FBDA-63E0DE904A0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1FC3A4B-578D-1E96-AF0F-55B29621F73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4A5F1E-F030-C314-2CE3-31A3BF16AFAE}"/>
              </a:ext>
            </a:extLst>
          </p:cNvPr>
          <p:cNvSpPr>
            <a:spLocks noGrp="1"/>
          </p:cNvSpPr>
          <p:nvPr>
            <p:ph type="dt" sz="half" idx="10"/>
          </p:nvPr>
        </p:nvSpPr>
        <p:spPr/>
        <p:txBody>
          <a:bodyPr/>
          <a:lstStyle/>
          <a:p>
            <a:fld id="{A0D2FC3A-97C7-5D40-AA76-585F96DFA51B}" type="datetimeFigureOut">
              <a:rPr lang="en-US" smtClean="0"/>
              <a:t>10/19/22</a:t>
            </a:fld>
            <a:endParaRPr lang="en-US"/>
          </a:p>
        </p:txBody>
      </p:sp>
      <p:sp>
        <p:nvSpPr>
          <p:cNvPr id="5" name="Footer Placeholder 4">
            <a:extLst>
              <a:ext uri="{FF2B5EF4-FFF2-40B4-BE49-F238E27FC236}">
                <a16:creationId xmlns:a16="http://schemas.microsoft.com/office/drawing/2014/main" id="{2CB7C9CC-7CB5-9190-A79E-A8F75C881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115ED-EABA-E0DC-79B9-21B8F6754615}"/>
              </a:ext>
            </a:extLst>
          </p:cNvPr>
          <p:cNvSpPr>
            <a:spLocks noGrp="1"/>
          </p:cNvSpPr>
          <p:nvPr>
            <p:ph type="sldNum" sz="quarter" idx="12"/>
          </p:nvPr>
        </p:nvSpPr>
        <p:spPr/>
        <p:txBody>
          <a:bodyPr/>
          <a:lstStyle/>
          <a:p>
            <a:fld id="{44934E15-66AA-F048-93F1-9A4C370DB161}" type="slidenum">
              <a:rPr lang="en-US" smtClean="0"/>
              <a:t>‹#›</a:t>
            </a:fld>
            <a:endParaRPr lang="en-US"/>
          </a:p>
        </p:txBody>
      </p:sp>
    </p:spTree>
    <p:extLst>
      <p:ext uri="{BB962C8B-B14F-4D97-AF65-F5344CB8AC3E}">
        <p14:creationId xmlns:p14="http://schemas.microsoft.com/office/powerpoint/2010/main" val="2728000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02DA-D96C-F8A4-67BB-CCEED568EA6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AAA1877-0CCD-CB4D-5EC0-0CC296FC03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8F38AAC-1803-739B-990A-A72DBECD719C}"/>
              </a:ext>
            </a:extLst>
          </p:cNvPr>
          <p:cNvSpPr>
            <a:spLocks noGrp="1"/>
          </p:cNvSpPr>
          <p:nvPr>
            <p:ph type="dt" sz="half" idx="10"/>
          </p:nvPr>
        </p:nvSpPr>
        <p:spPr/>
        <p:txBody>
          <a:bodyPr/>
          <a:lstStyle/>
          <a:p>
            <a:fld id="{A0D2FC3A-97C7-5D40-AA76-585F96DFA51B}" type="datetimeFigureOut">
              <a:rPr lang="en-US" smtClean="0"/>
              <a:t>10/19/22</a:t>
            </a:fld>
            <a:endParaRPr lang="en-US"/>
          </a:p>
        </p:txBody>
      </p:sp>
      <p:sp>
        <p:nvSpPr>
          <p:cNvPr id="5" name="Footer Placeholder 4">
            <a:extLst>
              <a:ext uri="{FF2B5EF4-FFF2-40B4-BE49-F238E27FC236}">
                <a16:creationId xmlns:a16="http://schemas.microsoft.com/office/drawing/2014/main" id="{C12C713B-2B46-F598-2457-7DC5E45AF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21497-F765-8114-28BC-5B3EFEDCF6B2}"/>
              </a:ext>
            </a:extLst>
          </p:cNvPr>
          <p:cNvSpPr>
            <a:spLocks noGrp="1"/>
          </p:cNvSpPr>
          <p:nvPr>
            <p:ph type="sldNum" sz="quarter" idx="12"/>
          </p:nvPr>
        </p:nvSpPr>
        <p:spPr/>
        <p:txBody>
          <a:bodyPr/>
          <a:lstStyle/>
          <a:p>
            <a:fld id="{44934E15-66AA-F048-93F1-9A4C370DB161}" type="slidenum">
              <a:rPr lang="en-US" smtClean="0"/>
              <a:t>‹#›</a:t>
            </a:fld>
            <a:endParaRPr lang="en-US"/>
          </a:p>
        </p:txBody>
      </p:sp>
    </p:spTree>
    <p:extLst>
      <p:ext uri="{BB962C8B-B14F-4D97-AF65-F5344CB8AC3E}">
        <p14:creationId xmlns:p14="http://schemas.microsoft.com/office/powerpoint/2010/main" val="2368020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56C4-9039-C260-C452-E99BEB26B5A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AE9026D-ADDE-5564-84D4-D571D9E6BF9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2DF675D-A767-D2C2-8929-3D4F2E48A2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3E09C6E-4134-19D9-0D62-34A7A7AB5075}"/>
              </a:ext>
            </a:extLst>
          </p:cNvPr>
          <p:cNvSpPr>
            <a:spLocks noGrp="1"/>
          </p:cNvSpPr>
          <p:nvPr>
            <p:ph type="dt" sz="half" idx="10"/>
          </p:nvPr>
        </p:nvSpPr>
        <p:spPr/>
        <p:txBody>
          <a:bodyPr/>
          <a:lstStyle/>
          <a:p>
            <a:fld id="{A0D2FC3A-97C7-5D40-AA76-585F96DFA51B}" type="datetimeFigureOut">
              <a:rPr lang="en-US" smtClean="0"/>
              <a:t>10/19/22</a:t>
            </a:fld>
            <a:endParaRPr lang="en-US"/>
          </a:p>
        </p:txBody>
      </p:sp>
      <p:sp>
        <p:nvSpPr>
          <p:cNvPr id="6" name="Footer Placeholder 5">
            <a:extLst>
              <a:ext uri="{FF2B5EF4-FFF2-40B4-BE49-F238E27FC236}">
                <a16:creationId xmlns:a16="http://schemas.microsoft.com/office/drawing/2014/main" id="{4D7FA8EB-4B8E-FBFE-7572-FF1B343B9B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797C6-D0D0-BBE3-D739-E171555E7EF5}"/>
              </a:ext>
            </a:extLst>
          </p:cNvPr>
          <p:cNvSpPr>
            <a:spLocks noGrp="1"/>
          </p:cNvSpPr>
          <p:nvPr>
            <p:ph type="sldNum" sz="quarter" idx="12"/>
          </p:nvPr>
        </p:nvSpPr>
        <p:spPr/>
        <p:txBody>
          <a:bodyPr/>
          <a:lstStyle/>
          <a:p>
            <a:fld id="{44934E15-66AA-F048-93F1-9A4C370DB161}" type="slidenum">
              <a:rPr lang="en-US" smtClean="0"/>
              <a:t>‹#›</a:t>
            </a:fld>
            <a:endParaRPr lang="en-US"/>
          </a:p>
        </p:txBody>
      </p:sp>
    </p:spTree>
    <p:extLst>
      <p:ext uri="{BB962C8B-B14F-4D97-AF65-F5344CB8AC3E}">
        <p14:creationId xmlns:p14="http://schemas.microsoft.com/office/powerpoint/2010/main" val="3089847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60FFA-15EC-DD00-92C6-C7F99E4621E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0C5D917-AFD7-B246-7D9D-415129FC71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515CC77-CD88-8C76-1102-6ED4CEAF6C4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06858F7-EB48-DD42-1537-C073EB223A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BC64AD5-755F-6510-A3B2-9AA8A6C8274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D3DE58E-0E57-39D4-4D60-5E7F3F242FA1}"/>
              </a:ext>
            </a:extLst>
          </p:cNvPr>
          <p:cNvSpPr>
            <a:spLocks noGrp="1"/>
          </p:cNvSpPr>
          <p:nvPr>
            <p:ph type="dt" sz="half" idx="10"/>
          </p:nvPr>
        </p:nvSpPr>
        <p:spPr/>
        <p:txBody>
          <a:bodyPr/>
          <a:lstStyle/>
          <a:p>
            <a:fld id="{A0D2FC3A-97C7-5D40-AA76-585F96DFA51B}" type="datetimeFigureOut">
              <a:rPr lang="en-US" smtClean="0"/>
              <a:t>10/19/22</a:t>
            </a:fld>
            <a:endParaRPr lang="en-US"/>
          </a:p>
        </p:txBody>
      </p:sp>
      <p:sp>
        <p:nvSpPr>
          <p:cNvPr id="8" name="Footer Placeholder 7">
            <a:extLst>
              <a:ext uri="{FF2B5EF4-FFF2-40B4-BE49-F238E27FC236}">
                <a16:creationId xmlns:a16="http://schemas.microsoft.com/office/drawing/2014/main" id="{A070A1A2-36C4-8ED1-5D16-B90CF8A23F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D09A31-B325-6187-9159-D32997DF3436}"/>
              </a:ext>
            </a:extLst>
          </p:cNvPr>
          <p:cNvSpPr>
            <a:spLocks noGrp="1"/>
          </p:cNvSpPr>
          <p:nvPr>
            <p:ph type="sldNum" sz="quarter" idx="12"/>
          </p:nvPr>
        </p:nvSpPr>
        <p:spPr/>
        <p:txBody>
          <a:bodyPr/>
          <a:lstStyle/>
          <a:p>
            <a:fld id="{44934E15-66AA-F048-93F1-9A4C370DB161}" type="slidenum">
              <a:rPr lang="en-US" smtClean="0"/>
              <a:t>‹#›</a:t>
            </a:fld>
            <a:endParaRPr lang="en-US"/>
          </a:p>
        </p:txBody>
      </p:sp>
    </p:spTree>
    <p:extLst>
      <p:ext uri="{BB962C8B-B14F-4D97-AF65-F5344CB8AC3E}">
        <p14:creationId xmlns:p14="http://schemas.microsoft.com/office/powerpoint/2010/main" val="280135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2864B-72E0-4701-46CF-4A62110611C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E9F9773-404C-6B4A-B417-ED8A2FDFEC87}"/>
              </a:ext>
            </a:extLst>
          </p:cNvPr>
          <p:cNvSpPr>
            <a:spLocks noGrp="1"/>
          </p:cNvSpPr>
          <p:nvPr>
            <p:ph type="dt" sz="half" idx="10"/>
          </p:nvPr>
        </p:nvSpPr>
        <p:spPr/>
        <p:txBody>
          <a:bodyPr/>
          <a:lstStyle/>
          <a:p>
            <a:fld id="{A0D2FC3A-97C7-5D40-AA76-585F96DFA51B}" type="datetimeFigureOut">
              <a:rPr lang="en-US" smtClean="0"/>
              <a:t>10/19/22</a:t>
            </a:fld>
            <a:endParaRPr lang="en-US"/>
          </a:p>
        </p:txBody>
      </p:sp>
      <p:sp>
        <p:nvSpPr>
          <p:cNvPr id="4" name="Footer Placeholder 3">
            <a:extLst>
              <a:ext uri="{FF2B5EF4-FFF2-40B4-BE49-F238E27FC236}">
                <a16:creationId xmlns:a16="http://schemas.microsoft.com/office/drawing/2014/main" id="{70833121-2387-DDC4-30BA-10F8B6EF5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57DDB8-BC6E-D492-79C8-412AC9849ADA}"/>
              </a:ext>
            </a:extLst>
          </p:cNvPr>
          <p:cNvSpPr>
            <a:spLocks noGrp="1"/>
          </p:cNvSpPr>
          <p:nvPr>
            <p:ph type="sldNum" sz="quarter" idx="12"/>
          </p:nvPr>
        </p:nvSpPr>
        <p:spPr/>
        <p:txBody>
          <a:bodyPr/>
          <a:lstStyle/>
          <a:p>
            <a:fld id="{44934E15-66AA-F048-93F1-9A4C370DB161}" type="slidenum">
              <a:rPr lang="en-US" smtClean="0"/>
              <a:t>‹#›</a:t>
            </a:fld>
            <a:endParaRPr lang="en-US"/>
          </a:p>
        </p:txBody>
      </p:sp>
    </p:spTree>
    <p:extLst>
      <p:ext uri="{BB962C8B-B14F-4D97-AF65-F5344CB8AC3E}">
        <p14:creationId xmlns:p14="http://schemas.microsoft.com/office/powerpoint/2010/main" val="14443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2EDB7B-7D2D-97C6-B57D-2BD6DC465668}"/>
              </a:ext>
            </a:extLst>
          </p:cNvPr>
          <p:cNvSpPr>
            <a:spLocks noGrp="1"/>
          </p:cNvSpPr>
          <p:nvPr>
            <p:ph type="dt" sz="half" idx="10"/>
          </p:nvPr>
        </p:nvSpPr>
        <p:spPr/>
        <p:txBody>
          <a:bodyPr/>
          <a:lstStyle/>
          <a:p>
            <a:fld id="{A0D2FC3A-97C7-5D40-AA76-585F96DFA51B}" type="datetimeFigureOut">
              <a:rPr lang="en-US" smtClean="0"/>
              <a:t>10/19/22</a:t>
            </a:fld>
            <a:endParaRPr lang="en-US"/>
          </a:p>
        </p:txBody>
      </p:sp>
      <p:sp>
        <p:nvSpPr>
          <p:cNvPr id="3" name="Footer Placeholder 2">
            <a:extLst>
              <a:ext uri="{FF2B5EF4-FFF2-40B4-BE49-F238E27FC236}">
                <a16:creationId xmlns:a16="http://schemas.microsoft.com/office/drawing/2014/main" id="{64DDA73F-818F-FE5E-E0DA-BE22C9EC41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5DDBB5-EE58-F879-E8B0-4428BA0A065A}"/>
              </a:ext>
            </a:extLst>
          </p:cNvPr>
          <p:cNvSpPr>
            <a:spLocks noGrp="1"/>
          </p:cNvSpPr>
          <p:nvPr>
            <p:ph type="sldNum" sz="quarter" idx="12"/>
          </p:nvPr>
        </p:nvSpPr>
        <p:spPr/>
        <p:txBody>
          <a:bodyPr/>
          <a:lstStyle/>
          <a:p>
            <a:fld id="{44934E15-66AA-F048-93F1-9A4C370DB161}" type="slidenum">
              <a:rPr lang="en-US" smtClean="0"/>
              <a:t>‹#›</a:t>
            </a:fld>
            <a:endParaRPr lang="en-US"/>
          </a:p>
        </p:txBody>
      </p:sp>
    </p:spTree>
    <p:extLst>
      <p:ext uri="{BB962C8B-B14F-4D97-AF65-F5344CB8AC3E}">
        <p14:creationId xmlns:p14="http://schemas.microsoft.com/office/powerpoint/2010/main" val="143359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B1BC5-C955-29F5-065E-22BC9AB7A86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A4AC521-E80F-6D72-6106-83F16AFD86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25B6C7D-29F7-1B69-E2A4-064056122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208E717-F173-52E6-14EF-A3AC395AACF2}"/>
              </a:ext>
            </a:extLst>
          </p:cNvPr>
          <p:cNvSpPr>
            <a:spLocks noGrp="1"/>
          </p:cNvSpPr>
          <p:nvPr>
            <p:ph type="dt" sz="half" idx="10"/>
          </p:nvPr>
        </p:nvSpPr>
        <p:spPr/>
        <p:txBody>
          <a:bodyPr/>
          <a:lstStyle/>
          <a:p>
            <a:fld id="{A0D2FC3A-97C7-5D40-AA76-585F96DFA51B}" type="datetimeFigureOut">
              <a:rPr lang="en-US" smtClean="0"/>
              <a:t>10/19/22</a:t>
            </a:fld>
            <a:endParaRPr lang="en-US"/>
          </a:p>
        </p:txBody>
      </p:sp>
      <p:sp>
        <p:nvSpPr>
          <p:cNvPr id="6" name="Footer Placeholder 5">
            <a:extLst>
              <a:ext uri="{FF2B5EF4-FFF2-40B4-BE49-F238E27FC236}">
                <a16:creationId xmlns:a16="http://schemas.microsoft.com/office/drawing/2014/main" id="{982DBEF5-C233-C38C-365E-C7B12507F9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BCE065-B041-F055-29EB-26432B0393D4}"/>
              </a:ext>
            </a:extLst>
          </p:cNvPr>
          <p:cNvSpPr>
            <a:spLocks noGrp="1"/>
          </p:cNvSpPr>
          <p:nvPr>
            <p:ph type="sldNum" sz="quarter" idx="12"/>
          </p:nvPr>
        </p:nvSpPr>
        <p:spPr/>
        <p:txBody>
          <a:bodyPr/>
          <a:lstStyle/>
          <a:p>
            <a:fld id="{44934E15-66AA-F048-93F1-9A4C370DB161}" type="slidenum">
              <a:rPr lang="en-US" smtClean="0"/>
              <a:t>‹#›</a:t>
            </a:fld>
            <a:endParaRPr lang="en-US"/>
          </a:p>
        </p:txBody>
      </p:sp>
    </p:spTree>
    <p:extLst>
      <p:ext uri="{BB962C8B-B14F-4D97-AF65-F5344CB8AC3E}">
        <p14:creationId xmlns:p14="http://schemas.microsoft.com/office/powerpoint/2010/main" val="289146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827B-666A-4994-3A07-3934A17AA8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0EA8F22-4B1E-8D96-7123-821B547184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A9CE12-D9B5-C7FC-732B-C2C036F85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CD347C1-28D8-910F-F746-9C6DFFED25AF}"/>
              </a:ext>
            </a:extLst>
          </p:cNvPr>
          <p:cNvSpPr>
            <a:spLocks noGrp="1"/>
          </p:cNvSpPr>
          <p:nvPr>
            <p:ph type="dt" sz="half" idx="10"/>
          </p:nvPr>
        </p:nvSpPr>
        <p:spPr/>
        <p:txBody>
          <a:bodyPr/>
          <a:lstStyle/>
          <a:p>
            <a:fld id="{A0D2FC3A-97C7-5D40-AA76-585F96DFA51B}" type="datetimeFigureOut">
              <a:rPr lang="en-US" smtClean="0"/>
              <a:t>10/19/22</a:t>
            </a:fld>
            <a:endParaRPr lang="en-US"/>
          </a:p>
        </p:txBody>
      </p:sp>
      <p:sp>
        <p:nvSpPr>
          <p:cNvPr id="6" name="Footer Placeholder 5">
            <a:extLst>
              <a:ext uri="{FF2B5EF4-FFF2-40B4-BE49-F238E27FC236}">
                <a16:creationId xmlns:a16="http://schemas.microsoft.com/office/drawing/2014/main" id="{C7385FCF-6602-B17D-9CD9-C5B5C6AF8D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CCE8D1-ED2F-9D93-C060-A47966B32FA0}"/>
              </a:ext>
            </a:extLst>
          </p:cNvPr>
          <p:cNvSpPr>
            <a:spLocks noGrp="1"/>
          </p:cNvSpPr>
          <p:nvPr>
            <p:ph type="sldNum" sz="quarter" idx="12"/>
          </p:nvPr>
        </p:nvSpPr>
        <p:spPr/>
        <p:txBody>
          <a:bodyPr/>
          <a:lstStyle/>
          <a:p>
            <a:fld id="{44934E15-66AA-F048-93F1-9A4C370DB161}" type="slidenum">
              <a:rPr lang="en-US" smtClean="0"/>
              <a:t>‹#›</a:t>
            </a:fld>
            <a:endParaRPr lang="en-US"/>
          </a:p>
        </p:txBody>
      </p:sp>
    </p:spTree>
    <p:extLst>
      <p:ext uri="{BB962C8B-B14F-4D97-AF65-F5344CB8AC3E}">
        <p14:creationId xmlns:p14="http://schemas.microsoft.com/office/powerpoint/2010/main" val="70150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1046A8-16D8-373C-CD08-ACF55E923C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1FBE2EF-3614-25C6-5984-315BFF434C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1ADB229-815B-18D9-2CCE-2A0D72B916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D2FC3A-97C7-5D40-AA76-585F96DFA51B}" type="datetimeFigureOut">
              <a:rPr lang="en-US" smtClean="0"/>
              <a:t>10/19/22</a:t>
            </a:fld>
            <a:endParaRPr lang="en-US"/>
          </a:p>
        </p:txBody>
      </p:sp>
      <p:sp>
        <p:nvSpPr>
          <p:cNvPr id="5" name="Footer Placeholder 4">
            <a:extLst>
              <a:ext uri="{FF2B5EF4-FFF2-40B4-BE49-F238E27FC236}">
                <a16:creationId xmlns:a16="http://schemas.microsoft.com/office/drawing/2014/main" id="{F9C6C694-6806-4410-76D9-B59143EBC0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0DD2DE-A008-CC40-0667-ED94B81A19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34E15-66AA-F048-93F1-9A4C370DB161}" type="slidenum">
              <a:rPr lang="en-US" smtClean="0"/>
              <a:t>‹#›</a:t>
            </a:fld>
            <a:endParaRPr lang="en-US"/>
          </a:p>
        </p:txBody>
      </p:sp>
    </p:spTree>
    <p:extLst>
      <p:ext uri="{BB962C8B-B14F-4D97-AF65-F5344CB8AC3E}">
        <p14:creationId xmlns:p14="http://schemas.microsoft.com/office/powerpoint/2010/main" val="1099753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freedesktop.org/software/systemd/man/systemd.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oleObject" Target="../embeddings/oleObject3.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026">
            <a:extLst>
              <a:ext uri="{FF2B5EF4-FFF2-40B4-BE49-F238E27FC236}">
                <a16:creationId xmlns:a16="http://schemas.microsoft.com/office/drawing/2014/main" id="{79B78BCE-5C9E-0419-9D55-53986388A9BC}"/>
              </a:ext>
            </a:extLst>
          </p:cNvPr>
          <p:cNvSpPr>
            <a:spLocks noGrp="1" noChangeArrowheads="1"/>
          </p:cNvSpPr>
          <p:nvPr>
            <p:ph type="ctrTitle"/>
          </p:nvPr>
        </p:nvSpPr>
        <p:spPr>
          <a:xfrm>
            <a:off x="2590800" y="2362200"/>
            <a:ext cx="4800600" cy="1219200"/>
          </a:xfrm>
        </p:spPr>
        <p:txBody>
          <a:bodyPr/>
          <a:lstStyle/>
          <a:p>
            <a:r>
              <a:rPr lang="en-US" altLang="en-US" sz="3600"/>
              <a:t>The Linux Kernel: </a:t>
            </a:r>
            <a:br>
              <a:rPr lang="en-US" altLang="en-US" sz="3600"/>
            </a:br>
            <a:r>
              <a:rPr lang="en-US" altLang="en-US" sz="3600"/>
              <a:t>Introduction</a:t>
            </a:r>
          </a:p>
        </p:txBody>
      </p:sp>
      <p:pic>
        <p:nvPicPr>
          <p:cNvPr id="338948" name="Picture 1028">
            <a:extLst>
              <a:ext uri="{FF2B5EF4-FFF2-40B4-BE49-F238E27FC236}">
                <a16:creationId xmlns:a16="http://schemas.microsoft.com/office/drawing/2014/main" id="{C08872F0-1F23-E6DC-C433-BA8745DC7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4988" y="2590800"/>
            <a:ext cx="3097212" cy="3600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1026">
            <a:extLst>
              <a:ext uri="{FF2B5EF4-FFF2-40B4-BE49-F238E27FC236}">
                <a16:creationId xmlns:a16="http://schemas.microsoft.com/office/drawing/2014/main" id="{3DB1B38B-5109-6B43-350A-09B8475D2532}"/>
              </a:ext>
            </a:extLst>
          </p:cNvPr>
          <p:cNvSpPr>
            <a:spLocks noGrp="1" noChangeArrowheads="1"/>
          </p:cNvSpPr>
          <p:nvPr>
            <p:ph type="title"/>
          </p:nvPr>
        </p:nvSpPr>
        <p:spPr/>
        <p:txBody>
          <a:bodyPr/>
          <a:lstStyle/>
          <a:p>
            <a:r>
              <a:rPr lang="en-US" altLang="en-US"/>
              <a:t>linux/init</a:t>
            </a:r>
          </a:p>
        </p:txBody>
      </p:sp>
      <p:sp>
        <p:nvSpPr>
          <p:cNvPr id="366595" name="Rectangle 1027">
            <a:extLst>
              <a:ext uri="{FF2B5EF4-FFF2-40B4-BE49-F238E27FC236}">
                <a16:creationId xmlns:a16="http://schemas.microsoft.com/office/drawing/2014/main" id="{081197BD-2D1C-B27C-BC51-56C10CEE81EB}"/>
              </a:ext>
            </a:extLst>
          </p:cNvPr>
          <p:cNvSpPr>
            <a:spLocks noGrp="1" noChangeArrowheads="1"/>
          </p:cNvSpPr>
          <p:nvPr>
            <p:ph type="body" idx="1"/>
          </p:nvPr>
        </p:nvSpPr>
        <p:spPr/>
        <p:txBody>
          <a:bodyPr/>
          <a:lstStyle/>
          <a:p>
            <a:r>
              <a:rPr lang="en-US" altLang="en-US"/>
              <a:t>Just two files: version.c, main.c.</a:t>
            </a:r>
          </a:p>
          <a:p>
            <a:r>
              <a:rPr lang="en-US" altLang="en-US"/>
              <a:t>version.c – contains the version banner that prints at boot.</a:t>
            </a:r>
          </a:p>
          <a:p>
            <a:r>
              <a:rPr lang="en-US" altLang="en-US"/>
              <a:t>main.c – architecture-independent boot code.</a:t>
            </a:r>
          </a:p>
          <a:p>
            <a:r>
              <a:rPr lang="en-US" altLang="en-US"/>
              <a:t>start_kernel is the primary entry point.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84705744-4536-3BCA-DCFA-6E699FE43C11}"/>
              </a:ext>
            </a:extLst>
          </p:cNvPr>
          <p:cNvSpPr>
            <a:spLocks noGrp="1" noChangeArrowheads="1"/>
          </p:cNvSpPr>
          <p:nvPr>
            <p:ph type="title"/>
          </p:nvPr>
        </p:nvSpPr>
        <p:spPr/>
        <p:txBody>
          <a:bodyPr/>
          <a:lstStyle/>
          <a:p>
            <a:r>
              <a:rPr lang="en-US" altLang="en-US"/>
              <a:t>linux/ipc</a:t>
            </a:r>
          </a:p>
        </p:txBody>
      </p:sp>
      <p:sp>
        <p:nvSpPr>
          <p:cNvPr id="367619" name="Rectangle 3">
            <a:extLst>
              <a:ext uri="{FF2B5EF4-FFF2-40B4-BE49-F238E27FC236}">
                <a16:creationId xmlns:a16="http://schemas.microsoft.com/office/drawing/2014/main" id="{38385882-1662-C583-DDD1-C4D69783077E}"/>
              </a:ext>
            </a:extLst>
          </p:cNvPr>
          <p:cNvSpPr>
            <a:spLocks noGrp="1" noChangeArrowheads="1"/>
          </p:cNvSpPr>
          <p:nvPr>
            <p:ph type="body" idx="1"/>
          </p:nvPr>
        </p:nvSpPr>
        <p:spPr/>
        <p:txBody>
          <a:bodyPr/>
          <a:lstStyle/>
          <a:p>
            <a:r>
              <a:rPr lang="en-US" altLang="en-US"/>
              <a:t>System V IPC facilities.</a:t>
            </a:r>
          </a:p>
          <a:p>
            <a:r>
              <a:rPr lang="en-US" altLang="en-US"/>
              <a:t>If disabled at compile-time, util.c exports stubs that simply return –ENOSYS.</a:t>
            </a:r>
          </a:p>
          <a:p>
            <a:r>
              <a:rPr lang="en-US" altLang="en-US"/>
              <a:t>One file for each facility:</a:t>
            </a:r>
          </a:p>
          <a:p>
            <a:pPr lvl="1"/>
            <a:r>
              <a:rPr lang="en-US" altLang="en-US"/>
              <a:t>sem.c – semaphores.</a:t>
            </a:r>
          </a:p>
          <a:p>
            <a:pPr lvl="1"/>
            <a:r>
              <a:rPr lang="en-US" altLang="en-US"/>
              <a:t>shm.c – shared memory.</a:t>
            </a:r>
          </a:p>
          <a:p>
            <a:pPr lvl="1"/>
            <a:r>
              <a:rPr lang="en-US" altLang="en-US"/>
              <a:t>msg.c – message queues.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1026">
            <a:extLst>
              <a:ext uri="{FF2B5EF4-FFF2-40B4-BE49-F238E27FC236}">
                <a16:creationId xmlns:a16="http://schemas.microsoft.com/office/drawing/2014/main" id="{09682B6F-8FB7-184D-EF07-014B6B1E7337}"/>
              </a:ext>
            </a:extLst>
          </p:cNvPr>
          <p:cNvSpPr>
            <a:spLocks noGrp="1" noChangeArrowheads="1"/>
          </p:cNvSpPr>
          <p:nvPr>
            <p:ph type="title"/>
          </p:nvPr>
        </p:nvSpPr>
        <p:spPr/>
        <p:txBody>
          <a:bodyPr/>
          <a:lstStyle/>
          <a:p>
            <a:r>
              <a:rPr lang="en-US" altLang="en-US"/>
              <a:t>linux/kernel</a:t>
            </a:r>
          </a:p>
        </p:txBody>
      </p:sp>
      <p:sp>
        <p:nvSpPr>
          <p:cNvPr id="368643" name="Rectangle 1027">
            <a:extLst>
              <a:ext uri="{FF2B5EF4-FFF2-40B4-BE49-F238E27FC236}">
                <a16:creationId xmlns:a16="http://schemas.microsoft.com/office/drawing/2014/main" id="{53F0ED62-B910-F012-83E2-EF9BCBA7550C}"/>
              </a:ext>
            </a:extLst>
          </p:cNvPr>
          <p:cNvSpPr>
            <a:spLocks noGrp="1" noChangeArrowheads="1"/>
          </p:cNvSpPr>
          <p:nvPr>
            <p:ph type="body" idx="1"/>
          </p:nvPr>
        </p:nvSpPr>
        <p:spPr/>
        <p:txBody>
          <a:bodyPr/>
          <a:lstStyle/>
          <a:p>
            <a:r>
              <a:rPr lang="en-US" altLang="en-US" sz="2000"/>
              <a:t>The core kernel code.</a:t>
            </a:r>
          </a:p>
          <a:p>
            <a:r>
              <a:rPr lang="en-US" altLang="en-US" sz="2000"/>
              <a:t>sched.c – “the main kernel file”:</a:t>
            </a:r>
          </a:p>
          <a:p>
            <a:pPr lvl="1"/>
            <a:r>
              <a:rPr lang="en-US" altLang="en-US" sz="2000"/>
              <a:t>scheduler, wait queues, timers, alarms, task queues.</a:t>
            </a:r>
          </a:p>
          <a:p>
            <a:r>
              <a:rPr lang="en-US" altLang="en-US" sz="2000"/>
              <a:t>Process control:</a:t>
            </a:r>
          </a:p>
          <a:p>
            <a:pPr lvl="1"/>
            <a:r>
              <a:rPr lang="en-US" altLang="en-US" sz="2000"/>
              <a:t>fork.c, exec.c, signal.c, exit.c etc…</a:t>
            </a:r>
          </a:p>
          <a:p>
            <a:r>
              <a:rPr lang="en-US" altLang="en-US" sz="2000"/>
              <a:t>Kernel module support:</a:t>
            </a:r>
          </a:p>
          <a:p>
            <a:pPr lvl="1"/>
            <a:r>
              <a:rPr lang="en-US" altLang="en-US" sz="2000"/>
              <a:t>kmod.c, ksyms.c, module.c.</a:t>
            </a:r>
          </a:p>
          <a:p>
            <a:r>
              <a:rPr lang="en-US" altLang="en-US" sz="2000"/>
              <a:t>Other operations:</a:t>
            </a:r>
          </a:p>
          <a:p>
            <a:pPr lvl="1"/>
            <a:r>
              <a:rPr lang="en-US" altLang="en-US" sz="2000"/>
              <a:t>time.c, resource.c, dma.c, softirq.c, itimer.c.</a:t>
            </a:r>
          </a:p>
          <a:p>
            <a:pPr lvl="1"/>
            <a:r>
              <a:rPr lang="en-US" altLang="en-US" sz="2000"/>
              <a:t>printk.c, info.c, panic.c, sysctl.c, sys.c.</a:t>
            </a:r>
          </a:p>
          <a:p>
            <a:pPr lvl="1"/>
            <a:endParaRPr lang="en-US"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CB1328B0-B94A-8246-4C6C-D662D4D0B19C}"/>
              </a:ext>
            </a:extLst>
          </p:cNvPr>
          <p:cNvSpPr>
            <a:spLocks noGrp="1" noChangeArrowheads="1"/>
          </p:cNvSpPr>
          <p:nvPr>
            <p:ph type="title"/>
          </p:nvPr>
        </p:nvSpPr>
        <p:spPr/>
        <p:txBody>
          <a:bodyPr/>
          <a:lstStyle/>
          <a:p>
            <a:r>
              <a:rPr lang="en-US" altLang="en-US"/>
              <a:t>linux/lib</a:t>
            </a:r>
          </a:p>
        </p:txBody>
      </p:sp>
      <p:sp>
        <p:nvSpPr>
          <p:cNvPr id="369667" name="Rectangle 3">
            <a:extLst>
              <a:ext uri="{FF2B5EF4-FFF2-40B4-BE49-F238E27FC236}">
                <a16:creationId xmlns:a16="http://schemas.microsoft.com/office/drawing/2014/main" id="{1CDA25DC-1876-2848-6FE5-EA13882F1996}"/>
              </a:ext>
            </a:extLst>
          </p:cNvPr>
          <p:cNvSpPr>
            <a:spLocks noGrp="1" noChangeArrowheads="1"/>
          </p:cNvSpPr>
          <p:nvPr>
            <p:ph type="body" idx="1"/>
          </p:nvPr>
        </p:nvSpPr>
        <p:spPr/>
        <p:txBody>
          <a:bodyPr/>
          <a:lstStyle/>
          <a:p>
            <a:pPr>
              <a:lnSpc>
                <a:spcPct val="90000"/>
              </a:lnSpc>
            </a:pPr>
            <a:r>
              <a:rPr lang="en-US" altLang="en-US"/>
              <a:t>kernel code cannot call standard C library routines.</a:t>
            </a:r>
          </a:p>
          <a:p>
            <a:pPr>
              <a:lnSpc>
                <a:spcPct val="90000"/>
              </a:lnSpc>
            </a:pPr>
            <a:r>
              <a:rPr lang="en-US" altLang="en-US"/>
              <a:t>Files:</a:t>
            </a:r>
          </a:p>
          <a:p>
            <a:pPr lvl="1">
              <a:lnSpc>
                <a:spcPct val="90000"/>
              </a:lnSpc>
            </a:pPr>
            <a:r>
              <a:rPr lang="en-US" altLang="en-US"/>
              <a:t>brlock.c – “Big Reader” spinlocks.</a:t>
            </a:r>
          </a:p>
          <a:p>
            <a:pPr lvl="1">
              <a:lnSpc>
                <a:spcPct val="90000"/>
              </a:lnSpc>
            </a:pPr>
            <a:r>
              <a:rPr lang="en-US" altLang="en-US"/>
              <a:t>cmdline.c – kernel command line parsing routines.</a:t>
            </a:r>
          </a:p>
          <a:p>
            <a:pPr lvl="1">
              <a:lnSpc>
                <a:spcPct val="90000"/>
              </a:lnSpc>
            </a:pPr>
            <a:r>
              <a:rPr lang="en-US" altLang="en-US"/>
              <a:t>errno.c – global definition of errno.</a:t>
            </a:r>
          </a:p>
          <a:p>
            <a:pPr lvl="1">
              <a:lnSpc>
                <a:spcPct val="90000"/>
              </a:lnSpc>
            </a:pPr>
            <a:r>
              <a:rPr lang="en-US" altLang="en-US"/>
              <a:t>inflate.c – “gunzip” part of gzip.c used during boot.</a:t>
            </a:r>
          </a:p>
          <a:p>
            <a:pPr lvl="1">
              <a:lnSpc>
                <a:spcPct val="90000"/>
              </a:lnSpc>
            </a:pPr>
            <a:r>
              <a:rPr lang="en-US" altLang="en-US"/>
              <a:t>string.c – portable string code.</a:t>
            </a:r>
          </a:p>
          <a:p>
            <a:pPr lvl="2">
              <a:lnSpc>
                <a:spcPct val="90000"/>
              </a:lnSpc>
            </a:pPr>
            <a:r>
              <a:rPr lang="en-US" altLang="en-US"/>
              <a:t>Usually replaced by optimized, architecture-dependent routines.</a:t>
            </a:r>
          </a:p>
          <a:p>
            <a:pPr lvl="1">
              <a:lnSpc>
                <a:spcPct val="90000"/>
              </a:lnSpc>
            </a:pPr>
            <a:r>
              <a:rPr lang="en-US" altLang="en-US"/>
              <a:t>vsprintf.c – libc replacement.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66EDD110-70F4-65F7-9220-A78CD478AAB3}"/>
              </a:ext>
            </a:extLst>
          </p:cNvPr>
          <p:cNvSpPr>
            <a:spLocks noGrp="1" noChangeArrowheads="1"/>
          </p:cNvSpPr>
          <p:nvPr>
            <p:ph type="title"/>
          </p:nvPr>
        </p:nvSpPr>
        <p:spPr/>
        <p:txBody>
          <a:bodyPr/>
          <a:lstStyle/>
          <a:p>
            <a:r>
              <a:rPr lang="en-US" altLang="en-US"/>
              <a:t>linux/mm</a:t>
            </a:r>
          </a:p>
        </p:txBody>
      </p:sp>
      <p:sp>
        <p:nvSpPr>
          <p:cNvPr id="370691" name="Rectangle 3">
            <a:extLst>
              <a:ext uri="{FF2B5EF4-FFF2-40B4-BE49-F238E27FC236}">
                <a16:creationId xmlns:a16="http://schemas.microsoft.com/office/drawing/2014/main" id="{EC5D2E3C-E71F-A127-8374-9A387CDF0F3C}"/>
              </a:ext>
            </a:extLst>
          </p:cNvPr>
          <p:cNvSpPr>
            <a:spLocks noGrp="1" noChangeArrowheads="1"/>
          </p:cNvSpPr>
          <p:nvPr>
            <p:ph type="body" idx="1"/>
          </p:nvPr>
        </p:nvSpPr>
        <p:spPr/>
        <p:txBody>
          <a:bodyPr/>
          <a:lstStyle/>
          <a:p>
            <a:pPr>
              <a:lnSpc>
                <a:spcPct val="90000"/>
              </a:lnSpc>
            </a:pPr>
            <a:r>
              <a:rPr lang="en-US" altLang="en-US" sz="2000"/>
              <a:t>Paging and swapping:</a:t>
            </a:r>
          </a:p>
          <a:p>
            <a:pPr lvl="1">
              <a:lnSpc>
                <a:spcPct val="90000"/>
              </a:lnSpc>
            </a:pPr>
            <a:r>
              <a:rPr lang="en-US" altLang="en-US" sz="2000"/>
              <a:t>swap.c, swapfile.c (paging devices), swap_state.c (cache).</a:t>
            </a:r>
          </a:p>
          <a:p>
            <a:pPr lvl="1">
              <a:lnSpc>
                <a:spcPct val="90000"/>
              </a:lnSpc>
            </a:pPr>
            <a:r>
              <a:rPr lang="en-US" altLang="en-US" sz="2000"/>
              <a:t>vmscan.c – paging policies, kswapd.</a:t>
            </a:r>
          </a:p>
          <a:p>
            <a:pPr lvl="1">
              <a:lnSpc>
                <a:spcPct val="90000"/>
              </a:lnSpc>
            </a:pPr>
            <a:r>
              <a:rPr lang="en-US" altLang="en-US" sz="2000"/>
              <a:t>page_io.c – low-level page transfer.</a:t>
            </a:r>
          </a:p>
          <a:p>
            <a:pPr>
              <a:lnSpc>
                <a:spcPct val="90000"/>
              </a:lnSpc>
            </a:pPr>
            <a:r>
              <a:rPr lang="en-US" altLang="en-US" sz="2000"/>
              <a:t>Allocation and deallocation:</a:t>
            </a:r>
          </a:p>
          <a:p>
            <a:pPr lvl="1">
              <a:lnSpc>
                <a:spcPct val="90000"/>
              </a:lnSpc>
            </a:pPr>
            <a:r>
              <a:rPr lang="en-US" altLang="en-US" sz="2000"/>
              <a:t>slab.c – slab allocator.</a:t>
            </a:r>
          </a:p>
          <a:p>
            <a:pPr lvl="1">
              <a:lnSpc>
                <a:spcPct val="90000"/>
              </a:lnSpc>
            </a:pPr>
            <a:r>
              <a:rPr lang="en-US" altLang="en-US" sz="2000"/>
              <a:t>page_alloc.c – page-based allocator.</a:t>
            </a:r>
          </a:p>
          <a:p>
            <a:pPr lvl="1">
              <a:lnSpc>
                <a:spcPct val="90000"/>
              </a:lnSpc>
            </a:pPr>
            <a:r>
              <a:rPr lang="en-US" altLang="en-US" sz="2000"/>
              <a:t>vmalloc.c – kernel virtual-memory allocator.</a:t>
            </a:r>
          </a:p>
          <a:p>
            <a:pPr>
              <a:lnSpc>
                <a:spcPct val="90000"/>
              </a:lnSpc>
            </a:pPr>
            <a:r>
              <a:rPr lang="en-US" altLang="en-US" sz="2000"/>
              <a:t>Memory mapping:</a:t>
            </a:r>
          </a:p>
          <a:p>
            <a:pPr lvl="1">
              <a:lnSpc>
                <a:spcPct val="90000"/>
              </a:lnSpc>
            </a:pPr>
            <a:r>
              <a:rPr lang="en-US" altLang="en-US" sz="2000"/>
              <a:t>memory.c – paging, fault-handling, page table code.</a:t>
            </a:r>
          </a:p>
          <a:p>
            <a:pPr lvl="1">
              <a:lnSpc>
                <a:spcPct val="90000"/>
              </a:lnSpc>
            </a:pPr>
            <a:r>
              <a:rPr lang="en-US" altLang="en-US" sz="2000"/>
              <a:t>filemap.c – file mapping.</a:t>
            </a:r>
          </a:p>
          <a:p>
            <a:pPr lvl="1">
              <a:lnSpc>
                <a:spcPct val="90000"/>
              </a:lnSpc>
            </a:pPr>
            <a:r>
              <a:rPr lang="en-US" altLang="en-US" sz="2000"/>
              <a:t>mmap.c, mremap.c, mlock.c, mprotect.c.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a:extLst>
              <a:ext uri="{FF2B5EF4-FFF2-40B4-BE49-F238E27FC236}">
                <a16:creationId xmlns:a16="http://schemas.microsoft.com/office/drawing/2014/main" id="{8BDBBDAF-028C-ED5B-93E8-2002DC493CD8}"/>
              </a:ext>
            </a:extLst>
          </p:cNvPr>
          <p:cNvSpPr>
            <a:spLocks noGrp="1" noChangeArrowheads="1"/>
          </p:cNvSpPr>
          <p:nvPr>
            <p:ph type="title"/>
          </p:nvPr>
        </p:nvSpPr>
        <p:spPr/>
        <p:txBody>
          <a:bodyPr/>
          <a:lstStyle/>
          <a:p>
            <a:r>
              <a:rPr lang="en-US" altLang="en-US"/>
              <a:t>linux/scripts </a:t>
            </a:r>
          </a:p>
        </p:txBody>
      </p:sp>
      <p:sp>
        <p:nvSpPr>
          <p:cNvPr id="372739" name="Rectangle 3">
            <a:extLst>
              <a:ext uri="{FF2B5EF4-FFF2-40B4-BE49-F238E27FC236}">
                <a16:creationId xmlns:a16="http://schemas.microsoft.com/office/drawing/2014/main" id="{51670FB0-4B74-5F56-A95C-4AACB714ED4E}"/>
              </a:ext>
            </a:extLst>
          </p:cNvPr>
          <p:cNvSpPr>
            <a:spLocks noGrp="1" noChangeArrowheads="1"/>
          </p:cNvSpPr>
          <p:nvPr>
            <p:ph type="body" idx="1"/>
          </p:nvPr>
        </p:nvSpPr>
        <p:spPr/>
        <p:txBody>
          <a:bodyPr/>
          <a:lstStyle/>
          <a:p>
            <a:r>
              <a:rPr lang="en-US" altLang="en-US"/>
              <a:t>Scripts for:</a:t>
            </a:r>
          </a:p>
          <a:p>
            <a:pPr lvl="1"/>
            <a:r>
              <a:rPr lang="en-US" altLang="en-US"/>
              <a:t>Menu-based kernel configuration.</a:t>
            </a:r>
          </a:p>
          <a:p>
            <a:pPr lvl="1"/>
            <a:r>
              <a:rPr lang="en-US" altLang="en-US"/>
              <a:t>Kernel patching.</a:t>
            </a:r>
          </a:p>
          <a:p>
            <a:pPr lvl="1"/>
            <a:r>
              <a:rPr lang="en-US" altLang="en-US"/>
              <a:t>Generating kernel documentation.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9994588C-A5CB-962E-AE95-D61F14BA7395}"/>
              </a:ext>
            </a:extLst>
          </p:cNvPr>
          <p:cNvSpPr>
            <a:spLocks noGrp="1" noChangeArrowheads="1"/>
          </p:cNvSpPr>
          <p:nvPr>
            <p:ph type="title"/>
          </p:nvPr>
        </p:nvSpPr>
        <p:spPr/>
        <p:txBody>
          <a:bodyPr/>
          <a:lstStyle/>
          <a:p>
            <a:r>
              <a:rPr lang="en-US" altLang="en-US"/>
              <a:t>Summary</a:t>
            </a:r>
          </a:p>
        </p:txBody>
      </p:sp>
      <p:sp>
        <p:nvSpPr>
          <p:cNvPr id="374787" name="Rectangle 3">
            <a:extLst>
              <a:ext uri="{FF2B5EF4-FFF2-40B4-BE49-F238E27FC236}">
                <a16:creationId xmlns:a16="http://schemas.microsoft.com/office/drawing/2014/main" id="{ECCC5F45-EEEB-78C9-21EA-F55975132741}"/>
              </a:ext>
            </a:extLst>
          </p:cNvPr>
          <p:cNvSpPr>
            <a:spLocks noGrp="1" noChangeArrowheads="1"/>
          </p:cNvSpPr>
          <p:nvPr>
            <p:ph type="body" idx="1"/>
          </p:nvPr>
        </p:nvSpPr>
        <p:spPr/>
        <p:txBody>
          <a:bodyPr/>
          <a:lstStyle/>
          <a:p>
            <a:r>
              <a:rPr lang="en-US" altLang="en-US"/>
              <a:t>Linux is a modular, UNIX-like monolithic kernel.</a:t>
            </a:r>
          </a:p>
          <a:p>
            <a:r>
              <a:rPr lang="en-US" altLang="en-US"/>
              <a:t>Kernel is the heart of the OS that executes with special hardware permission (kernel mode).</a:t>
            </a:r>
          </a:p>
          <a:p>
            <a:r>
              <a:rPr lang="en-US" altLang="en-US"/>
              <a:t>“Core kernel” provides framework, data structures, support for drivers, modules, subsystems.</a:t>
            </a:r>
          </a:p>
          <a:p>
            <a:r>
              <a:rPr lang="en-US" altLang="en-US"/>
              <a:t>Architecture dependent source sub-trees live in /arch.</a:t>
            </a:r>
          </a:p>
          <a:p>
            <a:pPr>
              <a:buFont typeface="Monotype Sorts" pitchFamily="2" charset="2"/>
              <a:buNone/>
            </a:pP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Bootloader</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81539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Bootloader</a:t>
            </a:r>
          </a:p>
        </p:txBody>
      </p:sp>
      <p:sp>
        <p:nvSpPr>
          <p:cNvPr id="3" name="Content Placeholder 2"/>
          <p:cNvSpPr>
            <a:spLocks noGrp="1"/>
          </p:cNvSpPr>
          <p:nvPr>
            <p:ph idx="1"/>
          </p:nvPr>
        </p:nvSpPr>
        <p:spPr/>
        <p:txBody>
          <a:bodyPr/>
          <a:lstStyle/>
          <a:p>
            <a:r>
              <a:rPr lang="en-US" dirty="0"/>
              <a:t>Responsible for loading the operating system into memory.</a:t>
            </a:r>
          </a:p>
          <a:p>
            <a:r>
              <a:rPr lang="en-US" dirty="0"/>
              <a:t>LILO (Linux Loader) was the default for a long time</a:t>
            </a:r>
          </a:p>
          <a:p>
            <a:r>
              <a:rPr lang="en-US" dirty="0"/>
              <a:t>It works by pointing to the first sector where the kernel is stored (simplified).</a:t>
            </a:r>
          </a:p>
        </p:txBody>
      </p:sp>
      <p:pic>
        <p:nvPicPr>
          <p:cNvPr id="4" name="Picture 3"/>
          <p:cNvPicPr>
            <a:picLocks noChangeAspect="1"/>
          </p:cNvPicPr>
          <p:nvPr/>
        </p:nvPicPr>
        <p:blipFill rotWithShape="1">
          <a:blip r:embed="rId2"/>
          <a:srcRect t="22812" b="6468"/>
          <a:stretch/>
        </p:blipFill>
        <p:spPr>
          <a:xfrm>
            <a:off x="1752063" y="3732353"/>
            <a:ext cx="7456483" cy="1769765"/>
          </a:xfrm>
          <a:prstGeom prst="rect">
            <a:avLst/>
          </a:prstGeom>
        </p:spPr>
      </p:pic>
      <p:sp>
        <p:nvSpPr>
          <p:cNvPr id="6" name="Content Placeholder 2"/>
          <p:cNvSpPr txBox="1">
            <a:spLocks/>
          </p:cNvSpPr>
          <p:nvPr/>
        </p:nvSpPr>
        <p:spPr>
          <a:xfrm>
            <a:off x="838200" y="566059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Has limited functionality due to the 446 bytes available in MBR</a:t>
            </a:r>
          </a:p>
        </p:txBody>
      </p:sp>
    </p:spTree>
    <p:extLst>
      <p:ext uri="{BB962C8B-B14F-4D97-AF65-F5344CB8AC3E}">
        <p14:creationId xmlns:p14="http://schemas.microsoft.com/office/powerpoint/2010/main" val="1037402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Bootloader - GRUB</a:t>
            </a:r>
          </a:p>
        </p:txBody>
      </p:sp>
      <p:sp>
        <p:nvSpPr>
          <p:cNvPr id="3" name="Content Placeholder 2"/>
          <p:cNvSpPr>
            <a:spLocks noGrp="1"/>
          </p:cNvSpPr>
          <p:nvPr>
            <p:ph idx="1"/>
          </p:nvPr>
        </p:nvSpPr>
        <p:spPr>
          <a:xfrm>
            <a:off x="838200" y="1825625"/>
            <a:ext cx="10515600" cy="1487730"/>
          </a:xfrm>
        </p:spPr>
        <p:txBody>
          <a:bodyPr/>
          <a:lstStyle/>
          <a:p>
            <a:r>
              <a:rPr lang="en-US" dirty="0"/>
              <a:t>GRUB replaced LILO as the default Linux bootloader (we’ll focus on version 2 but version 1 is similar).</a:t>
            </a:r>
          </a:p>
          <a:p>
            <a:r>
              <a:rPr lang="en-US" dirty="0"/>
              <a:t>Split into 3 stages.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522" y="3313355"/>
            <a:ext cx="9186153" cy="2742237"/>
          </a:xfrm>
          <a:prstGeom prst="rect">
            <a:avLst/>
          </a:prstGeom>
        </p:spPr>
      </p:pic>
    </p:spTree>
    <p:extLst>
      <p:ext uri="{BB962C8B-B14F-4D97-AF65-F5344CB8AC3E}">
        <p14:creationId xmlns:p14="http://schemas.microsoft.com/office/powerpoint/2010/main" val="4088467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1026">
            <a:extLst>
              <a:ext uri="{FF2B5EF4-FFF2-40B4-BE49-F238E27FC236}">
                <a16:creationId xmlns:a16="http://schemas.microsoft.com/office/drawing/2014/main" id="{2B588D01-F1ED-8CFA-40C8-D1614A9F202A}"/>
              </a:ext>
            </a:extLst>
          </p:cNvPr>
          <p:cNvSpPr>
            <a:spLocks noGrp="1" noChangeArrowheads="1"/>
          </p:cNvSpPr>
          <p:nvPr>
            <p:ph type="title"/>
          </p:nvPr>
        </p:nvSpPr>
        <p:spPr/>
        <p:txBody>
          <a:bodyPr/>
          <a:lstStyle/>
          <a:p>
            <a:r>
              <a:rPr lang="en-US" altLang="en-US"/>
              <a:t>Kernel Design Goals</a:t>
            </a:r>
          </a:p>
        </p:txBody>
      </p:sp>
      <p:sp>
        <p:nvSpPr>
          <p:cNvPr id="350211" name="Rectangle 1027">
            <a:extLst>
              <a:ext uri="{FF2B5EF4-FFF2-40B4-BE49-F238E27FC236}">
                <a16:creationId xmlns:a16="http://schemas.microsoft.com/office/drawing/2014/main" id="{8DB734B2-2241-31D4-CDED-91E96E6D2ABD}"/>
              </a:ext>
            </a:extLst>
          </p:cNvPr>
          <p:cNvSpPr>
            <a:spLocks noGrp="1" noChangeArrowheads="1"/>
          </p:cNvSpPr>
          <p:nvPr>
            <p:ph type="body" idx="1"/>
          </p:nvPr>
        </p:nvSpPr>
        <p:spPr>
          <a:noFill/>
          <a:ln/>
        </p:spPr>
        <p:txBody>
          <a:bodyPr/>
          <a:lstStyle/>
          <a:p>
            <a:pPr>
              <a:lnSpc>
                <a:spcPct val="90000"/>
              </a:lnSpc>
            </a:pPr>
            <a:r>
              <a:rPr lang="en-US" altLang="en-US"/>
              <a:t>Performance: efficiency, speed.</a:t>
            </a:r>
          </a:p>
          <a:p>
            <a:pPr lvl="1">
              <a:lnSpc>
                <a:spcPct val="90000"/>
              </a:lnSpc>
            </a:pPr>
            <a:r>
              <a:rPr lang="en-US" altLang="en-US"/>
              <a:t>Utilize resources to capacity with low overhead.</a:t>
            </a:r>
          </a:p>
          <a:p>
            <a:pPr>
              <a:lnSpc>
                <a:spcPct val="90000"/>
              </a:lnSpc>
            </a:pPr>
            <a:r>
              <a:rPr lang="en-US" altLang="en-US"/>
              <a:t>Stability: robustness, resilience.</a:t>
            </a:r>
          </a:p>
          <a:p>
            <a:pPr lvl="1">
              <a:lnSpc>
                <a:spcPct val="90000"/>
              </a:lnSpc>
            </a:pPr>
            <a:r>
              <a:rPr lang="en-US" altLang="en-US"/>
              <a:t>Uptime, graceful degradation.</a:t>
            </a:r>
          </a:p>
          <a:p>
            <a:pPr>
              <a:lnSpc>
                <a:spcPct val="90000"/>
              </a:lnSpc>
            </a:pPr>
            <a:r>
              <a:rPr lang="en-US" altLang="en-US"/>
              <a:t>Capability: features, flexibility, compatibility.</a:t>
            </a:r>
          </a:p>
          <a:p>
            <a:pPr>
              <a:lnSpc>
                <a:spcPct val="90000"/>
              </a:lnSpc>
            </a:pPr>
            <a:r>
              <a:rPr lang="en-US" altLang="en-US"/>
              <a:t>Security, protection.</a:t>
            </a:r>
          </a:p>
          <a:p>
            <a:pPr lvl="1">
              <a:lnSpc>
                <a:spcPct val="90000"/>
              </a:lnSpc>
            </a:pPr>
            <a:r>
              <a:rPr lang="en-US" altLang="en-US"/>
              <a:t>Protect users from each other &amp; system from bad users.</a:t>
            </a:r>
          </a:p>
          <a:p>
            <a:pPr>
              <a:lnSpc>
                <a:spcPct val="90000"/>
              </a:lnSpc>
            </a:pPr>
            <a:r>
              <a:rPr lang="en-US" altLang="en-US"/>
              <a:t>Portability.</a:t>
            </a:r>
          </a:p>
          <a:p>
            <a:pPr>
              <a:lnSpc>
                <a:spcPct val="90000"/>
              </a:lnSpc>
            </a:pPr>
            <a:r>
              <a:rPr lang="en-US" altLang="en-US"/>
              <a:t>Extensibility.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Bootloader - GRUB</a:t>
            </a:r>
          </a:p>
        </p:txBody>
      </p:sp>
      <p:sp>
        <p:nvSpPr>
          <p:cNvPr id="3" name="Content Placeholder 2"/>
          <p:cNvSpPr>
            <a:spLocks noGrp="1"/>
          </p:cNvSpPr>
          <p:nvPr>
            <p:ph idx="1"/>
          </p:nvPr>
        </p:nvSpPr>
        <p:spPr/>
        <p:txBody>
          <a:bodyPr/>
          <a:lstStyle/>
          <a:p>
            <a:r>
              <a:rPr lang="en-US" dirty="0"/>
              <a:t>Stage 1 loads Stage 1.5</a:t>
            </a:r>
          </a:p>
          <a:p>
            <a:r>
              <a:rPr lang="en-US" dirty="0"/>
              <a:t>Stage 1.5 loads the grub kernel and </a:t>
            </a:r>
            <a:r>
              <a:rPr lang="en-US" dirty="0" err="1"/>
              <a:t>filesystem</a:t>
            </a:r>
            <a:r>
              <a:rPr lang="en-US" dirty="0"/>
              <a:t> modules needed to locate Stage 2 ( </a:t>
            </a:r>
            <a:r>
              <a:rPr lang="en-US" i="1" dirty="0"/>
              <a:t>/boot/grub2 </a:t>
            </a:r>
            <a:r>
              <a:rPr lang="en-US" dirty="0"/>
              <a:t>)</a:t>
            </a:r>
          </a:p>
          <a:p>
            <a:r>
              <a:rPr lang="en-US" dirty="0"/>
              <a:t>Stage 2 parses </a:t>
            </a:r>
            <a:r>
              <a:rPr lang="en-US" i="1" dirty="0"/>
              <a:t>/boot/grub2/</a:t>
            </a:r>
            <a:r>
              <a:rPr lang="en-US" i="1" dirty="0" err="1"/>
              <a:t>grub.cfg</a:t>
            </a:r>
            <a:r>
              <a:rPr lang="en-US" i="1" dirty="0"/>
              <a:t> </a:t>
            </a:r>
            <a:r>
              <a:rPr lang="en-US" dirty="0"/>
              <a:t>and displays GRUB Menu</a:t>
            </a:r>
          </a:p>
          <a:p>
            <a:r>
              <a:rPr lang="en-US" dirty="0"/>
              <a:t>When a (Linux) OS is selected, corresponding kernel image along with the appropriate </a:t>
            </a:r>
            <a:r>
              <a:rPr lang="en-US" dirty="0" err="1"/>
              <a:t>initramfs</a:t>
            </a:r>
            <a:r>
              <a:rPr lang="en-US" dirty="0"/>
              <a:t> images are loaded into memory.</a:t>
            </a:r>
          </a:p>
          <a:p>
            <a:r>
              <a:rPr lang="en-US" dirty="0"/>
              <a:t>If Windows is selected, GRUB </a:t>
            </a:r>
            <a:r>
              <a:rPr lang="en-US" dirty="0" err="1"/>
              <a:t>chainloads</a:t>
            </a:r>
            <a:r>
              <a:rPr lang="en-US" dirty="0"/>
              <a:t> the Windows Bootloader.</a:t>
            </a:r>
          </a:p>
        </p:txBody>
      </p:sp>
    </p:spTree>
    <p:extLst>
      <p:ext uri="{BB962C8B-B14F-4D97-AF65-F5344CB8AC3E}">
        <p14:creationId xmlns:p14="http://schemas.microsoft.com/office/powerpoint/2010/main" val="568207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Chicken-and-Egg problem</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1620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Chicken-and-Egg Problem</a:t>
            </a:r>
          </a:p>
        </p:txBody>
      </p:sp>
      <p:sp>
        <p:nvSpPr>
          <p:cNvPr id="3" name="Content Placeholder 2"/>
          <p:cNvSpPr>
            <a:spLocks noGrp="1"/>
          </p:cNvSpPr>
          <p:nvPr>
            <p:ph idx="1"/>
          </p:nvPr>
        </p:nvSpPr>
        <p:spPr/>
        <p:txBody>
          <a:bodyPr/>
          <a:lstStyle/>
          <a:p>
            <a:r>
              <a:rPr lang="en-US" dirty="0"/>
              <a:t>The kernel needs to mount the root </a:t>
            </a:r>
            <a:r>
              <a:rPr lang="en-US" dirty="0" err="1"/>
              <a:t>filesystem</a:t>
            </a:r>
            <a:r>
              <a:rPr lang="en-US" dirty="0"/>
              <a:t> which can have one or more properties:</a:t>
            </a:r>
          </a:p>
          <a:p>
            <a:pPr lvl="1"/>
            <a:r>
              <a:rPr lang="en-US" dirty="0"/>
              <a:t>NFS</a:t>
            </a:r>
          </a:p>
          <a:p>
            <a:pPr lvl="1"/>
            <a:r>
              <a:rPr lang="en-US" dirty="0"/>
              <a:t>RAID</a:t>
            </a:r>
          </a:p>
          <a:p>
            <a:pPr lvl="1"/>
            <a:r>
              <a:rPr lang="en-US" dirty="0"/>
              <a:t>LVM</a:t>
            </a:r>
          </a:p>
          <a:p>
            <a:pPr lvl="1"/>
            <a:r>
              <a:rPr lang="en-US" dirty="0"/>
              <a:t>Encryption</a:t>
            </a:r>
          </a:p>
          <a:p>
            <a:r>
              <a:rPr lang="en-US" dirty="0"/>
              <a:t>The necessary modules are stored in </a:t>
            </a:r>
            <a:r>
              <a:rPr lang="en-US" i="1" dirty="0"/>
              <a:t>/lib/modules</a:t>
            </a:r>
          </a:p>
          <a:p>
            <a:r>
              <a:rPr lang="en-US" dirty="0"/>
              <a:t>In order to access them, the </a:t>
            </a:r>
            <a:r>
              <a:rPr lang="en-US" dirty="0" err="1"/>
              <a:t>filesystem</a:t>
            </a:r>
            <a:r>
              <a:rPr lang="en-US" dirty="0"/>
              <a:t> must be mounted.</a:t>
            </a:r>
          </a:p>
        </p:txBody>
      </p:sp>
    </p:spTree>
    <p:extLst>
      <p:ext uri="{BB962C8B-B14F-4D97-AF65-F5344CB8AC3E}">
        <p14:creationId xmlns:p14="http://schemas.microsoft.com/office/powerpoint/2010/main" val="1453527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Chicken-and-Egg Problem</a:t>
            </a:r>
          </a:p>
        </p:txBody>
      </p:sp>
      <p:sp>
        <p:nvSpPr>
          <p:cNvPr id="3" name="Content Placeholder 2"/>
          <p:cNvSpPr>
            <a:spLocks noGrp="1"/>
          </p:cNvSpPr>
          <p:nvPr>
            <p:ph idx="1"/>
          </p:nvPr>
        </p:nvSpPr>
        <p:spPr/>
        <p:txBody>
          <a:bodyPr>
            <a:noAutofit/>
          </a:bodyPr>
          <a:lstStyle/>
          <a:p>
            <a:pPr marL="0" indent="0" algn="ctr">
              <a:buNone/>
            </a:pPr>
            <a:r>
              <a:rPr lang="en-US" sz="13800" dirty="0"/>
              <a:t>Solution?</a:t>
            </a:r>
          </a:p>
        </p:txBody>
      </p:sp>
    </p:spTree>
    <p:extLst>
      <p:ext uri="{BB962C8B-B14F-4D97-AF65-F5344CB8AC3E}">
        <p14:creationId xmlns:p14="http://schemas.microsoft.com/office/powerpoint/2010/main" val="529255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Ram Disk (</a:t>
            </a:r>
            <a:r>
              <a:rPr lang="en-US" dirty="0" err="1"/>
              <a:t>initrd</a:t>
            </a:r>
            <a:r>
              <a:rPr lang="en-US" dirty="0"/>
              <a:t>)</a:t>
            </a:r>
          </a:p>
        </p:txBody>
      </p:sp>
      <p:sp>
        <p:nvSpPr>
          <p:cNvPr id="3" name="Content Placeholder 2"/>
          <p:cNvSpPr>
            <a:spLocks noGrp="1"/>
          </p:cNvSpPr>
          <p:nvPr>
            <p:ph idx="1"/>
          </p:nvPr>
        </p:nvSpPr>
        <p:spPr/>
        <p:txBody>
          <a:bodyPr/>
          <a:lstStyle/>
          <a:p>
            <a:r>
              <a:rPr lang="en-US" dirty="0"/>
              <a:t>A temporary </a:t>
            </a:r>
            <a:r>
              <a:rPr lang="en-US" dirty="0" err="1"/>
              <a:t>filesystem</a:t>
            </a:r>
            <a:r>
              <a:rPr lang="en-US" dirty="0"/>
              <a:t> that has all the stuff needed to mount the root </a:t>
            </a:r>
            <a:r>
              <a:rPr lang="en-US" dirty="0" err="1"/>
              <a:t>filesystem</a:t>
            </a:r>
            <a:r>
              <a:rPr lang="en-US" dirty="0"/>
              <a:t>.</a:t>
            </a:r>
          </a:p>
          <a:p>
            <a:r>
              <a:rPr lang="en-US" dirty="0"/>
              <a:t>Initial Ram Disk (</a:t>
            </a:r>
            <a:r>
              <a:rPr lang="en-US" dirty="0" err="1"/>
              <a:t>initrd</a:t>
            </a:r>
            <a:r>
              <a:rPr lang="en-US" dirty="0"/>
              <a:t>) is an image of a block device.</a:t>
            </a:r>
          </a:p>
          <a:p>
            <a:r>
              <a:rPr lang="en-US" dirty="0"/>
              <a:t>Grub makes it available as a special block device in memory (/dev/ram)</a:t>
            </a:r>
          </a:p>
          <a:p>
            <a:r>
              <a:rPr lang="en-US" dirty="0"/>
              <a:t>The kernel mounts this device and uses it as it’s root </a:t>
            </a:r>
            <a:r>
              <a:rPr lang="en-US" dirty="0" err="1"/>
              <a:t>filesystem</a:t>
            </a:r>
            <a:r>
              <a:rPr lang="en-US" dirty="0"/>
              <a:t>.</a:t>
            </a:r>
          </a:p>
          <a:p>
            <a:r>
              <a:rPr lang="en-US" dirty="0"/>
              <a:t>Kernel must be compiled with the drivers needed to mount </a:t>
            </a:r>
            <a:r>
              <a:rPr lang="en-US" dirty="0" err="1"/>
              <a:t>initrd</a:t>
            </a:r>
            <a:r>
              <a:rPr lang="en-US" dirty="0"/>
              <a:t>.</a:t>
            </a:r>
          </a:p>
          <a:p>
            <a:endParaRPr lang="en-US" dirty="0"/>
          </a:p>
        </p:txBody>
      </p:sp>
    </p:spTree>
    <p:extLst>
      <p:ext uri="{BB962C8B-B14F-4D97-AF65-F5344CB8AC3E}">
        <p14:creationId xmlns:p14="http://schemas.microsoft.com/office/powerpoint/2010/main" val="2647011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Initrd</a:t>
            </a:r>
            <a:r>
              <a:rPr lang="en-US" dirty="0"/>
              <a:t> vs </a:t>
            </a:r>
            <a:r>
              <a:rPr lang="en-US" dirty="0" err="1"/>
              <a:t>Initramfs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44200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initrd</a:t>
            </a:r>
            <a:r>
              <a:rPr lang="en-US" dirty="0"/>
              <a:t> vs </a:t>
            </a:r>
            <a:r>
              <a:rPr lang="en-US" dirty="0" err="1"/>
              <a:t>initramfs</a:t>
            </a:r>
            <a:endParaRPr lang="en-US" dirty="0"/>
          </a:p>
        </p:txBody>
      </p:sp>
      <p:sp>
        <p:nvSpPr>
          <p:cNvPr id="3" name="Content Placeholder 2"/>
          <p:cNvSpPr>
            <a:spLocks noGrp="1"/>
          </p:cNvSpPr>
          <p:nvPr>
            <p:ph idx="1"/>
          </p:nvPr>
        </p:nvSpPr>
        <p:spPr/>
        <p:txBody>
          <a:bodyPr/>
          <a:lstStyle/>
          <a:p>
            <a:r>
              <a:rPr lang="en-US" dirty="0" err="1"/>
              <a:t>Initrd</a:t>
            </a:r>
            <a:r>
              <a:rPr lang="en-US" dirty="0"/>
              <a:t> is made available as a block device that is mounted in memory.</a:t>
            </a:r>
          </a:p>
          <a:p>
            <a:r>
              <a:rPr lang="en-US" dirty="0" err="1"/>
              <a:t>Initramfs</a:t>
            </a:r>
            <a:r>
              <a:rPr lang="en-US" dirty="0"/>
              <a:t> is an archive that contains the directory structure of a typical </a:t>
            </a:r>
            <a:r>
              <a:rPr lang="en-US" dirty="0" err="1"/>
              <a:t>filesystem</a:t>
            </a:r>
            <a:r>
              <a:rPr lang="en-US" dirty="0"/>
              <a:t>.</a:t>
            </a:r>
          </a:p>
          <a:p>
            <a:r>
              <a:rPr lang="en-US" dirty="0"/>
              <a:t>Archive is extracted to created a </a:t>
            </a:r>
            <a:r>
              <a:rPr lang="en-US" dirty="0" err="1"/>
              <a:t>tmpfs</a:t>
            </a:r>
            <a:r>
              <a:rPr lang="en-US" dirty="0"/>
              <a:t> (temporary </a:t>
            </a:r>
            <a:r>
              <a:rPr lang="en-US" dirty="0" err="1"/>
              <a:t>filesystem</a:t>
            </a:r>
            <a:r>
              <a:rPr lang="en-US" dirty="0"/>
              <a:t>)</a:t>
            </a:r>
          </a:p>
          <a:p>
            <a:r>
              <a:rPr lang="en-US" dirty="0"/>
              <a:t>Mounted in memory to create </a:t>
            </a:r>
            <a:r>
              <a:rPr lang="en-US" dirty="0" err="1"/>
              <a:t>initramfs</a:t>
            </a:r>
            <a:endParaRPr lang="en-US" dirty="0"/>
          </a:p>
          <a:p>
            <a:r>
              <a:rPr lang="en-US" dirty="0" err="1"/>
              <a:t>Initramfs</a:t>
            </a:r>
            <a:r>
              <a:rPr lang="en-US" dirty="0"/>
              <a:t> introduced in Linux Kernel v2.6.13</a:t>
            </a:r>
          </a:p>
        </p:txBody>
      </p:sp>
    </p:spTree>
    <p:extLst>
      <p:ext uri="{BB962C8B-B14F-4D97-AF65-F5344CB8AC3E}">
        <p14:creationId xmlns:p14="http://schemas.microsoft.com/office/powerpoint/2010/main" val="3895116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Kernel</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00986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Kernel</a:t>
            </a:r>
          </a:p>
        </p:txBody>
      </p:sp>
      <p:sp>
        <p:nvSpPr>
          <p:cNvPr id="3" name="Content Placeholder 2"/>
          <p:cNvSpPr>
            <a:spLocks noGrp="1"/>
          </p:cNvSpPr>
          <p:nvPr>
            <p:ph idx="1"/>
          </p:nvPr>
        </p:nvSpPr>
        <p:spPr/>
        <p:txBody>
          <a:bodyPr/>
          <a:lstStyle/>
          <a:p>
            <a:r>
              <a:rPr lang="en-US" dirty="0"/>
              <a:t>Initializes and configures memory and various hardware.</a:t>
            </a:r>
          </a:p>
          <a:p>
            <a:r>
              <a:rPr lang="en-US" dirty="0"/>
              <a:t>Extract </a:t>
            </a:r>
            <a:r>
              <a:rPr lang="en-US" dirty="0" err="1"/>
              <a:t>initramfs</a:t>
            </a:r>
            <a:r>
              <a:rPr lang="en-US" dirty="0"/>
              <a:t> into a </a:t>
            </a:r>
            <a:r>
              <a:rPr lang="en-US" dirty="0" err="1"/>
              <a:t>tempfs</a:t>
            </a:r>
            <a:r>
              <a:rPr lang="en-US" dirty="0"/>
              <a:t> and mount it in memory</a:t>
            </a:r>
          </a:p>
          <a:p>
            <a:r>
              <a:rPr lang="en-US" dirty="0"/>
              <a:t>Mount the root </a:t>
            </a:r>
            <a:r>
              <a:rPr lang="en-US" dirty="0" err="1"/>
              <a:t>filesystem</a:t>
            </a:r>
            <a:r>
              <a:rPr lang="en-US" dirty="0"/>
              <a:t> as read-only.</a:t>
            </a:r>
          </a:p>
          <a:p>
            <a:r>
              <a:rPr lang="en-US" dirty="0"/>
              <a:t>Start the first program.</a:t>
            </a:r>
          </a:p>
          <a:p>
            <a:endParaRPr lang="en-US" dirty="0"/>
          </a:p>
        </p:txBody>
      </p:sp>
    </p:spTree>
    <p:extLst>
      <p:ext uri="{BB962C8B-B14F-4D97-AF65-F5344CB8AC3E}">
        <p14:creationId xmlns:p14="http://schemas.microsoft.com/office/powerpoint/2010/main" val="2461528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SysV</a:t>
            </a:r>
            <a:r>
              <a:rPr lang="en-US" dirty="0"/>
              <a:t> </a:t>
            </a:r>
            <a:r>
              <a:rPr lang="en-US" dirty="0" err="1"/>
              <a:t>Init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2197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a:extLst>
              <a:ext uri="{FF2B5EF4-FFF2-40B4-BE49-F238E27FC236}">
                <a16:creationId xmlns:a16="http://schemas.microsoft.com/office/drawing/2014/main" id="{1106364F-7C4F-0005-163B-A2ADCACBEC11}"/>
              </a:ext>
            </a:extLst>
          </p:cNvPr>
          <p:cNvSpPr>
            <a:spLocks noGrp="1" noChangeArrowheads="1"/>
          </p:cNvSpPr>
          <p:nvPr>
            <p:ph type="title"/>
          </p:nvPr>
        </p:nvSpPr>
        <p:spPr/>
        <p:txBody>
          <a:bodyPr/>
          <a:lstStyle/>
          <a:p>
            <a:r>
              <a:rPr lang="en-US" altLang="en-US"/>
              <a:t>Example “Core” Kernel</a:t>
            </a:r>
          </a:p>
        </p:txBody>
      </p:sp>
      <p:sp>
        <p:nvSpPr>
          <p:cNvPr id="356355" name="Rectangle 3">
            <a:extLst>
              <a:ext uri="{FF2B5EF4-FFF2-40B4-BE49-F238E27FC236}">
                <a16:creationId xmlns:a16="http://schemas.microsoft.com/office/drawing/2014/main" id="{3230FAD2-E4B1-E103-1399-16DC27A5326A}"/>
              </a:ext>
            </a:extLst>
          </p:cNvPr>
          <p:cNvSpPr>
            <a:spLocks noChangeArrowheads="1"/>
          </p:cNvSpPr>
          <p:nvPr/>
        </p:nvSpPr>
        <p:spPr bwMode="auto">
          <a:xfrm>
            <a:off x="3357564" y="2795589"/>
            <a:ext cx="5957887" cy="2784475"/>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56" name="Rectangle 4">
            <a:extLst>
              <a:ext uri="{FF2B5EF4-FFF2-40B4-BE49-F238E27FC236}">
                <a16:creationId xmlns:a16="http://schemas.microsoft.com/office/drawing/2014/main" id="{69871ED7-1B8F-151A-C45C-36D0F047C502}"/>
              </a:ext>
            </a:extLst>
          </p:cNvPr>
          <p:cNvSpPr>
            <a:spLocks noChangeArrowheads="1"/>
          </p:cNvSpPr>
          <p:nvPr/>
        </p:nvSpPr>
        <p:spPr bwMode="auto">
          <a:xfrm>
            <a:off x="4040188" y="1746250"/>
            <a:ext cx="4591050" cy="342900"/>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a:t>Applications</a:t>
            </a:r>
          </a:p>
        </p:txBody>
      </p:sp>
      <p:sp>
        <p:nvSpPr>
          <p:cNvPr id="356357" name="Rectangle 5">
            <a:extLst>
              <a:ext uri="{FF2B5EF4-FFF2-40B4-BE49-F238E27FC236}">
                <a16:creationId xmlns:a16="http://schemas.microsoft.com/office/drawing/2014/main" id="{96D15E36-20B1-79DE-3E85-858835275949}"/>
              </a:ext>
            </a:extLst>
          </p:cNvPr>
          <p:cNvSpPr>
            <a:spLocks noChangeArrowheads="1"/>
          </p:cNvSpPr>
          <p:nvPr/>
        </p:nvSpPr>
        <p:spPr bwMode="auto">
          <a:xfrm>
            <a:off x="4062413" y="2239964"/>
            <a:ext cx="3092450" cy="344487"/>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a:t>System Libraries (libc)</a:t>
            </a:r>
          </a:p>
        </p:txBody>
      </p:sp>
      <p:sp>
        <p:nvSpPr>
          <p:cNvPr id="356358" name="Rectangle 6">
            <a:extLst>
              <a:ext uri="{FF2B5EF4-FFF2-40B4-BE49-F238E27FC236}">
                <a16:creationId xmlns:a16="http://schemas.microsoft.com/office/drawing/2014/main" id="{E418DAA6-7CF5-9D15-8F28-4D223105A26C}"/>
              </a:ext>
            </a:extLst>
          </p:cNvPr>
          <p:cNvSpPr>
            <a:spLocks noChangeArrowheads="1"/>
          </p:cNvSpPr>
          <p:nvPr/>
        </p:nvSpPr>
        <p:spPr bwMode="auto">
          <a:xfrm>
            <a:off x="4040188" y="2906713"/>
            <a:ext cx="4591050" cy="3429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a:t>System Call Interface</a:t>
            </a:r>
          </a:p>
        </p:txBody>
      </p:sp>
      <p:sp>
        <p:nvSpPr>
          <p:cNvPr id="356359" name="Rectangle 7">
            <a:extLst>
              <a:ext uri="{FF2B5EF4-FFF2-40B4-BE49-F238E27FC236}">
                <a16:creationId xmlns:a16="http://schemas.microsoft.com/office/drawing/2014/main" id="{F781623C-1978-7A5C-BE25-400D8B4F96DD}"/>
              </a:ext>
            </a:extLst>
          </p:cNvPr>
          <p:cNvSpPr>
            <a:spLocks noChangeArrowheads="1"/>
          </p:cNvSpPr>
          <p:nvPr/>
        </p:nvSpPr>
        <p:spPr bwMode="auto">
          <a:xfrm>
            <a:off x="4040188" y="5822950"/>
            <a:ext cx="4591050" cy="342900"/>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a:t>Hardware</a:t>
            </a:r>
          </a:p>
        </p:txBody>
      </p:sp>
      <p:sp>
        <p:nvSpPr>
          <p:cNvPr id="356360" name="Rectangle 8">
            <a:extLst>
              <a:ext uri="{FF2B5EF4-FFF2-40B4-BE49-F238E27FC236}">
                <a16:creationId xmlns:a16="http://schemas.microsoft.com/office/drawing/2014/main" id="{8ECC1512-7166-5568-B616-5C9168C4AD89}"/>
              </a:ext>
            </a:extLst>
          </p:cNvPr>
          <p:cNvSpPr>
            <a:spLocks noChangeArrowheads="1"/>
          </p:cNvSpPr>
          <p:nvPr/>
        </p:nvSpPr>
        <p:spPr bwMode="auto">
          <a:xfrm>
            <a:off x="3573463" y="5076825"/>
            <a:ext cx="5524500" cy="4127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a:t>Architecture-Dependent Code</a:t>
            </a:r>
          </a:p>
        </p:txBody>
      </p:sp>
      <p:sp>
        <p:nvSpPr>
          <p:cNvPr id="356361" name="Rectangle 9">
            <a:extLst>
              <a:ext uri="{FF2B5EF4-FFF2-40B4-BE49-F238E27FC236}">
                <a16:creationId xmlns:a16="http://schemas.microsoft.com/office/drawing/2014/main" id="{4CCC77A2-BCCF-270D-C318-84FBD2927A3D}"/>
              </a:ext>
            </a:extLst>
          </p:cNvPr>
          <p:cNvSpPr>
            <a:spLocks noChangeArrowheads="1"/>
          </p:cNvSpPr>
          <p:nvPr/>
        </p:nvSpPr>
        <p:spPr bwMode="auto">
          <a:xfrm>
            <a:off x="3627439" y="3462339"/>
            <a:ext cx="2562225" cy="1462087"/>
          </a:xfrm>
          <a:prstGeom prst="rect">
            <a:avLst/>
          </a:prstGeom>
          <a:solidFill>
            <a:srgbClr val="FCD1C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0"/>
              </a:spcBef>
              <a:buFontTx/>
              <a:buNone/>
            </a:pPr>
            <a:r>
              <a:rPr lang="en-US" altLang="en-US"/>
              <a:t>I/O Related</a:t>
            </a:r>
          </a:p>
        </p:txBody>
      </p:sp>
      <p:sp>
        <p:nvSpPr>
          <p:cNvPr id="356362" name="Rectangle 10">
            <a:extLst>
              <a:ext uri="{FF2B5EF4-FFF2-40B4-BE49-F238E27FC236}">
                <a16:creationId xmlns:a16="http://schemas.microsoft.com/office/drawing/2014/main" id="{E0062CD7-AAD3-4945-C19A-6E653D0971D2}"/>
              </a:ext>
            </a:extLst>
          </p:cNvPr>
          <p:cNvSpPr>
            <a:spLocks noChangeArrowheads="1"/>
          </p:cNvSpPr>
          <p:nvPr/>
        </p:nvSpPr>
        <p:spPr bwMode="auto">
          <a:xfrm>
            <a:off x="6492876" y="3481389"/>
            <a:ext cx="2562225" cy="1463675"/>
          </a:xfrm>
          <a:prstGeom prst="rect">
            <a:avLst/>
          </a:prstGeom>
          <a:solidFill>
            <a:srgbClr val="FCD1C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0"/>
              </a:spcBef>
              <a:buFontTx/>
              <a:buNone/>
            </a:pPr>
            <a:r>
              <a:rPr lang="en-US" altLang="en-US"/>
              <a:t>Process Related</a:t>
            </a:r>
          </a:p>
        </p:txBody>
      </p:sp>
      <p:sp>
        <p:nvSpPr>
          <p:cNvPr id="356363" name="Rectangle 11">
            <a:extLst>
              <a:ext uri="{FF2B5EF4-FFF2-40B4-BE49-F238E27FC236}">
                <a16:creationId xmlns:a16="http://schemas.microsoft.com/office/drawing/2014/main" id="{958A13EF-5767-FD84-77DA-B13D50372584}"/>
              </a:ext>
            </a:extLst>
          </p:cNvPr>
          <p:cNvSpPr>
            <a:spLocks noChangeArrowheads="1"/>
          </p:cNvSpPr>
          <p:nvPr/>
        </p:nvSpPr>
        <p:spPr bwMode="auto">
          <a:xfrm>
            <a:off x="6602413" y="3854450"/>
            <a:ext cx="2311400" cy="2730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a:t>Scheduler</a:t>
            </a:r>
          </a:p>
        </p:txBody>
      </p:sp>
      <p:sp>
        <p:nvSpPr>
          <p:cNvPr id="356364" name="Rectangle 12">
            <a:extLst>
              <a:ext uri="{FF2B5EF4-FFF2-40B4-BE49-F238E27FC236}">
                <a16:creationId xmlns:a16="http://schemas.microsoft.com/office/drawing/2014/main" id="{2077BA65-23E2-E58C-CD29-BDB01BC32259}"/>
              </a:ext>
            </a:extLst>
          </p:cNvPr>
          <p:cNvSpPr>
            <a:spLocks noChangeArrowheads="1"/>
          </p:cNvSpPr>
          <p:nvPr/>
        </p:nvSpPr>
        <p:spPr bwMode="auto">
          <a:xfrm>
            <a:off x="6602413" y="4217988"/>
            <a:ext cx="2311400" cy="2730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a:t>Memory Management</a:t>
            </a:r>
          </a:p>
        </p:txBody>
      </p:sp>
      <p:sp>
        <p:nvSpPr>
          <p:cNvPr id="356365" name="Rectangle 13">
            <a:extLst>
              <a:ext uri="{FF2B5EF4-FFF2-40B4-BE49-F238E27FC236}">
                <a16:creationId xmlns:a16="http://schemas.microsoft.com/office/drawing/2014/main" id="{58F4D61A-1F30-D106-22EC-BA5C66D7DB2F}"/>
              </a:ext>
            </a:extLst>
          </p:cNvPr>
          <p:cNvSpPr>
            <a:spLocks noChangeArrowheads="1"/>
          </p:cNvSpPr>
          <p:nvPr/>
        </p:nvSpPr>
        <p:spPr bwMode="auto">
          <a:xfrm>
            <a:off x="6602413" y="4581525"/>
            <a:ext cx="2311400" cy="2730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a:t>IPC</a:t>
            </a:r>
          </a:p>
        </p:txBody>
      </p:sp>
      <p:sp>
        <p:nvSpPr>
          <p:cNvPr id="356366" name="Rectangle 14">
            <a:extLst>
              <a:ext uri="{FF2B5EF4-FFF2-40B4-BE49-F238E27FC236}">
                <a16:creationId xmlns:a16="http://schemas.microsoft.com/office/drawing/2014/main" id="{5D98D2F2-D1A3-5103-D7FC-3997076B76EA}"/>
              </a:ext>
            </a:extLst>
          </p:cNvPr>
          <p:cNvSpPr>
            <a:spLocks noChangeArrowheads="1"/>
          </p:cNvSpPr>
          <p:nvPr/>
        </p:nvSpPr>
        <p:spPr bwMode="auto">
          <a:xfrm>
            <a:off x="3802063" y="3854450"/>
            <a:ext cx="2311400" cy="2730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a:t>File Systems</a:t>
            </a:r>
          </a:p>
        </p:txBody>
      </p:sp>
      <p:sp>
        <p:nvSpPr>
          <p:cNvPr id="356367" name="Rectangle 15">
            <a:extLst>
              <a:ext uri="{FF2B5EF4-FFF2-40B4-BE49-F238E27FC236}">
                <a16:creationId xmlns:a16="http://schemas.microsoft.com/office/drawing/2014/main" id="{B09483CA-C392-09C2-1268-765D7F35DE96}"/>
              </a:ext>
            </a:extLst>
          </p:cNvPr>
          <p:cNvSpPr>
            <a:spLocks noChangeArrowheads="1"/>
          </p:cNvSpPr>
          <p:nvPr/>
        </p:nvSpPr>
        <p:spPr bwMode="auto">
          <a:xfrm>
            <a:off x="3802063" y="4217988"/>
            <a:ext cx="2311400" cy="2730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a:t>Networking</a:t>
            </a:r>
          </a:p>
        </p:txBody>
      </p:sp>
      <p:sp>
        <p:nvSpPr>
          <p:cNvPr id="356368" name="Rectangle 16">
            <a:extLst>
              <a:ext uri="{FF2B5EF4-FFF2-40B4-BE49-F238E27FC236}">
                <a16:creationId xmlns:a16="http://schemas.microsoft.com/office/drawing/2014/main" id="{17BC7F63-DDD9-1B3B-52FB-C3D3DE08788D}"/>
              </a:ext>
            </a:extLst>
          </p:cNvPr>
          <p:cNvSpPr>
            <a:spLocks noChangeArrowheads="1"/>
          </p:cNvSpPr>
          <p:nvPr/>
        </p:nvSpPr>
        <p:spPr bwMode="auto">
          <a:xfrm>
            <a:off x="3802063" y="4581525"/>
            <a:ext cx="2311400" cy="2730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a:t>Device Drivers</a:t>
            </a:r>
          </a:p>
        </p:txBody>
      </p:sp>
      <p:sp>
        <p:nvSpPr>
          <p:cNvPr id="356369" name="Line 17">
            <a:extLst>
              <a:ext uri="{FF2B5EF4-FFF2-40B4-BE49-F238E27FC236}">
                <a16:creationId xmlns:a16="http://schemas.microsoft.com/office/drawing/2014/main" id="{2226CA07-CCD0-EC01-0894-B658C460C144}"/>
              </a:ext>
            </a:extLst>
          </p:cNvPr>
          <p:cNvSpPr>
            <a:spLocks noChangeShapeType="1"/>
          </p:cNvSpPr>
          <p:nvPr/>
        </p:nvSpPr>
        <p:spPr bwMode="auto">
          <a:xfrm>
            <a:off x="5559425" y="2098676"/>
            <a:ext cx="0" cy="1619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370" name="Line 18">
            <a:extLst>
              <a:ext uri="{FF2B5EF4-FFF2-40B4-BE49-F238E27FC236}">
                <a16:creationId xmlns:a16="http://schemas.microsoft.com/office/drawing/2014/main" id="{CC32DDA1-C70E-9781-F7AB-7F3A9ED567C9}"/>
              </a:ext>
            </a:extLst>
          </p:cNvPr>
          <p:cNvSpPr>
            <a:spLocks noChangeShapeType="1"/>
          </p:cNvSpPr>
          <p:nvPr/>
        </p:nvSpPr>
        <p:spPr bwMode="auto">
          <a:xfrm>
            <a:off x="5494338" y="2584450"/>
            <a:ext cx="0" cy="3127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371" name="Line 19">
            <a:extLst>
              <a:ext uri="{FF2B5EF4-FFF2-40B4-BE49-F238E27FC236}">
                <a16:creationId xmlns:a16="http://schemas.microsoft.com/office/drawing/2014/main" id="{9A5E4516-BF02-1C54-C80D-57900C17A8A6}"/>
              </a:ext>
            </a:extLst>
          </p:cNvPr>
          <p:cNvSpPr>
            <a:spLocks noChangeShapeType="1"/>
          </p:cNvSpPr>
          <p:nvPr/>
        </p:nvSpPr>
        <p:spPr bwMode="auto">
          <a:xfrm>
            <a:off x="7839075" y="2098676"/>
            <a:ext cx="0" cy="8175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372" name="Line 20">
            <a:extLst>
              <a:ext uri="{FF2B5EF4-FFF2-40B4-BE49-F238E27FC236}">
                <a16:creationId xmlns:a16="http://schemas.microsoft.com/office/drawing/2014/main" id="{764F4C81-CD71-2CEF-1F93-EAB553435FCF}"/>
              </a:ext>
            </a:extLst>
          </p:cNvPr>
          <p:cNvSpPr>
            <a:spLocks noChangeShapeType="1"/>
          </p:cNvSpPr>
          <p:nvPr/>
        </p:nvSpPr>
        <p:spPr bwMode="auto">
          <a:xfrm>
            <a:off x="4865688" y="3240089"/>
            <a:ext cx="0" cy="231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373" name="Line 21">
            <a:extLst>
              <a:ext uri="{FF2B5EF4-FFF2-40B4-BE49-F238E27FC236}">
                <a16:creationId xmlns:a16="http://schemas.microsoft.com/office/drawing/2014/main" id="{4F77C3EB-6A8F-3FF5-74A5-05383882ECB2}"/>
              </a:ext>
            </a:extLst>
          </p:cNvPr>
          <p:cNvSpPr>
            <a:spLocks noChangeShapeType="1"/>
          </p:cNvSpPr>
          <p:nvPr/>
        </p:nvSpPr>
        <p:spPr bwMode="auto">
          <a:xfrm>
            <a:off x="7720013" y="3249614"/>
            <a:ext cx="0" cy="231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374" name="Rectangle 22">
            <a:extLst>
              <a:ext uri="{FF2B5EF4-FFF2-40B4-BE49-F238E27FC236}">
                <a16:creationId xmlns:a16="http://schemas.microsoft.com/office/drawing/2014/main" id="{CF8F0AC9-76B3-0BA0-DF6D-61E6824A9858}"/>
              </a:ext>
            </a:extLst>
          </p:cNvPr>
          <p:cNvSpPr>
            <a:spLocks noChangeArrowheads="1"/>
          </p:cNvSpPr>
          <p:nvPr/>
        </p:nvSpPr>
        <p:spPr bwMode="auto">
          <a:xfrm>
            <a:off x="2597151" y="2795589"/>
            <a:ext cx="639763" cy="2765425"/>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75" name="Text Box 23">
            <a:extLst>
              <a:ext uri="{FF2B5EF4-FFF2-40B4-BE49-F238E27FC236}">
                <a16:creationId xmlns:a16="http://schemas.microsoft.com/office/drawing/2014/main" id="{CB83DBF2-6BE1-032D-D702-B2031636277B}"/>
              </a:ext>
            </a:extLst>
          </p:cNvPr>
          <p:cNvSpPr txBox="1">
            <a:spLocks noChangeArrowheads="1"/>
          </p:cNvSpPr>
          <p:nvPr/>
        </p:nvSpPr>
        <p:spPr bwMode="auto">
          <a:xfrm rot="16200000">
            <a:off x="2461956" y="3957122"/>
            <a:ext cx="10054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a:t>Modules</a:t>
            </a:r>
          </a:p>
        </p:txBody>
      </p:sp>
      <p:sp>
        <p:nvSpPr>
          <p:cNvPr id="356376" name="Line 24">
            <a:extLst>
              <a:ext uri="{FF2B5EF4-FFF2-40B4-BE49-F238E27FC236}">
                <a16:creationId xmlns:a16="http://schemas.microsoft.com/office/drawing/2014/main" id="{3E30EE46-6F35-3CF9-72A0-5E17A862482D}"/>
              </a:ext>
            </a:extLst>
          </p:cNvPr>
          <p:cNvSpPr>
            <a:spLocks noChangeShapeType="1"/>
          </p:cNvSpPr>
          <p:nvPr/>
        </p:nvSpPr>
        <p:spPr bwMode="auto">
          <a:xfrm flipH="1">
            <a:off x="4832350" y="4924426"/>
            <a:ext cx="0" cy="1619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377" name="Line 25">
            <a:extLst>
              <a:ext uri="{FF2B5EF4-FFF2-40B4-BE49-F238E27FC236}">
                <a16:creationId xmlns:a16="http://schemas.microsoft.com/office/drawing/2014/main" id="{F1D9A417-363D-276E-932C-918DE914B421}"/>
              </a:ext>
            </a:extLst>
          </p:cNvPr>
          <p:cNvSpPr>
            <a:spLocks noChangeShapeType="1"/>
          </p:cNvSpPr>
          <p:nvPr/>
        </p:nvSpPr>
        <p:spPr bwMode="auto">
          <a:xfrm flipH="1">
            <a:off x="7697788" y="4945063"/>
            <a:ext cx="0" cy="1317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SysV-Init</a:t>
            </a:r>
            <a:endParaRPr lang="en-US" dirty="0"/>
          </a:p>
        </p:txBody>
      </p:sp>
      <p:sp>
        <p:nvSpPr>
          <p:cNvPr id="3" name="Content Placeholder 2"/>
          <p:cNvSpPr>
            <a:spLocks noGrp="1"/>
          </p:cNvSpPr>
          <p:nvPr>
            <p:ph idx="1"/>
          </p:nvPr>
        </p:nvSpPr>
        <p:spPr/>
        <p:txBody>
          <a:bodyPr/>
          <a:lstStyle/>
          <a:p>
            <a:r>
              <a:rPr lang="en-US" dirty="0"/>
              <a:t>The first program started by the kernel, thus has a PID of 1.</a:t>
            </a:r>
          </a:p>
          <a:p>
            <a:r>
              <a:rPr lang="en-US" dirty="0"/>
              <a:t>A daemon that runs throughout the lifetime of the system until it shuts down. Manages all other daemons and programs.</a:t>
            </a:r>
          </a:p>
          <a:p>
            <a:r>
              <a:rPr lang="en-US" dirty="0"/>
              <a:t>Program is located at “/</a:t>
            </a:r>
            <a:r>
              <a:rPr lang="en-US" dirty="0" err="1"/>
              <a:t>sbin</a:t>
            </a:r>
            <a:r>
              <a:rPr lang="en-US" dirty="0"/>
              <a:t>/</a:t>
            </a:r>
            <a:r>
              <a:rPr lang="en-US" dirty="0" err="1"/>
              <a:t>init</a:t>
            </a:r>
            <a:r>
              <a:rPr lang="en-US" dirty="0"/>
              <a:t>”</a:t>
            </a:r>
          </a:p>
          <a:p>
            <a:endParaRPr lang="en-US" dirty="0"/>
          </a:p>
        </p:txBody>
      </p:sp>
    </p:spTree>
    <p:extLst>
      <p:ext uri="{BB962C8B-B14F-4D97-AF65-F5344CB8AC3E}">
        <p14:creationId xmlns:p14="http://schemas.microsoft.com/office/powerpoint/2010/main" val="1877448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rc.sysinit</a:t>
            </a:r>
            <a:r>
              <a:rPr lang="en-US" dirty="0"/>
              <a:t> script</a:t>
            </a:r>
          </a:p>
        </p:txBody>
      </p:sp>
      <p:sp>
        <p:nvSpPr>
          <p:cNvPr id="3" name="Content Placeholder 2"/>
          <p:cNvSpPr>
            <a:spLocks noGrp="1"/>
          </p:cNvSpPr>
          <p:nvPr>
            <p:ph idx="1"/>
          </p:nvPr>
        </p:nvSpPr>
        <p:spPr/>
        <p:txBody>
          <a:bodyPr>
            <a:normAutofit fontScale="92500" lnSpcReduction="10000"/>
          </a:bodyPr>
          <a:lstStyle/>
          <a:p>
            <a:r>
              <a:rPr lang="en-US" dirty="0"/>
              <a:t>Located at “/</a:t>
            </a:r>
            <a:r>
              <a:rPr lang="en-US" dirty="0" err="1"/>
              <a:t>etc</a:t>
            </a:r>
            <a:r>
              <a:rPr lang="en-US" dirty="0"/>
              <a:t>/</a:t>
            </a:r>
            <a:r>
              <a:rPr lang="en-US" dirty="0" err="1"/>
              <a:t>rc.d</a:t>
            </a:r>
            <a:r>
              <a:rPr lang="en-US" dirty="0"/>
              <a:t>/</a:t>
            </a:r>
            <a:r>
              <a:rPr lang="en-US" dirty="0" err="1"/>
              <a:t>rc.sysinit</a:t>
            </a:r>
            <a:r>
              <a:rPr lang="en-US" dirty="0"/>
              <a:t>”, this is the first script that is executed by </a:t>
            </a:r>
            <a:r>
              <a:rPr lang="en-US" dirty="0" err="1"/>
              <a:t>init</a:t>
            </a:r>
            <a:r>
              <a:rPr lang="en-US" dirty="0"/>
              <a:t> and it will perform the following tasks:</a:t>
            </a:r>
          </a:p>
          <a:p>
            <a:pPr lvl="1"/>
            <a:r>
              <a:rPr lang="en-US" dirty="0"/>
              <a:t>Set the system’s hostname</a:t>
            </a:r>
          </a:p>
          <a:p>
            <a:pPr lvl="1"/>
            <a:r>
              <a:rPr lang="en-US" dirty="0"/>
              <a:t>Unmount </a:t>
            </a:r>
            <a:r>
              <a:rPr lang="en-US" dirty="0" err="1"/>
              <a:t>initramfs</a:t>
            </a:r>
            <a:endParaRPr lang="en-US" dirty="0"/>
          </a:p>
          <a:p>
            <a:pPr lvl="1"/>
            <a:r>
              <a:rPr lang="en-US" dirty="0"/>
              <a:t>Sets kernel parameters as defined in /</a:t>
            </a:r>
            <a:r>
              <a:rPr lang="en-US" dirty="0" err="1"/>
              <a:t>etc</a:t>
            </a:r>
            <a:r>
              <a:rPr lang="en-US" dirty="0"/>
              <a:t>/</a:t>
            </a:r>
            <a:r>
              <a:rPr lang="en-US" dirty="0" err="1"/>
              <a:t>sysctl.conf</a:t>
            </a:r>
            <a:r>
              <a:rPr lang="en-US" dirty="0"/>
              <a:t>.</a:t>
            </a:r>
          </a:p>
          <a:p>
            <a:pPr lvl="1"/>
            <a:r>
              <a:rPr lang="en-US" dirty="0"/>
              <a:t>Start </a:t>
            </a:r>
            <a:r>
              <a:rPr lang="en-US" dirty="0" err="1"/>
              <a:t>devfs</a:t>
            </a:r>
            <a:endParaRPr lang="en-US" dirty="0"/>
          </a:p>
          <a:p>
            <a:pPr lvl="1"/>
            <a:r>
              <a:rPr lang="en-US" dirty="0"/>
              <a:t>Mount </a:t>
            </a:r>
            <a:r>
              <a:rPr lang="en-US" dirty="0" err="1"/>
              <a:t>procfs</a:t>
            </a:r>
            <a:r>
              <a:rPr lang="en-US" dirty="0"/>
              <a:t> and </a:t>
            </a:r>
            <a:r>
              <a:rPr lang="en-US" dirty="0" err="1"/>
              <a:t>sysfs</a:t>
            </a:r>
            <a:endParaRPr lang="en-US" dirty="0"/>
          </a:p>
          <a:p>
            <a:pPr lvl="1"/>
            <a:r>
              <a:rPr lang="en-US" dirty="0"/>
              <a:t>Dumps the current contents of the kernel ring buffer into /</a:t>
            </a:r>
            <a:r>
              <a:rPr lang="en-US" dirty="0" err="1"/>
              <a:t>var</a:t>
            </a:r>
            <a:r>
              <a:rPr lang="en-US" dirty="0"/>
              <a:t>/log/</a:t>
            </a:r>
            <a:r>
              <a:rPr lang="en-US" dirty="0" err="1"/>
              <a:t>dmesg</a:t>
            </a:r>
            <a:endParaRPr lang="en-US" dirty="0"/>
          </a:p>
          <a:p>
            <a:pPr lvl="1"/>
            <a:r>
              <a:rPr lang="en-US" dirty="0"/>
              <a:t>Process /</a:t>
            </a:r>
            <a:r>
              <a:rPr lang="en-US" dirty="0" err="1"/>
              <a:t>etc</a:t>
            </a:r>
            <a:r>
              <a:rPr lang="en-US" dirty="0"/>
              <a:t>/</a:t>
            </a:r>
            <a:r>
              <a:rPr lang="en-US" dirty="0" err="1"/>
              <a:t>fstab</a:t>
            </a:r>
            <a:r>
              <a:rPr lang="en-US" dirty="0"/>
              <a:t> (mounting and running </a:t>
            </a:r>
            <a:r>
              <a:rPr lang="en-US" dirty="0" err="1"/>
              <a:t>fsck</a:t>
            </a:r>
            <a:r>
              <a:rPr lang="en-US" dirty="0"/>
              <a:t>)</a:t>
            </a:r>
          </a:p>
          <a:p>
            <a:pPr lvl="1"/>
            <a:r>
              <a:rPr lang="en-US" dirty="0"/>
              <a:t>Enable RAID and LVM</a:t>
            </a:r>
          </a:p>
          <a:p>
            <a:r>
              <a:rPr lang="en-US" dirty="0"/>
              <a:t>After the </a:t>
            </a:r>
            <a:r>
              <a:rPr lang="en-US" dirty="0" err="1"/>
              <a:t>rc.sysinit</a:t>
            </a:r>
            <a:r>
              <a:rPr lang="en-US" dirty="0"/>
              <a:t> script is executed, the relevant </a:t>
            </a:r>
            <a:r>
              <a:rPr lang="en-US" dirty="0" err="1"/>
              <a:t>runlevel</a:t>
            </a:r>
            <a:r>
              <a:rPr lang="en-US" dirty="0"/>
              <a:t> scripts are executed.</a:t>
            </a:r>
          </a:p>
        </p:txBody>
      </p:sp>
    </p:spTree>
    <p:extLst>
      <p:ext uri="{BB962C8B-B14F-4D97-AF65-F5344CB8AC3E}">
        <p14:creationId xmlns:p14="http://schemas.microsoft.com/office/powerpoint/2010/main" val="2442236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Runlevels</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dirty="0" err="1"/>
              <a:t>runlevel</a:t>
            </a:r>
            <a:r>
              <a:rPr lang="en-US" dirty="0"/>
              <a:t> describes the state of a system with regards to the services and functionality that is available.</a:t>
            </a:r>
          </a:p>
          <a:p>
            <a:r>
              <a:rPr lang="en-US" dirty="0"/>
              <a:t>There are a total of 7 </a:t>
            </a:r>
            <a:r>
              <a:rPr lang="en-US" dirty="0" err="1"/>
              <a:t>runlevels</a:t>
            </a:r>
            <a:r>
              <a:rPr lang="en-US" dirty="0"/>
              <a:t> which are defined as follows:</a:t>
            </a:r>
          </a:p>
          <a:p>
            <a:pPr lvl="1"/>
            <a:r>
              <a:rPr lang="en-US" dirty="0"/>
              <a:t>0: Halt or shutdown the system</a:t>
            </a:r>
          </a:p>
          <a:p>
            <a:pPr lvl="1"/>
            <a:r>
              <a:rPr lang="en-US" dirty="0"/>
              <a:t>1: Single user mode</a:t>
            </a:r>
          </a:p>
          <a:p>
            <a:pPr lvl="1"/>
            <a:r>
              <a:rPr lang="en-US" dirty="0"/>
              <a:t>2: Multi-user mode, without networking</a:t>
            </a:r>
          </a:p>
          <a:p>
            <a:pPr lvl="1"/>
            <a:r>
              <a:rPr lang="en-US" dirty="0"/>
              <a:t>3: Full multi user mode, with networking</a:t>
            </a:r>
          </a:p>
          <a:p>
            <a:pPr lvl="1"/>
            <a:r>
              <a:rPr lang="en-US" dirty="0"/>
              <a:t>4: Officially not defined; Unused</a:t>
            </a:r>
          </a:p>
          <a:p>
            <a:pPr lvl="1"/>
            <a:r>
              <a:rPr lang="en-US" dirty="0"/>
              <a:t>5: Full multi user with NFS and graphics (typical for desktops)</a:t>
            </a:r>
          </a:p>
          <a:p>
            <a:pPr lvl="1"/>
            <a:r>
              <a:rPr lang="en-US" dirty="0"/>
              <a:t>6: Reboot</a:t>
            </a:r>
          </a:p>
          <a:p>
            <a:r>
              <a:rPr lang="en-US" dirty="0"/>
              <a:t>Default </a:t>
            </a:r>
            <a:r>
              <a:rPr lang="en-US" dirty="0" err="1"/>
              <a:t>runlevel</a:t>
            </a:r>
            <a:r>
              <a:rPr lang="en-US" dirty="0"/>
              <a:t> is configured in the </a:t>
            </a:r>
            <a:r>
              <a:rPr lang="en-US" dirty="0" err="1"/>
              <a:t>config</a:t>
            </a:r>
            <a:r>
              <a:rPr lang="en-US" dirty="0"/>
              <a:t> file </a:t>
            </a:r>
            <a:r>
              <a:rPr lang="en-US" dirty="0">
                <a:solidFill>
                  <a:srgbClr val="0070C0"/>
                </a:solidFill>
                <a:latin typeface="Consolas" panose="020B0609020204030204" pitchFamily="49" charset="0"/>
              </a:rPr>
              <a:t>/</a:t>
            </a:r>
            <a:r>
              <a:rPr lang="en-US" dirty="0" err="1">
                <a:solidFill>
                  <a:srgbClr val="0070C0"/>
                </a:solidFill>
                <a:latin typeface="Consolas" panose="020B0609020204030204" pitchFamily="49" charset="0"/>
              </a:rPr>
              <a:t>etc</a:t>
            </a:r>
            <a:r>
              <a:rPr lang="en-US" dirty="0">
                <a:solidFill>
                  <a:srgbClr val="0070C0"/>
                </a:solidFill>
                <a:latin typeface="Consolas" panose="020B0609020204030204" pitchFamily="49" charset="0"/>
              </a:rPr>
              <a:t>/</a:t>
            </a:r>
            <a:r>
              <a:rPr lang="en-US" dirty="0" err="1">
                <a:solidFill>
                  <a:srgbClr val="0070C0"/>
                </a:solidFill>
                <a:latin typeface="Consolas" panose="020B0609020204030204" pitchFamily="49" charset="0"/>
              </a:rPr>
              <a:t>inittab</a:t>
            </a:r>
            <a:endParaRPr lang="en-US"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644907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Runlevel</a:t>
            </a:r>
            <a:r>
              <a:rPr lang="en-US" dirty="0"/>
              <a:t> Scripts</a:t>
            </a:r>
          </a:p>
        </p:txBody>
      </p:sp>
      <p:sp>
        <p:nvSpPr>
          <p:cNvPr id="3" name="Content Placeholder 2"/>
          <p:cNvSpPr>
            <a:spLocks noGrp="1"/>
          </p:cNvSpPr>
          <p:nvPr>
            <p:ph idx="1"/>
          </p:nvPr>
        </p:nvSpPr>
        <p:spPr/>
        <p:txBody>
          <a:bodyPr/>
          <a:lstStyle/>
          <a:p>
            <a:r>
              <a:rPr lang="en-US" dirty="0" err="1"/>
              <a:t>Runlevel</a:t>
            </a:r>
            <a:r>
              <a:rPr lang="en-US" dirty="0"/>
              <a:t> scripts are responsible for starting and stopping services that will provide the functionality for the respective </a:t>
            </a:r>
            <a:r>
              <a:rPr lang="en-US" dirty="0" err="1"/>
              <a:t>runlevel</a:t>
            </a:r>
            <a:r>
              <a:rPr lang="en-US" dirty="0"/>
              <a:t>.</a:t>
            </a:r>
          </a:p>
          <a:p>
            <a:r>
              <a:rPr lang="en-US" dirty="0"/>
              <a:t>Located under “/</a:t>
            </a:r>
            <a:r>
              <a:rPr lang="en-US" dirty="0" err="1"/>
              <a:t>etc</a:t>
            </a:r>
            <a:r>
              <a:rPr lang="en-US" dirty="0"/>
              <a:t>/</a:t>
            </a:r>
            <a:r>
              <a:rPr lang="en-US" dirty="0" err="1"/>
              <a:t>rc.d</a:t>
            </a:r>
            <a:r>
              <a:rPr lang="en-US" dirty="0"/>
              <a:t>”:</a:t>
            </a:r>
          </a:p>
        </p:txBody>
      </p:sp>
      <p:sp>
        <p:nvSpPr>
          <p:cNvPr id="4" name="Rectangle 1"/>
          <p:cNvSpPr>
            <a:spLocks noChangeArrowheads="1"/>
          </p:cNvSpPr>
          <p:nvPr/>
        </p:nvSpPr>
        <p:spPr bwMode="auto">
          <a:xfrm>
            <a:off x="1463040" y="4167248"/>
            <a:ext cx="12885" cy="276999"/>
          </a:xfrm>
          <a:prstGeom prst="rect">
            <a:avLst/>
          </a:prstGeom>
          <a:solidFill>
            <a:srgbClr val="F3F4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6348"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3048000" y="3418800"/>
            <a:ext cx="6096000" cy="2893100"/>
          </a:xfrm>
          <a:prstGeom prst="rect">
            <a:avLst/>
          </a:prstGeom>
        </p:spPr>
        <p:txBody>
          <a:bodyPr>
            <a:spAutoFit/>
          </a:bodyPr>
          <a:lstStyle/>
          <a:p>
            <a:pPr lvl="0" eaLnBrk="0" fontAlgn="base" hangingPunct="0">
              <a:spcBef>
                <a:spcPct val="0"/>
              </a:spcBef>
              <a:spcAft>
                <a:spcPct val="0"/>
              </a:spcAft>
            </a:pPr>
            <a:r>
              <a:rPr lang="en-US" altLang="en-US" sz="1400" b="1" dirty="0">
                <a:solidFill>
                  <a:schemeClr val="accent5"/>
                </a:solidFill>
                <a:latin typeface="Consolas" panose="020B0609020204030204" pitchFamily="49" charset="0"/>
              </a:rPr>
              <a:t>$ ls -l /</a:t>
            </a:r>
            <a:r>
              <a:rPr lang="en-US" altLang="en-US" sz="1400" b="1" dirty="0" err="1">
                <a:solidFill>
                  <a:schemeClr val="accent5"/>
                </a:solidFill>
                <a:latin typeface="Consolas" panose="020B0609020204030204" pitchFamily="49" charset="0"/>
              </a:rPr>
              <a:t>etc</a:t>
            </a:r>
            <a:r>
              <a:rPr lang="en-US" altLang="en-US" sz="1400" b="1" dirty="0">
                <a:solidFill>
                  <a:schemeClr val="accent5"/>
                </a:solidFill>
                <a:latin typeface="Consolas" panose="020B0609020204030204" pitchFamily="49" charset="0"/>
              </a:rPr>
              <a:t>/</a:t>
            </a:r>
            <a:r>
              <a:rPr lang="en-US" altLang="en-US" sz="1400" b="1" dirty="0" err="1">
                <a:solidFill>
                  <a:schemeClr val="accent5"/>
                </a:solidFill>
                <a:latin typeface="Consolas" panose="020B0609020204030204" pitchFamily="49" charset="0"/>
              </a:rPr>
              <a:t>rc.d</a:t>
            </a:r>
            <a:br>
              <a:rPr lang="en-US" altLang="en-US" sz="1400" dirty="0">
                <a:solidFill>
                  <a:schemeClr val="accent5"/>
                </a:solidFill>
                <a:latin typeface="Consolas" panose="020B0609020204030204" pitchFamily="49" charset="0"/>
              </a:rPr>
            </a:br>
            <a:r>
              <a:rPr lang="en-US" altLang="en-US" sz="1400" b="1" dirty="0">
                <a:solidFill>
                  <a:schemeClr val="accent5"/>
                </a:solidFill>
                <a:latin typeface="Consolas" panose="020B0609020204030204" pitchFamily="49" charset="0"/>
              </a:rPr>
              <a:t>total 60</a:t>
            </a:r>
            <a:br>
              <a:rPr lang="en-US" altLang="en-US" sz="1400" b="1" dirty="0">
                <a:solidFill>
                  <a:schemeClr val="accent5"/>
                </a:solidFill>
                <a:latin typeface="Consolas" panose="020B0609020204030204" pitchFamily="49" charset="0"/>
              </a:rPr>
            </a:br>
            <a:r>
              <a:rPr lang="en-US" altLang="en-US" sz="1400" b="1" dirty="0" err="1">
                <a:solidFill>
                  <a:schemeClr val="accent5"/>
                </a:solidFill>
                <a:latin typeface="Consolas" panose="020B0609020204030204" pitchFamily="49" charset="0"/>
              </a:rPr>
              <a:t>drwxr</a:t>
            </a:r>
            <a:r>
              <a:rPr lang="en-US" altLang="en-US" sz="1400" b="1" dirty="0">
                <a:solidFill>
                  <a:schemeClr val="accent5"/>
                </a:solidFill>
                <a:latin typeface="Consolas" panose="020B0609020204030204" pitchFamily="49" charset="0"/>
              </a:rPr>
              <a:t>-</a:t>
            </a:r>
            <a:r>
              <a:rPr lang="en-US" altLang="en-US" sz="1400" b="1" dirty="0" err="1">
                <a:solidFill>
                  <a:schemeClr val="accent5"/>
                </a:solidFill>
                <a:latin typeface="Consolas" panose="020B0609020204030204" pitchFamily="49" charset="0"/>
              </a:rPr>
              <a:t>xr</a:t>
            </a:r>
            <a:r>
              <a:rPr lang="en-US" altLang="en-US" sz="1400" b="1" dirty="0">
                <a:solidFill>
                  <a:schemeClr val="accent5"/>
                </a:solidFill>
                <a:latin typeface="Consolas" panose="020B0609020204030204" pitchFamily="49" charset="0"/>
              </a:rPr>
              <a:t>-x 2 root </a:t>
            </a:r>
            <a:r>
              <a:rPr lang="en-US" altLang="en-US" sz="1400" b="1" dirty="0" err="1">
                <a:solidFill>
                  <a:schemeClr val="accent5"/>
                </a:solidFill>
                <a:latin typeface="Consolas" panose="020B0609020204030204" pitchFamily="49" charset="0"/>
              </a:rPr>
              <a:t>root</a:t>
            </a:r>
            <a:r>
              <a:rPr lang="en-US" altLang="en-US" sz="1400" b="1" dirty="0">
                <a:solidFill>
                  <a:schemeClr val="accent5"/>
                </a:solidFill>
                <a:latin typeface="Consolas" panose="020B0609020204030204" pitchFamily="49" charset="0"/>
              </a:rPr>
              <a:t>  4096 Aug 26 09:19 </a:t>
            </a:r>
            <a:r>
              <a:rPr lang="en-US" altLang="en-US" sz="1400" b="1" dirty="0" err="1">
                <a:solidFill>
                  <a:schemeClr val="accent5"/>
                </a:solidFill>
                <a:latin typeface="Consolas" panose="020B0609020204030204" pitchFamily="49" charset="0"/>
              </a:rPr>
              <a:t>init.d</a:t>
            </a:r>
            <a:br>
              <a:rPr lang="en-US" altLang="en-US" sz="1400" b="1" dirty="0">
                <a:solidFill>
                  <a:schemeClr val="accent5"/>
                </a:solidFill>
                <a:latin typeface="Consolas" panose="020B0609020204030204" pitchFamily="49" charset="0"/>
              </a:rPr>
            </a:br>
            <a:r>
              <a:rPr lang="en-US" altLang="en-US" sz="1400" b="1" dirty="0">
                <a:solidFill>
                  <a:schemeClr val="accent5"/>
                </a:solidFill>
                <a:latin typeface="Consolas" panose="020B0609020204030204" pitchFamily="49" charset="0"/>
              </a:rPr>
              <a:t>-</a:t>
            </a:r>
            <a:r>
              <a:rPr lang="en-US" altLang="en-US" sz="1400" b="1" dirty="0" err="1">
                <a:solidFill>
                  <a:schemeClr val="accent5"/>
                </a:solidFill>
                <a:latin typeface="Consolas" panose="020B0609020204030204" pitchFamily="49" charset="0"/>
              </a:rPr>
              <a:t>rwxr</a:t>
            </a:r>
            <a:r>
              <a:rPr lang="en-US" altLang="en-US" sz="1400" b="1" dirty="0">
                <a:solidFill>
                  <a:schemeClr val="accent5"/>
                </a:solidFill>
                <a:latin typeface="Consolas" panose="020B0609020204030204" pitchFamily="49" charset="0"/>
              </a:rPr>
              <a:t>-</a:t>
            </a:r>
            <a:r>
              <a:rPr lang="en-US" altLang="en-US" sz="1400" b="1" dirty="0" err="1">
                <a:solidFill>
                  <a:schemeClr val="accent5"/>
                </a:solidFill>
                <a:latin typeface="Consolas" panose="020B0609020204030204" pitchFamily="49" charset="0"/>
              </a:rPr>
              <a:t>xr</a:t>
            </a:r>
            <a:r>
              <a:rPr lang="en-US" altLang="en-US" sz="1400" b="1" dirty="0">
                <a:solidFill>
                  <a:schemeClr val="accent5"/>
                </a:solidFill>
                <a:latin typeface="Consolas" panose="020B0609020204030204" pitchFamily="49" charset="0"/>
              </a:rPr>
              <a:t>-x 1 root </a:t>
            </a:r>
            <a:r>
              <a:rPr lang="en-US" altLang="en-US" sz="1400" b="1" dirty="0" err="1">
                <a:solidFill>
                  <a:schemeClr val="accent5"/>
                </a:solidFill>
                <a:latin typeface="Consolas" panose="020B0609020204030204" pitchFamily="49" charset="0"/>
              </a:rPr>
              <a:t>root</a:t>
            </a:r>
            <a:r>
              <a:rPr lang="en-US" altLang="en-US" sz="1400" b="1" dirty="0">
                <a:solidFill>
                  <a:schemeClr val="accent5"/>
                </a:solidFill>
                <a:latin typeface="Consolas" panose="020B0609020204030204" pitchFamily="49" charset="0"/>
              </a:rPr>
              <a:t>  2617 Aug 17 2017 </a:t>
            </a:r>
            <a:r>
              <a:rPr lang="en-US" altLang="en-US" sz="1400" b="1" dirty="0" err="1">
                <a:solidFill>
                  <a:schemeClr val="accent5"/>
                </a:solidFill>
                <a:latin typeface="Consolas" panose="020B0609020204030204" pitchFamily="49" charset="0"/>
              </a:rPr>
              <a:t>rc</a:t>
            </a:r>
            <a:br>
              <a:rPr lang="en-US" altLang="en-US" sz="1400" b="1" dirty="0">
                <a:solidFill>
                  <a:schemeClr val="accent5"/>
                </a:solidFill>
                <a:latin typeface="Consolas" panose="020B0609020204030204" pitchFamily="49" charset="0"/>
              </a:rPr>
            </a:br>
            <a:r>
              <a:rPr lang="en-US" altLang="en-US" sz="1400" b="1" dirty="0" err="1">
                <a:solidFill>
                  <a:schemeClr val="accent5"/>
                </a:solidFill>
                <a:latin typeface="Consolas" panose="020B0609020204030204" pitchFamily="49" charset="0"/>
              </a:rPr>
              <a:t>drwxr</a:t>
            </a:r>
            <a:r>
              <a:rPr lang="en-US" altLang="en-US" sz="1400" b="1" dirty="0">
                <a:solidFill>
                  <a:schemeClr val="accent5"/>
                </a:solidFill>
                <a:latin typeface="Consolas" panose="020B0609020204030204" pitchFamily="49" charset="0"/>
              </a:rPr>
              <a:t>-</a:t>
            </a:r>
            <a:r>
              <a:rPr lang="en-US" altLang="en-US" sz="1400" b="1" dirty="0" err="1">
                <a:solidFill>
                  <a:schemeClr val="accent5"/>
                </a:solidFill>
                <a:latin typeface="Consolas" panose="020B0609020204030204" pitchFamily="49" charset="0"/>
              </a:rPr>
              <a:t>xr</a:t>
            </a:r>
            <a:r>
              <a:rPr lang="en-US" altLang="en-US" sz="1400" b="1" dirty="0">
                <a:solidFill>
                  <a:schemeClr val="accent5"/>
                </a:solidFill>
                <a:latin typeface="Consolas" panose="020B0609020204030204" pitchFamily="49" charset="0"/>
              </a:rPr>
              <a:t>-x 2 root </a:t>
            </a:r>
            <a:r>
              <a:rPr lang="en-US" altLang="en-US" sz="1400" b="1" dirty="0" err="1">
                <a:solidFill>
                  <a:schemeClr val="accent5"/>
                </a:solidFill>
                <a:latin typeface="Consolas" panose="020B0609020204030204" pitchFamily="49" charset="0"/>
              </a:rPr>
              <a:t>root</a:t>
            </a:r>
            <a:r>
              <a:rPr lang="en-US" altLang="en-US" sz="1400" b="1" dirty="0">
                <a:solidFill>
                  <a:schemeClr val="accent5"/>
                </a:solidFill>
                <a:latin typeface="Consolas" panose="020B0609020204030204" pitchFamily="49" charset="0"/>
              </a:rPr>
              <a:t>  4096 Aug 26 09:19 rc0.d</a:t>
            </a:r>
            <a:br>
              <a:rPr lang="en-US" altLang="en-US" sz="1400" b="1" dirty="0">
                <a:solidFill>
                  <a:schemeClr val="accent5"/>
                </a:solidFill>
                <a:latin typeface="Consolas" panose="020B0609020204030204" pitchFamily="49" charset="0"/>
              </a:rPr>
            </a:br>
            <a:r>
              <a:rPr lang="en-US" altLang="en-US" sz="1400" b="1" dirty="0" err="1">
                <a:solidFill>
                  <a:schemeClr val="accent5"/>
                </a:solidFill>
                <a:latin typeface="Consolas" panose="020B0609020204030204" pitchFamily="49" charset="0"/>
              </a:rPr>
              <a:t>drwxr</a:t>
            </a:r>
            <a:r>
              <a:rPr lang="en-US" altLang="en-US" sz="1400" b="1" dirty="0">
                <a:solidFill>
                  <a:schemeClr val="accent5"/>
                </a:solidFill>
                <a:latin typeface="Consolas" panose="020B0609020204030204" pitchFamily="49" charset="0"/>
              </a:rPr>
              <a:t>-</a:t>
            </a:r>
            <a:r>
              <a:rPr lang="en-US" altLang="en-US" sz="1400" b="1" dirty="0" err="1">
                <a:solidFill>
                  <a:schemeClr val="accent5"/>
                </a:solidFill>
                <a:latin typeface="Consolas" panose="020B0609020204030204" pitchFamily="49" charset="0"/>
              </a:rPr>
              <a:t>xr</a:t>
            </a:r>
            <a:r>
              <a:rPr lang="en-US" altLang="en-US" sz="1400" b="1" dirty="0">
                <a:solidFill>
                  <a:schemeClr val="accent5"/>
                </a:solidFill>
                <a:latin typeface="Consolas" panose="020B0609020204030204" pitchFamily="49" charset="0"/>
              </a:rPr>
              <a:t>-x 2 root </a:t>
            </a:r>
            <a:r>
              <a:rPr lang="en-US" altLang="en-US" sz="1400" b="1" dirty="0" err="1">
                <a:solidFill>
                  <a:schemeClr val="accent5"/>
                </a:solidFill>
                <a:latin typeface="Consolas" panose="020B0609020204030204" pitchFamily="49" charset="0"/>
              </a:rPr>
              <a:t>root</a:t>
            </a:r>
            <a:r>
              <a:rPr lang="en-US" altLang="en-US" sz="1400" b="1" dirty="0">
                <a:solidFill>
                  <a:schemeClr val="accent5"/>
                </a:solidFill>
                <a:latin typeface="Consolas" panose="020B0609020204030204" pitchFamily="49" charset="0"/>
              </a:rPr>
              <a:t>  4096 Aug 26 09:19 rc1.d</a:t>
            </a:r>
            <a:br>
              <a:rPr lang="en-US" altLang="en-US" sz="1400" b="1" dirty="0">
                <a:solidFill>
                  <a:schemeClr val="accent5"/>
                </a:solidFill>
                <a:latin typeface="Consolas" panose="020B0609020204030204" pitchFamily="49" charset="0"/>
              </a:rPr>
            </a:br>
            <a:r>
              <a:rPr lang="en-US" altLang="en-US" sz="1400" b="1" dirty="0" err="1">
                <a:solidFill>
                  <a:schemeClr val="accent5"/>
                </a:solidFill>
                <a:latin typeface="Consolas" panose="020B0609020204030204" pitchFamily="49" charset="0"/>
              </a:rPr>
              <a:t>drwxr</a:t>
            </a:r>
            <a:r>
              <a:rPr lang="en-US" altLang="en-US" sz="1400" b="1" dirty="0">
                <a:solidFill>
                  <a:schemeClr val="accent5"/>
                </a:solidFill>
                <a:latin typeface="Consolas" panose="020B0609020204030204" pitchFamily="49" charset="0"/>
              </a:rPr>
              <a:t>-</a:t>
            </a:r>
            <a:r>
              <a:rPr lang="en-US" altLang="en-US" sz="1400" b="1" dirty="0" err="1">
                <a:solidFill>
                  <a:schemeClr val="accent5"/>
                </a:solidFill>
                <a:latin typeface="Consolas" panose="020B0609020204030204" pitchFamily="49" charset="0"/>
              </a:rPr>
              <a:t>xr</a:t>
            </a:r>
            <a:r>
              <a:rPr lang="en-US" altLang="en-US" sz="1400" b="1" dirty="0">
                <a:solidFill>
                  <a:schemeClr val="accent5"/>
                </a:solidFill>
                <a:latin typeface="Consolas" panose="020B0609020204030204" pitchFamily="49" charset="0"/>
              </a:rPr>
              <a:t>-x 2 root </a:t>
            </a:r>
            <a:r>
              <a:rPr lang="en-US" altLang="en-US" sz="1400" b="1" dirty="0" err="1">
                <a:solidFill>
                  <a:schemeClr val="accent5"/>
                </a:solidFill>
                <a:latin typeface="Consolas" panose="020B0609020204030204" pitchFamily="49" charset="0"/>
              </a:rPr>
              <a:t>root</a:t>
            </a:r>
            <a:r>
              <a:rPr lang="en-US" altLang="en-US" sz="1400" b="1" dirty="0">
                <a:solidFill>
                  <a:schemeClr val="accent5"/>
                </a:solidFill>
                <a:latin typeface="Consolas" panose="020B0609020204030204" pitchFamily="49" charset="0"/>
              </a:rPr>
              <a:t>  4096 Aug 26 09:19 rc2.d</a:t>
            </a:r>
            <a:br>
              <a:rPr lang="en-US" altLang="en-US" sz="1400" b="1" dirty="0">
                <a:solidFill>
                  <a:schemeClr val="accent5"/>
                </a:solidFill>
                <a:latin typeface="Consolas" panose="020B0609020204030204" pitchFamily="49" charset="0"/>
              </a:rPr>
            </a:br>
            <a:r>
              <a:rPr lang="en-US" altLang="en-US" sz="1400" b="1" dirty="0" err="1">
                <a:solidFill>
                  <a:schemeClr val="accent5"/>
                </a:solidFill>
                <a:latin typeface="Consolas" panose="020B0609020204030204" pitchFamily="49" charset="0"/>
              </a:rPr>
              <a:t>drwxr</a:t>
            </a:r>
            <a:r>
              <a:rPr lang="en-US" altLang="en-US" sz="1400" b="1" dirty="0">
                <a:solidFill>
                  <a:schemeClr val="accent5"/>
                </a:solidFill>
                <a:latin typeface="Consolas" panose="020B0609020204030204" pitchFamily="49" charset="0"/>
              </a:rPr>
              <a:t>-</a:t>
            </a:r>
            <a:r>
              <a:rPr lang="en-US" altLang="en-US" sz="1400" b="1" dirty="0" err="1">
                <a:solidFill>
                  <a:schemeClr val="accent5"/>
                </a:solidFill>
                <a:latin typeface="Consolas" panose="020B0609020204030204" pitchFamily="49" charset="0"/>
              </a:rPr>
              <a:t>xr</a:t>
            </a:r>
            <a:r>
              <a:rPr lang="en-US" altLang="en-US" sz="1400" b="1" dirty="0">
                <a:solidFill>
                  <a:schemeClr val="accent5"/>
                </a:solidFill>
                <a:latin typeface="Consolas" panose="020B0609020204030204" pitchFamily="49" charset="0"/>
              </a:rPr>
              <a:t>-x 2 root </a:t>
            </a:r>
            <a:r>
              <a:rPr lang="en-US" altLang="en-US" sz="1400" b="1" dirty="0" err="1">
                <a:solidFill>
                  <a:schemeClr val="accent5"/>
                </a:solidFill>
                <a:latin typeface="Consolas" panose="020B0609020204030204" pitchFamily="49" charset="0"/>
              </a:rPr>
              <a:t>root</a:t>
            </a:r>
            <a:r>
              <a:rPr lang="en-US" altLang="en-US" sz="1400" b="1" dirty="0">
                <a:solidFill>
                  <a:schemeClr val="accent5"/>
                </a:solidFill>
                <a:latin typeface="Consolas" panose="020B0609020204030204" pitchFamily="49" charset="0"/>
              </a:rPr>
              <a:t>  4096 Aug 26 09:19 rc3.d</a:t>
            </a:r>
            <a:br>
              <a:rPr lang="en-US" altLang="en-US" sz="1400" b="1" dirty="0">
                <a:solidFill>
                  <a:schemeClr val="accent5"/>
                </a:solidFill>
                <a:latin typeface="Consolas" panose="020B0609020204030204" pitchFamily="49" charset="0"/>
              </a:rPr>
            </a:br>
            <a:r>
              <a:rPr lang="en-US" altLang="en-US" sz="1400" b="1" dirty="0" err="1">
                <a:solidFill>
                  <a:schemeClr val="accent5"/>
                </a:solidFill>
                <a:latin typeface="Consolas" panose="020B0609020204030204" pitchFamily="49" charset="0"/>
              </a:rPr>
              <a:t>drwxr</a:t>
            </a:r>
            <a:r>
              <a:rPr lang="en-US" altLang="en-US" sz="1400" b="1" dirty="0">
                <a:solidFill>
                  <a:schemeClr val="accent5"/>
                </a:solidFill>
                <a:latin typeface="Consolas" panose="020B0609020204030204" pitchFamily="49" charset="0"/>
              </a:rPr>
              <a:t>-</a:t>
            </a:r>
            <a:r>
              <a:rPr lang="en-US" altLang="en-US" sz="1400" b="1" dirty="0" err="1">
                <a:solidFill>
                  <a:schemeClr val="accent5"/>
                </a:solidFill>
                <a:latin typeface="Consolas" panose="020B0609020204030204" pitchFamily="49" charset="0"/>
              </a:rPr>
              <a:t>xr</a:t>
            </a:r>
            <a:r>
              <a:rPr lang="en-US" altLang="en-US" sz="1400" b="1" dirty="0">
                <a:solidFill>
                  <a:schemeClr val="accent5"/>
                </a:solidFill>
                <a:latin typeface="Consolas" panose="020B0609020204030204" pitchFamily="49" charset="0"/>
              </a:rPr>
              <a:t>-x 2 root </a:t>
            </a:r>
            <a:r>
              <a:rPr lang="en-US" altLang="en-US" sz="1400" b="1" dirty="0" err="1">
                <a:solidFill>
                  <a:schemeClr val="accent5"/>
                </a:solidFill>
                <a:latin typeface="Consolas" panose="020B0609020204030204" pitchFamily="49" charset="0"/>
              </a:rPr>
              <a:t>root</a:t>
            </a:r>
            <a:r>
              <a:rPr lang="en-US" altLang="en-US" sz="1400" b="1" dirty="0">
                <a:solidFill>
                  <a:schemeClr val="accent5"/>
                </a:solidFill>
                <a:latin typeface="Consolas" panose="020B0609020204030204" pitchFamily="49" charset="0"/>
              </a:rPr>
              <a:t>  4096 Aug 26 09:19 rc4.d</a:t>
            </a:r>
            <a:br>
              <a:rPr lang="en-US" altLang="en-US" sz="1400" b="1" dirty="0">
                <a:solidFill>
                  <a:schemeClr val="accent5"/>
                </a:solidFill>
                <a:latin typeface="Consolas" panose="020B0609020204030204" pitchFamily="49" charset="0"/>
              </a:rPr>
            </a:br>
            <a:r>
              <a:rPr lang="en-US" altLang="en-US" sz="1400" b="1" dirty="0" err="1">
                <a:solidFill>
                  <a:schemeClr val="accent5"/>
                </a:solidFill>
                <a:latin typeface="Consolas" panose="020B0609020204030204" pitchFamily="49" charset="0"/>
              </a:rPr>
              <a:t>drwxr</a:t>
            </a:r>
            <a:r>
              <a:rPr lang="en-US" altLang="en-US" sz="1400" b="1" dirty="0">
                <a:solidFill>
                  <a:schemeClr val="accent5"/>
                </a:solidFill>
                <a:latin typeface="Consolas" panose="020B0609020204030204" pitchFamily="49" charset="0"/>
              </a:rPr>
              <a:t>-</a:t>
            </a:r>
            <a:r>
              <a:rPr lang="en-US" altLang="en-US" sz="1400" b="1" dirty="0" err="1">
                <a:solidFill>
                  <a:schemeClr val="accent5"/>
                </a:solidFill>
                <a:latin typeface="Consolas" panose="020B0609020204030204" pitchFamily="49" charset="0"/>
              </a:rPr>
              <a:t>xr</a:t>
            </a:r>
            <a:r>
              <a:rPr lang="en-US" altLang="en-US" sz="1400" b="1" dirty="0">
                <a:solidFill>
                  <a:schemeClr val="accent5"/>
                </a:solidFill>
                <a:latin typeface="Consolas" panose="020B0609020204030204" pitchFamily="49" charset="0"/>
              </a:rPr>
              <a:t>-x 2 root </a:t>
            </a:r>
            <a:r>
              <a:rPr lang="en-US" altLang="en-US" sz="1400" b="1" dirty="0" err="1">
                <a:solidFill>
                  <a:schemeClr val="accent5"/>
                </a:solidFill>
                <a:latin typeface="Consolas" panose="020B0609020204030204" pitchFamily="49" charset="0"/>
              </a:rPr>
              <a:t>root</a:t>
            </a:r>
            <a:r>
              <a:rPr lang="en-US" altLang="en-US" sz="1400" b="1" dirty="0">
                <a:solidFill>
                  <a:schemeClr val="accent5"/>
                </a:solidFill>
                <a:latin typeface="Consolas" panose="020B0609020204030204" pitchFamily="49" charset="0"/>
              </a:rPr>
              <a:t>  4096 Aug 26 09:19 rc5.d</a:t>
            </a:r>
            <a:br>
              <a:rPr lang="en-US" altLang="en-US" sz="1400" b="1" dirty="0">
                <a:solidFill>
                  <a:schemeClr val="accent5"/>
                </a:solidFill>
                <a:latin typeface="Consolas" panose="020B0609020204030204" pitchFamily="49" charset="0"/>
              </a:rPr>
            </a:br>
            <a:r>
              <a:rPr lang="en-US" altLang="en-US" sz="1400" b="1" dirty="0" err="1">
                <a:solidFill>
                  <a:schemeClr val="accent5"/>
                </a:solidFill>
                <a:latin typeface="Consolas" panose="020B0609020204030204" pitchFamily="49" charset="0"/>
              </a:rPr>
              <a:t>drwxr</a:t>
            </a:r>
            <a:r>
              <a:rPr lang="en-US" altLang="en-US" sz="1400" b="1" dirty="0">
                <a:solidFill>
                  <a:schemeClr val="accent5"/>
                </a:solidFill>
                <a:latin typeface="Consolas" panose="020B0609020204030204" pitchFamily="49" charset="0"/>
              </a:rPr>
              <a:t>-</a:t>
            </a:r>
            <a:r>
              <a:rPr lang="en-US" altLang="en-US" sz="1400" b="1" dirty="0" err="1">
                <a:solidFill>
                  <a:schemeClr val="accent5"/>
                </a:solidFill>
                <a:latin typeface="Consolas" panose="020B0609020204030204" pitchFamily="49" charset="0"/>
              </a:rPr>
              <a:t>xr</a:t>
            </a:r>
            <a:r>
              <a:rPr lang="en-US" altLang="en-US" sz="1400" b="1" dirty="0">
                <a:solidFill>
                  <a:schemeClr val="accent5"/>
                </a:solidFill>
                <a:latin typeface="Consolas" panose="020B0609020204030204" pitchFamily="49" charset="0"/>
              </a:rPr>
              <a:t>-x 2 root </a:t>
            </a:r>
            <a:r>
              <a:rPr lang="en-US" altLang="en-US" sz="1400" b="1" dirty="0" err="1">
                <a:solidFill>
                  <a:schemeClr val="accent5"/>
                </a:solidFill>
                <a:latin typeface="Consolas" panose="020B0609020204030204" pitchFamily="49" charset="0"/>
              </a:rPr>
              <a:t>root</a:t>
            </a:r>
            <a:r>
              <a:rPr lang="en-US" altLang="en-US" sz="1400" b="1" dirty="0">
                <a:solidFill>
                  <a:schemeClr val="accent5"/>
                </a:solidFill>
                <a:latin typeface="Consolas" panose="020B0609020204030204" pitchFamily="49" charset="0"/>
              </a:rPr>
              <a:t>  4096 Aug 26 09:19 rc6.d</a:t>
            </a:r>
            <a:br>
              <a:rPr lang="en-US" altLang="en-US" sz="1400" b="1" dirty="0">
                <a:solidFill>
                  <a:schemeClr val="accent5"/>
                </a:solidFill>
                <a:latin typeface="Consolas" panose="020B0609020204030204" pitchFamily="49" charset="0"/>
              </a:rPr>
            </a:br>
            <a:r>
              <a:rPr lang="en-US" altLang="en-US" sz="1400" b="1" dirty="0">
                <a:solidFill>
                  <a:schemeClr val="accent5"/>
                </a:solidFill>
                <a:latin typeface="Consolas" panose="020B0609020204030204" pitchFamily="49" charset="0"/>
              </a:rPr>
              <a:t>-</a:t>
            </a:r>
            <a:r>
              <a:rPr lang="en-US" altLang="en-US" sz="1400" b="1" dirty="0" err="1">
                <a:solidFill>
                  <a:schemeClr val="accent5"/>
                </a:solidFill>
                <a:latin typeface="Consolas" panose="020B0609020204030204" pitchFamily="49" charset="0"/>
              </a:rPr>
              <a:t>rwxr</a:t>
            </a:r>
            <a:r>
              <a:rPr lang="en-US" altLang="en-US" sz="1400" b="1" dirty="0">
                <a:solidFill>
                  <a:schemeClr val="accent5"/>
                </a:solidFill>
                <a:latin typeface="Consolas" panose="020B0609020204030204" pitchFamily="49" charset="0"/>
              </a:rPr>
              <a:t>-</a:t>
            </a:r>
            <a:r>
              <a:rPr lang="en-US" altLang="en-US" sz="1400" b="1" dirty="0" err="1">
                <a:solidFill>
                  <a:schemeClr val="accent5"/>
                </a:solidFill>
                <a:latin typeface="Consolas" panose="020B0609020204030204" pitchFamily="49" charset="0"/>
              </a:rPr>
              <a:t>xr</a:t>
            </a:r>
            <a:r>
              <a:rPr lang="en-US" altLang="en-US" sz="1400" b="1" dirty="0">
                <a:solidFill>
                  <a:schemeClr val="accent5"/>
                </a:solidFill>
                <a:latin typeface="Consolas" panose="020B0609020204030204" pitchFamily="49" charset="0"/>
              </a:rPr>
              <a:t>-x 1 root </a:t>
            </a:r>
            <a:r>
              <a:rPr lang="en-US" altLang="en-US" sz="1400" b="1" dirty="0" err="1">
                <a:solidFill>
                  <a:schemeClr val="accent5"/>
                </a:solidFill>
                <a:latin typeface="Consolas" panose="020B0609020204030204" pitchFamily="49" charset="0"/>
              </a:rPr>
              <a:t>root</a:t>
            </a:r>
            <a:r>
              <a:rPr lang="en-US" altLang="en-US" sz="1400" b="1" dirty="0">
                <a:solidFill>
                  <a:schemeClr val="accent5"/>
                </a:solidFill>
                <a:latin typeface="Consolas" panose="020B0609020204030204" pitchFamily="49" charset="0"/>
              </a:rPr>
              <a:t>   220 Jul 2 06:56 </a:t>
            </a:r>
            <a:r>
              <a:rPr lang="en-US" altLang="en-US" sz="1400" b="1" dirty="0" err="1">
                <a:solidFill>
                  <a:schemeClr val="accent5"/>
                </a:solidFill>
                <a:latin typeface="Consolas" panose="020B0609020204030204" pitchFamily="49" charset="0"/>
              </a:rPr>
              <a:t>rc.local</a:t>
            </a:r>
            <a:br>
              <a:rPr lang="en-US" altLang="en-US" sz="1400" b="1" dirty="0">
                <a:solidFill>
                  <a:schemeClr val="accent5"/>
                </a:solidFill>
                <a:latin typeface="Consolas" panose="020B0609020204030204" pitchFamily="49" charset="0"/>
              </a:rPr>
            </a:br>
            <a:r>
              <a:rPr lang="en-US" altLang="en-US" sz="1400" b="1" dirty="0">
                <a:solidFill>
                  <a:schemeClr val="accent5"/>
                </a:solidFill>
                <a:latin typeface="Consolas" panose="020B0609020204030204" pitchFamily="49" charset="0"/>
              </a:rPr>
              <a:t>-</a:t>
            </a:r>
            <a:r>
              <a:rPr lang="en-US" altLang="en-US" sz="1400" b="1" dirty="0" err="1">
                <a:solidFill>
                  <a:schemeClr val="accent5"/>
                </a:solidFill>
                <a:latin typeface="Consolas" panose="020B0609020204030204" pitchFamily="49" charset="0"/>
              </a:rPr>
              <a:t>rwxr</a:t>
            </a:r>
            <a:r>
              <a:rPr lang="en-US" altLang="en-US" sz="1400" b="1" dirty="0">
                <a:solidFill>
                  <a:schemeClr val="accent5"/>
                </a:solidFill>
                <a:latin typeface="Consolas" panose="020B0609020204030204" pitchFamily="49" charset="0"/>
              </a:rPr>
              <a:t>-</a:t>
            </a:r>
            <a:r>
              <a:rPr lang="en-US" altLang="en-US" sz="1400" b="1" dirty="0" err="1">
                <a:solidFill>
                  <a:schemeClr val="accent5"/>
                </a:solidFill>
                <a:latin typeface="Consolas" panose="020B0609020204030204" pitchFamily="49" charset="0"/>
              </a:rPr>
              <a:t>xr</a:t>
            </a:r>
            <a:r>
              <a:rPr lang="en-US" altLang="en-US" sz="1400" b="1" dirty="0">
                <a:solidFill>
                  <a:schemeClr val="accent5"/>
                </a:solidFill>
                <a:latin typeface="Consolas" panose="020B0609020204030204" pitchFamily="49" charset="0"/>
              </a:rPr>
              <a:t>-x 1 root </a:t>
            </a:r>
            <a:r>
              <a:rPr lang="en-US" altLang="en-US" sz="1400" b="1" dirty="0" err="1">
                <a:solidFill>
                  <a:schemeClr val="accent5"/>
                </a:solidFill>
                <a:latin typeface="Consolas" panose="020B0609020204030204" pitchFamily="49" charset="0"/>
              </a:rPr>
              <a:t>root</a:t>
            </a:r>
            <a:r>
              <a:rPr lang="en-US" altLang="en-US" sz="1400" b="1" dirty="0">
                <a:solidFill>
                  <a:schemeClr val="accent5"/>
                </a:solidFill>
                <a:latin typeface="Consolas" panose="020B0609020204030204" pitchFamily="49" charset="0"/>
              </a:rPr>
              <a:t> 20108 Aug 17  2017 </a:t>
            </a:r>
            <a:r>
              <a:rPr lang="en-US" altLang="en-US" sz="1400" b="1" dirty="0" err="1">
                <a:solidFill>
                  <a:schemeClr val="accent5"/>
                </a:solidFill>
                <a:latin typeface="Consolas" panose="020B0609020204030204" pitchFamily="49" charset="0"/>
              </a:rPr>
              <a:t>rc.sysinit</a:t>
            </a:r>
            <a:r>
              <a:rPr lang="en-US" altLang="en-US" sz="1100" dirty="0">
                <a:solidFill>
                  <a:schemeClr val="accent5"/>
                </a:solidFill>
                <a:latin typeface="Consolas" panose="020B0609020204030204" pitchFamily="49" charset="0"/>
              </a:rPr>
              <a:t> </a:t>
            </a:r>
            <a:endParaRPr lang="en-US" altLang="en-US" sz="3200"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822090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Runlevel</a:t>
            </a:r>
            <a:r>
              <a:rPr lang="en-US" dirty="0"/>
              <a:t> Scripts</a:t>
            </a:r>
          </a:p>
        </p:txBody>
      </p:sp>
      <p:sp>
        <p:nvSpPr>
          <p:cNvPr id="3" name="Content Placeholder 2"/>
          <p:cNvSpPr>
            <a:spLocks noGrp="1"/>
          </p:cNvSpPr>
          <p:nvPr>
            <p:ph idx="1"/>
          </p:nvPr>
        </p:nvSpPr>
        <p:spPr/>
        <p:txBody>
          <a:bodyPr/>
          <a:lstStyle/>
          <a:p>
            <a:r>
              <a:rPr lang="en-US" dirty="0"/>
              <a:t>Naming convention of the scripts is as follows:</a:t>
            </a:r>
          </a:p>
          <a:p>
            <a:r>
              <a:rPr lang="en-US" dirty="0"/>
              <a:t>Starts with “</a:t>
            </a:r>
            <a:r>
              <a:rPr lang="en-US" dirty="0">
                <a:solidFill>
                  <a:srgbClr val="0070C0"/>
                </a:solidFill>
              </a:rPr>
              <a:t>S</a:t>
            </a:r>
            <a:r>
              <a:rPr lang="en-US" dirty="0"/>
              <a:t>” or “</a:t>
            </a:r>
            <a:r>
              <a:rPr lang="en-US" dirty="0">
                <a:solidFill>
                  <a:srgbClr val="0070C0"/>
                </a:solidFill>
              </a:rPr>
              <a:t>K</a:t>
            </a:r>
            <a:r>
              <a:rPr lang="en-US" dirty="0"/>
              <a:t>”. “</a:t>
            </a:r>
            <a:r>
              <a:rPr lang="en-US" dirty="0">
                <a:solidFill>
                  <a:srgbClr val="0070C0"/>
                </a:solidFill>
              </a:rPr>
              <a:t>S</a:t>
            </a:r>
            <a:r>
              <a:rPr lang="en-US" dirty="0"/>
              <a:t>” scripts are used to start the service and “</a:t>
            </a:r>
            <a:r>
              <a:rPr lang="en-US" dirty="0">
                <a:solidFill>
                  <a:srgbClr val="0070C0"/>
                </a:solidFill>
              </a:rPr>
              <a:t>K</a:t>
            </a:r>
            <a:r>
              <a:rPr lang="en-US" dirty="0"/>
              <a:t>” scripts are used to stop the service.</a:t>
            </a:r>
          </a:p>
          <a:p>
            <a:r>
              <a:rPr lang="en-US" dirty="0"/>
              <a:t>Followed by a number that specifies the order in which the scripts are to be executed.</a:t>
            </a:r>
          </a:p>
          <a:p>
            <a:r>
              <a:rPr lang="en-US" dirty="0"/>
              <a:t>Ends with the name of the service.</a:t>
            </a:r>
          </a:p>
        </p:txBody>
      </p:sp>
    </p:spTree>
    <p:extLst>
      <p:ext uri="{BB962C8B-B14F-4D97-AF65-F5344CB8AC3E}">
        <p14:creationId xmlns:p14="http://schemas.microsoft.com/office/powerpoint/2010/main" val="3924209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rc.local</a:t>
            </a:r>
            <a:r>
              <a:rPr lang="en-US" dirty="0"/>
              <a:t> </a:t>
            </a:r>
            <a:r>
              <a:rPr lang="en-US" dirty="0" err="1"/>
              <a:t>sript</a:t>
            </a:r>
            <a:endParaRPr lang="en-US" dirty="0"/>
          </a:p>
        </p:txBody>
      </p:sp>
      <p:sp>
        <p:nvSpPr>
          <p:cNvPr id="3" name="Content Placeholder 2"/>
          <p:cNvSpPr>
            <a:spLocks noGrp="1"/>
          </p:cNvSpPr>
          <p:nvPr>
            <p:ph idx="1"/>
          </p:nvPr>
        </p:nvSpPr>
        <p:spPr/>
        <p:txBody>
          <a:bodyPr/>
          <a:lstStyle/>
          <a:p>
            <a:r>
              <a:rPr lang="en-US" dirty="0"/>
              <a:t>After the </a:t>
            </a:r>
            <a:r>
              <a:rPr lang="en-US" dirty="0" err="1"/>
              <a:t>runlevel</a:t>
            </a:r>
            <a:r>
              <a:rPr lang="en-US" dirty="0"/>
              <a:t> scripts have been executed, the last script to run is the </a:t>
            </a:r>
            <a:r>
              <a:rPr lang="en-US" dirty="0">
                <a:solidFill>
                  <a:srgbClr val="0070C0"/>
                </a:solidFill>
                <a:latin typeface="Consolas" panose="020B0609020204030204" pitchFamily="49" charset="0"/>
              </a:rPr>
              <a:t>/</a:t>
            </a:r>
            <a:r>
              <a:rPr lang="en-US" dirty="0" err="1">
                <a:solidFill>
                  <a:srgbClr val="0070C0"/>
                </a:solidFill>
                <a:latin typeface="Consolas" panose="020B0609020204030204" pitchFamily="49" charset="0"/>
              </a:rPr>
              <a:t>etc</a:t>
            </a:r>
            <a:r>
              <a:rPr lang="en-US" dirty="0">
                <a:solidFill>
                  <a:srgbClr val="0070C0"/>
                </a:solidFill>
                <a:latin typeface="Consolas" panose="020B0609020204030204" pitchFamily="49" charset="0"/>
              </a:rPr>
              <a:t>/</a:t>
            </a:r>
            <a:r>
              <a:rPr lang="en-US" dirty="0" err="1">
                <a:solidFill>
                  <a:srgbClr val="0070C0"/>
                </a:solidFill>
                <a:latin typeface="Consolas" panose="020B0609020204030204" pitchFamily="49" charset="0"/>
              </a:rPr>
              <a:t>rc.d</a:t>
            </a:r>
            <a:r>
              <a:rPr lang="en-US" dirty="0">
                <a:solidFill>
                  <a:srgbClr val="0070C0"/>
                </a:solidFill>
                <a:latin typeface="Consolas" panose="020B0609020204030204" pitchFamily="49" charset="0"/>
              </a:rPr>
              <a:t>/</a:t>
            </a:r>
            <a:r>
              <a:rPr lang="en-US" dirty="0" err="1">
                <a:solidFill>
                  <a:srgbClr val="0070C0"/>
                </a:solidFill>
                <a:latin typeface="Consolas" panose="020B0609020204030204" pitchFamily="49" charset="0"/>
              </a:rPr>
              <a:t>rc.local</a:t>
            </a:r>
            <a:r>
              <a:rPr lang="en-US" dirty="0"/>
              <a:t> script.</a:t>
            </a:r>
          </a:p>
          <a:p>
            <a:r>
              <a:rPr lang="en-US" dirty="0"/>
              <a:t>You can add custom Bash commands you want to be executed at boot.</a:t>
            </a:r>
          </a:p>
          <a:p>
            <a:r>
              <a:rPr lang="en-US" dirty="0"/>
              <a:t>The login prompt will show up after the </a:t>
            </a:r>
            <a:r>
              <a:rPr lang="en-US" dirty="0" err="1">
                <a:solidFill>
                  <a:srgbClr val="0070C0"/>
                </a:solidFill>
                <a:latin typeface="Consolas" panose="020B0609020204030204" pitchFamily="49" charset="0"/>
              </a:rPr>
              <a:t>rc.local</a:t>
            </a:r>
            <a:r>
              <a:rPr lang="en-US" dirty="0"/>
              <a:t> script has been executed.</a:t>
            </a:r>
          </a:p>
        </p:txBody>
      </p:sp>
    </p:spTree>
    <p:extLst>
      <p:ext uri="{BB962C8B-B14F-4D97-AF65-F5344CB8AC3E}">
        <p14:creationId xmlns:p14="http://schemas.microsoft.com/office/powerpoint/2010/main" val="1414703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SysV-Init</a:t>
            </a:r>
            <a:r>
              <a:rPr lang="en-US" dirty="0"/>
              <a:t> Important Commands</a:t>
            </a:r>
          </a:p>
        </p:txBody>
      </p:sp>
      <p:sp>
        <p:nvSpPr>
          <p:cNvPr id="3" name="Content Placeholder 2"/>
          <p:cNvSpPr>
            <a:spLocks noGrp="1"/>
          </p:cNvSpPr>
          <p:nvPr>
            <p:ph idx="1"/>
          </p:nvPr>
        </p:nvSpPr>
        <p:spPr/>
        <p:txBody>
          <a:bodyPr>
            <a:normAutofit/>
          </a:bodyPr>
          <a:lstStyle/>
          <a:p>
            <a:r>
              <a:rPr lang="en-US" sz="2000" dirty="0">
                <a:solidFill>
                  <a:srgbClr val="0070C0"/>
                </a:solidFill>
                <a:latin typeface="Consolas" panose="020B0609020204030204" pitchFamily="49" charset="0"/>
              </a:rPr>
              <a:t>$ service </a:t>
            </a:r>
            <a:r>
              <a:rPr lang="en-US" sz="2000" dirty="0" err="1">
                <a:solidFill>
                  <a:srgbClr val="0070C0"/>
                </a:solidFill>
                <a:latin typeface="Consolas" panose="020B0609020204030204" pitchFamily="49" charset="0"/>
              </a:rPr>
              <a:t>httpd</a:t>
            </a:r>
            <a:r>
              <a:rPr lang="en-US" sz="2000" dirty="0">
                <a:solidFill>
                  <a:srgbClr val="0070C0"/>
                </a:solidFill>
                <a:latin typeface="Consolas" panose="020B0609020204030204" pitchFamily="49" charset="0"/>
              </a:rPr>
              <a:t> start</a:t>
            </a:r>
          </a:p>
          <a:p>
            <a:r>
              <a:rPr lang="en-US" sz="2000" dirty="0">
                <a:solidFill>
                  <a:srgbClr val="0070C0"/>
                </a:solidFill>
                <a:latin typeface="Consolas" panose="020B0609020204030204" pitchFamily="49" charset="0"/>
              </a:rPr>
              <a:t>$ service </a:t>
            </a:r>
            <a:r>
              <a:rPr lang="en-US" sz="2000" dirty="0" err="1">
                <a:solidFill>
                  <a:srgbClr val="0070C0"/>
                </a:solidFill>
                <a:latin typeface="Consolas" panose="020B0609020204030204" pitchFamily="49" charset="0"/>
              </a:rPr>
              <a:t>httpd</a:t>
            </a:r>
            <a:r>
              <a:rPr lang="en-US" sz="2000" dirty="0">
                <a:solidFill>
                  <a:srgbClr val="0070C0"/>
                </a:solidFill>
                <a:latin typeface="Consolas" panose="020B0609020204030204" pitchFamily="49" charset="0"/>
              </a:rPr>
              <a:t> status</a:t>
            </a:r>
          </a:p>
          <a:p>
            <a:r>
              <a:rPr lang="en-US" sz="2000" dirty="0">
                <a:solidFill>
                  <a:srgbClr val="0070C0"/>
                </a:solidFill>
                <a:latin typeface="Consolas" panose="020B0609020204030204" pitchFamily="49" charset="0"/>
              </a:rPr>
              <a:t>$ </a:t>
            </a:r>
            <a:r>
              <a:rPr lang="en-US" sz="2000" dirty="0" err="1">
                <a:solidFill>
                  <a:srgbClr val="0070C0"/>
                </a:solidFill>
                <a:latin typeface="Consolas" panose="020B0609020204030204" pitchFamily="49" charset="0"/>
              </a:rPr>
              <a:t>chkconfig</a:t>
            </a:r>
            <a:r>
              <a:rPr lang="en-US" sz="2000" dirty="0">
                <a:solidFill>
                  <a:srgbClr val="0070C0"/>
                </a:solidFill>
                <a:latin typeface="Consolas" panose="020B0609020204030204" pitchFamily="49" charset="0"/>
              </a:rPr>
              <a:t> </a:t>
            </a:r>
            <a:r>
              <a:rPr lang="en-US" sz="2000" dirty="0" err="1">
                <a:solidFill>
                  <a:srgbClr val="0070C0"/>
                </a:solidFill>
                <a:latin typeface="Consolas" panose="020B0609020204030204" pitchFamily="49" charset="0"/>
              </a:rPr>
              <a:t>httpd</a:t>
            </a:r>
            <a:r>
              <a:rPr lang="en-US" sz="2000" dirty="0">
                <a:solidFill>
                  <a:srgbClr val="0070C0"/>
                </a:solidFill>
                <a:latin typeface="Consolas" panose="020B0609020204030204" pitchFamily="49" charset="0"/>
              </a:rPr>
              <a:t> on</a:t>
            </a:r>
          </a:p>
          <a:p>
            <a:r>
              <a:rPr lang="en-US" sz="2000" dirty="0">
                <a:solidFill>
                  <a:srgbClr val="0070C0"/>
                </a:solidFill>
                <a:latin typeface="Consolas" panose="020B0609020204030204" pitchFamily="49" charset="0"/>
              </a:rPr>
              <a:t>$ </a:t>
            </a:r>
            <a:r>
              <a:rPr lang="en-US" sz="2000" dirty="0" err="1">
                <a:solidFill>
                  <a:srgbClr val="0070C0"/>
                </a:solidFill>
                <a:latin typeface="Consolas" panose="020B0609020204030204" pitchFamily="49" charset="0"/>
              </a:rPr>
              <a:t>runlevel</a:t>
            </a:r>
            <a:endParaRPr lang="en-US" sz="2000" dirty="0">
              <a:solidFill>
                <a:srgbClr val="0070C0"/>
              </a:solidFill>
              <a:latin typeface="Consolas" panose="020B0609020204030204" pitchFamily="49" charset="0"/>
            </a:endParaRPr>
          </a:p>
          <a:p>
            <a:r>
              <a:rPr lang="en-US" sz="2000" dirty="0">
                <a:solidFill>
                  <a:srgbClr val="0070C0"/>
                </a:solidFill>
                <a:latin typeface="Consolas" panose="020B0609020204030204" pitchFamily="49" charset="0"/>
              </a:rPr>
              <a:t>$ </a:t>
            </a:r>
            <a:r>
              <a:rPr lang="en-US" sz="2000" dirty="0" err="1">
                <a:solidFill>
                  <a:srgbClr val="0070C0"/>
                </a:solidFill>
                <a:latin typeface="Consolas" panose="020B0609020204030204" pitchFamily="49" charset="0"/>
              </a:rPr>
              <a:t>telinit</a:t>
            </a:r>
            <a:r>
              <a:rPr lang="en-US" sz="2000" dirty="0">
                <a:solidFill>
                  <a:srgbClr val="0070C0"/>
                </a:solidFill>
                <a:latin typeface="Consolas" panose="020B0609020204030204" pitchFamily="49" charset="0"/>
              </a:rPr>
              <a:t> 3</a:t>
            </a:r>
          </a:p>
          <a:p>
            <a:r>
              <a:rPr lang="en-US" sz="2000" dirty="0">
                <a:solidFill>
                  <a:srgbClr val="0070C0"/>
                </a:solidFill>
                <a:latin typeface="Consolas" panose="020B0609020204030204" pitchFamily="49" charset="0"/>
              </a:rPr>
              <a:t>$ </a:t>
            </a:r>
            <a:r>
              <a:rPr lang="en-US" sz="2000" dirty="0" err="1">
                <a:solidFill>
                  <a:srgbClr val="0070C0"/>
                </a:solidFill>
                <a:latin typeface="Consolas" panose="020B0609020204030204" pitchFamily="49" charset="0"/>
              </a:rPr>
              <a:t>sed</a:t>
            </a:r>
            <a:r>
              <a:rPr lang="en-US" sz="2000" dirty="0">
                <a:solidFill>
                  <a:srgbClr val="0070C0"/>
                </a:solidFill>
                <a:latin typeface="Consolas" panose="020B0609020204030204" pitchFamily="49" charset="0"/>
              </a:rPr>
              <a:t> -</a:t>
            </a:r>
            <a:r>
              <a:rPr lang="en-US" sz="2000" dirty="0" err="1">
                <a:solidFill>
                  <a:srgbClr val="0070C0"/>
                </a:solidFill>
                <a:latin typeface="Consolas" panose="020B0609020204030204" pitchFamily="49" charset="0"/>
              </a:rPr>
              <a:t>i</a:t>
            </a:r>
            <a:r>
              <a:rPr lang="en-US" sz="2000" dirty="0">
                <a:solidFill>
                  <a:srgbClr val="0070C0"/>
                </a:solidFill>
                <a:latin typeface="Consolas" panose="020B0609020204030204" pitchFamily="49" charset="0"/>
              </a:rPr>
              <a:t> “s/^id:.*:</a:t>
            </a:r>
            <a:r>
              <a:rPr lang="en-US" sz="2000" dirty="0" err="1">
                <a:solidFill>
                  <a:srgbClr val="0070C0"/>
                </a:solidFill>
                <a:latin typeface="Consolas" panose="020B0609020204030204" pitchFamily="49" charset="0"/>
              </a:rPr>
              <a:t>initdefault</a:t>
            </a:r>
            <a:r>
              <a:rPr lang="en-US" sz="2000" dirty="0">
                <a:solidFill>
                  <a:srgbClr val="0070C0"/>
                </a:solidFill>
                <a:latin typeface="Consolas" panose="020B0609020204030204" pitchFamily="49" charset="0"/>
              </a:rPr>
              <a:t>:/id:3:initdefault/” /</a:t>
            </a:r>
            <a:r>
              <a:rPr lang="en-US" sz="2000" dirty="0" err="1">
                <a:solidFill>
                  <a:srgbClr val="0070C0"/>
                </a:solidFill>
                <a:latin typeface="Consolas" panose="020B0609020204030204" pitchFamily="49" charset="0"/>
              </a:rPr>
              <a:t>etc</a:t>
            </a:r>
            <a:r>
              <a:rPr lang="en-US" sz="2000" dirty="0">
                <a:solidFill>
                  <a:srgbClr val="0070C0"/>
                </a:solidFill>
                <a:latin typeface="Consolas" panose="020B0609020204030204" pitchFamily="49" charset="0"/>
              </a:rPr>
              <a:t>/</a:t>
            </a:r>
            <a:r>
              <a:rPr lang="en-US" sz="2000" dirty="0" err="1">
                <a:solidFill>
                  <a:srgbClr val="0070C0"/>
                </a:solidFill>
                <a:latin typeface="Consolas" panose="020B0609020204030204" pitchFamily="49" charset="0"/>
              </a:rPr>
              <a:t>inittab</a:t>
            </a:r>
            <a:endParaRPr lang="en-US" sz="2000"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51327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SystemD</a:t>
            </a:r>
            <a:r>
              <a:rPr lang="en-US" dirty="0"/>
              <a:t> Boot Process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2868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SystemD</a:t>
            </a:r>
            <a:endParaRPr lang="en-US" dirty="0"/>
          </a:p>
        </p:txBody>
      </p:sp>
      <p:sp>
        <p:nvSpPr>
          <p:cNvPr id="3" name="Content Placeholder 2"/>
          <p:cNvSpPr>
            <a:spLocks noGrp="1"/>
          </p:cNvSpPr>
          <p:nvPr>
            <p:ph idx="1"/>
          </p:nvPr>
        </p:nvSpPr>
        <p:spPr>
          <a:xfrm>
            <a:off x="838200" y="1825625"/>
            <a:ext cx="10515600" cy="3338046"/>
          </a:xfrm>
        </p:spPr>
        <p:txBody>
          <a:bodyPr/>
          <a:lstStyle/>
          <a:p>
            <a:r>
              <a:rPr lang="en-US" dirty="0" err="1"/>
              <a:t>SystemD</a:t>
            </a:r>
            <a:r>
              <a:rPr lang="en-US" dirty="0"/>
              <a:t> is a system and service manager that was designed to replace </a:t>
            </a:r>
            <a:r>
              <a:rPr lang="en-US" dirty="0" err="1"/>
              <a:t>SysV-Init</a:t>
            </a:r>
            <a:r>
              <a:rPr lang="en-US" dirty="0"/>
              <a:t> which has the following limitations:</a:t>
            </a:r>
          </a:p>
          <a:p>
            <a:r>
              <a:rPr lang="en-US" dirty="0"/>
              <a:t>Services are started sequentially.</a:t>
            </a:r>
          </a:p>
          <a:p>
            <a:r>
              <a:rPr lang="en-US" dirty="0"/>
              <a:t>Longer boot times.</a:t>
            </a:r>
          </a:p>
          <a:p>
            <a:r>
              <a:rPr lang="en-US" dirty="0"/>
              <a:t>No easy and straightforward way to monitor running services.</a:t>
            </a:r>
          </a:p>
          <a:p>
            <a:r>
              <a:rPr lang="en-US" dirty="0"/>
              <a:t>Dependencies have to be handled manually.</a:t>
            </a:r>
          </a:p>
          <a:p>
            <a:endParaRPr lang="en-US" dirty="0"/>
          </a:p>
        </p:txBody>
      </p:sp>
    </p:spTree>
    <p:extLst>
      <p:ext uri="{BB962C8B-B14F-4D97-AF65-F5344CB8AC3E}">
        <p14:creationId xmlns:p14="http://schemas.microsoft.com/office/powerpoint/2010/main" val="359703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SystemD</a:t>
            </a:r>
            <a:r>
              <a:rPr lang="en-US" dirty="0"/>
              <a:t> Units</a:t>
            </a:r>
          </a:p>
        </p:txBody>
      </p:sp>
      <p:sp>
        <p:nvSpPr>
          <p:cNvPr id="3" name="Content Placeholder 2"/>
          <p:cNvSpPr>
            <a:spLocks noGrp="1"/>
          </p:cNvSpPr>
          <p:nvPr>
            <p:ph idx="1"/>
          </p:nvPr>
        </p:nvSpPr>
        <p:spPr/>
        <p:txBody>
          <a:bodyPr>
            <a:normAutofit fontScale="92500" lnSpcReduction="20000"/>
          </a:bodyPr>
          <a:lstStyle/>
          <a:p>
            <a:r>
              <a:rPr lang="en-US" dirty="0"/>
              <a:t>Every resource that is managed by </a:t>
            </a:r>
            <a:r>
              <a:rPr lang="en-US" dirty="0" err="1"/>
              <a:t>SystemD</a:t>
            </a:r>
            <a:r>
              <a:rPr lang="en-US" dirty="0"/>
              <a:t> is called a unit.</a:t>
            </a:r>
          </a:p>
          <a:p>
            <a:r>
              <a:rPr lang="en-US" dirty="0"/>
              <a:t>A unit is a plain-text file that stores information about any one of the following:</a:t>
            </a:r>
          </a:p>
          <a:p>
            <a:pPr lvl="1"/>
            <a:r>
              <a:rPr lang="en-US" dirty="0"/>
              <a:t>a service</a:t>
            </a:r>
          </a:p>
          <a:p>
            <a:pPr lvl="1"/>
            <a:r>
              <a:rPr lang="en-US" dirty="0"/>
              <a:t>a socket</a:t>
            </a:r>
          </a:p>
          <a:p>
            <a:pPr lvl="1"/>
            <a:r>
              <a:rPr lang="en-US" dirty="0"/>
              <a:t>a device</a:t>
            </a:r>
          </a:p>
          <a:p>
            <a:pPr lvl="1"/>
            <a:r>
              <a:rPr lang="en-US" dirty="0"/>
              <a:t>a mount point,</a:t>
            </a:r>
          </a:p>
          <a:p>
            <a:pPr lvl="1"/>
            <a:r>
              <a:rPr lang="en-US" dirty="0"/>
              <a:t>an </a:t>
            </a:r>
            <a:r>
              <a:rPr lang="en-US" dirty="0" err="1"/>
              <a:t>automount</a:t>
            </a:r>
            <a:r>
              <a:rPr lang="en-US" dirty="0"/>
              <a:t> point</a:t>
            </a:r>
          </a:p>
          <a:p>
            <a:pPr lvl="1"/>
            <a:r>
              <a:rPr lang="en-US" dirty="0"/>
              <a:t>a swap file or partition</a:t>
            </a:r>
          </a:p>
          <a:p>
            <a:pPr lvl="1"/>
            <a:r>
              <a:rPr lang="en-US" dirty="0"/>
              <a:t>a start-up target</a:t>
            </a:r>
          </a:p>
          <a:p>
            <a:pPr lvl="1"/>
            <a:r>
              <a:rPr lang="en-US" dirty="0"/>
              <a:t>a watched file system path</a:t>
            </a:r>
          </a:p>
          <a:p>
            <a:pPr lvl="1"/>
            <a:r>
              <a:rPr lang="en-US" dirty="0"/>
              <a:t>a timer controlled and supervised by </a:t>
            </a:r>
            <a:r>
              <a:rPr lang="en-US" u="sng" dirty="0">
                <a:hlinkClick r:id="rId2"/>
              </a:rPr>
              <a:t>systemd</a:t>
            </a:r>
            <a:endParaRPr lang="en-US" dirty="0"/>
          </a:p>
          <a:p>
            <a:pPr lvl="1"/>
            <a:r>
              <a:rPr lang="en-US" dirty="0"/>
              <a:t>a resource management slice or a group of externally created processes.</a:t>
            </a:r>
          </a:p>
          <a:p>
            <a:endParaRPr lang="en-US" dirty="0"/>
          </a:p>
        </p:txBody>
      </p:sp>
    </p:spTree>
    <p:extLst>
      <p:ext uri="{BB962C8B-B14F-4D97-AF65-F5344CB8AC3E}">
        <p14:creationId xmlns:p14="http://schemas.microsoft.com/office/powerpoint/2010/main" val="381386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96FD6BCD-0673-FB8F-6F66-8C7BADD1ADBA}"/>
              </a:ext>
            </a:extLst>
          </p:cNvPr>
          <p:cNvSpPr>
            <a:spLocks noGrp="1" noChangeArrowheads="1"/>
          </p:cNvSpPr>
          <p:nvPr>
            <p:ph type="title"/>
          </p:nvPr>
        </p:nvSpPr>
        <p:spPr/>
        <p:txBody>
          <a:bodyPr/>
          <a:lstStyle/>
          <a:p>
            <a:r>
              <a:rPr lang="en-US" altLang="en-US"/>
              <a:t>Architectural Approaches</a:t>
            </a:r>
          </a:p>
        </p:txBody>
      </p:sp>
      <p:sp>
        <p:nvSpPr>
          <p:cNvPr id="358403" name="Rectangle 3">
            <a:extLst>
              <a:ext uri="{FF2B5EF4-FFF2-40B4-BE49-F238E27FC236}">
                <a16:creationId xmlns:a16="http://schemas.microsoft.com/office/drawing/2014/main" id="{6D70E41C-71FC-0580-1057-B9F5B9B9A1C8}"/>
              </a:ext>
            </a:extLst>
          </p:cNvPr>
          <p:cNvSpPr>
            <a:spLocks noGrp="1" noChangeArrowheads="1"/>
          </p:cNvSpPr>
          <p:nvPr>
            <p:ph type="body" idx="1"/>
          </p:nvPr>
        </p:nvSpPr>
        <p:spPr/>
        <p:txBody>
          <a:bodyPr/>
          <a:lstStyle/>
          <a:p>
            <a:r>
              <a:rPr lang="en-US" altLang="en-US"/>
              <a:t>Monolithic.</a:t>
            </a:r>
          </a:p>
          <a:p>
            <a:r>
              <a:rPr lang="en-US" altLang="en-US"/>
              <a:t>Layered.</a:t>
            </a:r>
          </a:p>
          <a:p>
            <a:r>
              <a:rPr lang="en-US" altLang="en-US"/>
              <a:t>Modularized.</a:t>
            </a:r>
          </a:p>
          <a:p>
            <a:r>
              <a:rPr lang="en-US" altLang="en-US"/>
              <a:t>Micro-kernel.</a:t>
            </a:r>
          </a:p>
          <a:p>
            <a:r>
              <a:rPr lang="en-US" altLang="en-US"/>
              <a:t>Virtual machine.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SystemD</a:t>
            </a:r>
            <a:r>
              <a:rPr lang="en-US" dirty="0"/>
              <a:t> Target Units</a:t>
            </a:r>
          </a:p>
        </p:txBody>
      </p:sp>
      <p:sp>
        <p:nvSpPr>
          <p:cNvPr id="3" name="Content Placeholder 2"/>
          <p:cNvSpPr>
            <a:spLocks noGrp="1"/>
          </p:cNvSpPr>
          <p:nvPr>
            <p:ph idx="1"/>
          </p:nvPr>
        </p:nvSpPr>
        <p:spPr>
          <a:xfrm>
            <a:off x="838200" y="1567439"/>
            <a:ext cx="10515600" cy="4351338"/>
          </a:xfrm>
        </p:spPr>
        <p:txBody>
          <a:bodyPr>
            <a:normAutofit/>
          </a:bodyPr>
          <a:lstStyle/>
          <a:p>
            <a:r>
              <a:rPr lang="en-US" sz="2400" dirty="0" err="1"/>
              <a:t>Runlevels</a:t>
            </a:r>
            <a:r>
              <a:rPr lang="en-US" sz="2400" dirty="0"/>
              <a:t> were replaced by “target” units,</a:t>
            </a:r>
          </a:p>
          <a:p>
            <a:r>
              <a:rPr lang="en-US" sz="2400" dirty="0"/>
              <a:t>Target files are used to group together units that are needed for that specific target (services, sockets, devices, etc.)</a:t>
            </a:r>
          </a:p>
        </p:txBody>
      </p:sp>
      <p:graphicFrame>
        <p:nvGraphicFramePr>
          <p:cNvPr id="4" name="Table 3"/>
          <p:cNvGraphicFramePr>
            <a:graphicFrameLocks noGrp="1"/>
          </p:cNvGraphicFramePr>
          <p:nvPr/>
        </p:nvGraphicFramePr>
        <p:xfrm>
          <a:off x="2244762" y="2923033"/>
          <a:ext cx="7702475" cy="3303184"/>
        </p:xfrm>
        <a:graphic>
          <a:graphicData uri="http://schemas.openxmlformats.org/drawingml/2006/table">
            <a:tbl>
              <a:tblPr/>
              <a:tblGrid>
                <a:gridCol w="4461609">
                  <a:extLst>
                    <a:ext uri="{9D8B030D-6E8A-4147-A177-3AD203B41FA5}">
                      <a16:colId xmlns:a16="http://schemas.microsoft.com/office/drawing/2014/main" val="743879520"/>
                    </a:ext>
                  </a:extLst>
                </a:gridCol>
                <a:gridCol w="3240866">
                  <a:extLst>
                    <a:ext uri="{9D8B030D-6E8A-4147-A177-3AD203B41FA5}">
                      <a16:colId xmlns:a16="http://schemas.microsoft.com/office/drawing/2014/main" val="4108833082"/>
                    </a:ext>
                  </a:extLst>
                </a:gridCol>
              </a:tblGrid>
              <a:tr h="0">
                <a:tc>
                  <a:txBody>
                    <a:bodyPr/>
                    <a:lstStyle/>
                    <a:p>
                      <a:r>
                        <a:rPr lang="en-US" sz="1600" b="1" dirty="0" err="1">
                          <a:effectLst/>
                        </a:rPr>
                        <a:t>SysV-Init</a:t>
                      </a:r>
                      <a:r>
                        <a:rPr lang="en-US" sz="1600" b="1" dirty="0">
                          <a:effectLst/>
                        </a:rPr>
                        <a:t> </a:t>
                      </a:r>
                      <a:r>
                        <a:rPr lang="en-US" sz="1600" b="1" dirty="0" err="1">
                          <a:effectLst/>
                        </a:rPr>
                        <a:t>Runlevel</a:t>
                      </a:r>
                      <a:endParaRPr lang="en-US" sz="1600" dirty="0">
                        <a:effectLst/>
                      </a:endParaRPr>
                    </a:p>
                  </a:txBody>
                  <a:tcPr marL="69289" marR="69289" marT="69289" marB="69289" anchor="ctr">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solidFill>
                      <a:srgbClr val="FFFFFF"/>
                    </a:solidFill>
                  </a:tcPr>
                </a:tc>
                <a:tc>
                  <a:txBody>
                    <a:bodyPr/>
                    <a:lstStyle/>
                    <a:p>
                      <a:r>
                        <a:rPr lang="en-US" sz="1600" b="1">
                          <a:effectLst/>
                        </a:rPr>
                        <a:t>SystemD Start-up Target</a:t>
                      </a:r>
                      <a:endParaRPr lang="en-US" sz="1600">
                        <a:effectLst/>
                      </a:endParaRPr>
                    </a:p>
                  </a:txBody>
                  <a:tcPr marL="69289" marR="69289" marT="69289" marB="69289" anchor="ctr">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solidFill>
                      <a:srgbClr val="FFFFFF"/>
                    </a:solidFill>
                  </a:tcPr>
                </a:tc>
                <a:extLst>
                  <a:ext uri="{0D108BD9-81ED-4DB2-BD59-A6C34878D82A}">
                    <a16:rowId xmlns:a16="http://schemas.microsoft.com/office/drawing/2014/main" val="1261529043"/>
                  </a:ext>
                </a:extLst>
              </a:tr>
              <a:tr h="0">
                <a:tc>
                  <a:txBody>
                    <a:bodyPr/>
                    <a:lstStyle/>
                    <a:p>
                      <a:r>
                        <a:rPr lang="en-US" sz="1600" dirty="0">
                          <a:effectLst/>
                        </a:rPr>
                        <a:t>0: Halt or shutdown the system</a:t>
                      </a:r>
                    </a:p>
                  </a:txBody>
                  <a:tcPr marL="69289" marR="69289" marT="69289" marB="69289" anchor="ctr">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solidFill>
                      <a:srgbClr val="FFFFFF"/>
                    </a:solidFill>
                  </a:tcPr>
                </a:tc>
                <a:tc>
                  <a:txBody>
                    <a:bodyPr/>
                    <a:lstStyle/>
                    <a:p>
                      <a:r>
                        <a:rPr lang="en-US" sz="1600">
                          <a:effectLst/>
                        </a:rPr>
                        <a:t>poweroff.target</a:t>
                      </a:r>
                    </a:p>
                  </a:txBody>
                  <a:tcPr marL="69289" marR="69289" marT="69289" marB="69289" anchor="ctr">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solidFill>
                      <a:srgbClr val="FFFFFF"/>
                    </a:solidFill>
                  </a:tcPr>
                </a:tc>
                <a:extLst>
                  <a:ext uri="{0D108BD9-81ED-4DB2-BD59-A6C34878D82A}">
                    <a16:rowId xmlns:a16="http://schemas.microsoft.com/office/drawing/2014/main" val="1012931662"/>
                  </a:ext>
                </a:extLst>
              </a:tr>
              <a:tr h="0">
                <a:tc>
                  <a:txBody>
                    <a:bodyPr/>
                    <a:lstStyle/>
                    <a:p>
                      <a:r>
                        <a:rPr lang="en-US" sz="1600">
                          <a:effectLst/>
                        </a:rPr>
                        <a:t>1: Single User mode</a:t>
                      </a:r>
                    </a:p>
                  </a:txBody>
                  <a:tcPr marL="69289" marR="69289" marT="69289" marB="69289" anchor="ctr">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solidFill>
                      <a:srgbClr val="FFFFFF"/>
                    </a:solidFill>
                  </a:tcPr>
                </a:tc>
                <a:tc>
                  <a:txBody>
                    <a:bodyPr/>
                    <a:lstStyle/>
                    <a:p>
                      <a:r>
                        <a:rPr lang="en-US" sz="1600">
                          <a:effectLst/>
                        </a:rPr>
                        <a:t>rescue.target</a:t>
                      </a:r>
                    </a:p>
                  </a:txBody>
                  <a:tcPr marL="69289" marR="69289" marT="69289" marB="69289" anchor="ctr">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solidFill>
                      <a:srgbClr val="FFFFFF"/>
                    </a:solidFill>
                  </a:tcPr>
                </a:tc>
                <a:extLst>
                  <a:ext uri="{0D108BD9-81ED-4DB2-BD59-A6C34878D82A}">
                    <a16:rowId xmlns:a16="http://schemas.microsoft.com/office/drawing/2014/main" val="2978053815"/>
                  </a:ext>
                </a:extLst>
              </a:tr>
              <a:tr h="0">
                <a:tc>
                  <a:txBody>
                    <a:bodyPr/>
                    <a:lstStyle/>
                    <a:p>
                      <a:r>
                        <a:rPr lang="en-US" sz="1600">
                          <a:effectLst/>
                        </a:rPr>
                        <a:t>2: Multi-user mode, without networking</a:t>
                      </a:r>
                    </a:p>
                  </a:txBody>
                  <a:tcPr marL="69289" marR="69289" marT="69289" marB="69289" anchor="ctr">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solidFill>
                      <a:srgbClr val="FFFFFF"/>
                    </a:solidFill>
                  </a:tcPr>
                </a:tc>
                <a:tc>
                  <a:txBody>
                    <a:bodyPr/>
                    <a:lstStyle/>
                    <a:p>
                      <a:r>
                        <a:rPr lang="en-US" sz="1600">
                          <a:effectLst/>
                        </a:rPr>
                        <a:t>multi-user.target</a:t>
                      </a:r>
                    </a:p>
                  </a:txBody>
                  <a:tcPr marL="69289" marR="69289" marT="69289" marB="69289" anchor="ctr">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solidFill>
                      <a:srgbClr val="FFFFFF"/>
                    </a:solidFill>
                  </a:tcPr>
                </a:tc>
                <a:extLst>
                  <a:ext uri="{0D108BD9-81ED-4DB2-BD59-A6C34878D82A}">
                    <a16:rowId xmlns:a16="http://schemas.microsoft.com/office/drawing/2014/main" val="290252448"/>
                  </a:ext>
                </a:extLst>
              </a:tr>
              <a:tr h="0">
                <a:tc>
                  <a:txBody>
                    <a:bodyPr/>
                    <a:lstStyle/>
                    <a:p>
                      <a:r>
                        <a:rPr lang="en-US" sz="1600" dirty="0">
                          <a:effectLst/>
                        </a:rPr>
                        <a:t>3: Full multi user mode, with Networking</a:t>
                      </a:r>
                    </a:p>
                  </a:txBody>
                  <a:tcPr marL="69289" marR="69289" marT="69289" marB="69289" anchor="ctr">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solidFill>
                      <a:srgbClr val="FFFFFF"/>
                    </a:solidFill>
                  </a:tcPr>
                </a:tc>
                <a:tc>
                  <a:txBody>
                    <a:bodyPr/>
                    <a:lstStyle/>
                    <a:p>
                      <a:r>
                        <a:rPr lang="en-US" sz="1600">
                          <a:effectLst/>
                        </a:rPr>
                        <a:t>multi-user.target</a:t>
                      </a:r>
                    </a:p>
                  </a:txBody>
                  <a:tcPr marL="69289" marR="69289" marT="69289" marB="69289" anchor="ctr">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solidFill>
                      <a:srgbClr val="FFFFFF"/>
                    </a:solidFill>
                  </a:tcPr>
                </a:tc>
                <a:extLst>
                  <a:ext uri="{0D108BD9-81ED-4DB2-BD59-A6C34878D82A}">
                    <a16:rowId xmlns:a16="http://schemas.microsoft.com/office/drawing/2014/main" val="1371698167"/>
                  </a:ext>
                </a:extLst>
              </a:tr>
              <a:tr h="0">
                <a:tc>
                  <a:txBody>
                    <a:bodyPr/>
                    <a:lstStyle/>
                    <a:p>
                      <a:r>
                        <a:rPr lang="en-US" sz="1600">
                          <a:effectLst/>
                        </a:rPr>
                        <a:t>4: Undefined</a:t>
                      </a:r>
                    </a:p>
                  </a:txBody>
                  <a:tcPr marL="69289" marR="69289" marT="69289" marB="69289" anchor="ctr">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solidFill>
                      <a:srgbClr val="FFFFFF"/>
                    </a:solidFill>
                  </a:tcPr>
                </a:tc>
                <a:tc>
                  <a:txBody>
                    <a:bodyPr/>
                    <a:lstStyle/>
                    <a:p>
                      <a:r>
                        <a:rPr lang="en-US" sz="1600">
                          <a:effectLst/>
                        </a:rPr>
                        <a:t>multi-user.target</a:t>
                      </a:r>
                    </a:p>
                  </a:txBody>
                  <a:tcPr marL="69289" marR="69289" marT="69289" marB="69289" anchor="ctr">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solidFill>
                      <a:srgbClr val="FFFFFF"/>
                    </a:solidFill>
                  </a:tcPr>
                </a:tc>
                <a:extLst>
                  <a:ext uri="{0D108BD9-81ED-4DB2-BD59-A6C34878D82A}">
                    <a16:rowId xmlns:a16="http://schemas.microsoft.com/office/drawing/2014/main" val="3587587580"/>
                  </a:ext>
                </a:extLst>
              </a:tr>
              <a:tr h="0">
                <a:tc>
                  <a:txBody>
                    <a:bodyPr/>
                    <a:lstStyle/>
                    <a:p>
                      <a:r>
                        <a:rPr lang="en-US" sz="1600">
                          <a:effectLst/>
                        </a:rPr>
                        <a:t>5: Full multi-user mode with networking and graphical desktop.</a:t>
                      </a:r>
                    </a:p>
                  </a:txBody>
                  <a:tcPr marL="69289" marR="69289" marT="69289" marB="69289" anchor="ctr">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solidFill>
                      <a:srgbClr val="FFFFFF"/>
                    </a:solidFill>
                  </a:tcPr>
                </a:tc>
                <a:tc>
                  <a:txBody>
                    <a:bodyPr/>
                    <a:lstStyle/>
                    <a:p>
                      <a:r>
                        <a:rPr lang="en-US" sz="1600">
                          <a:effectLst/>
                        </a:rPr>
                        <a:t>graphical.target</a:t>
                      </a:r>
                    </a:p>
                  </a:txBody>
                  <a:tcPr marL="69289" marR="69289" marT="69289" marB="69289" anchor="ctr">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solidFill>
                      <a:srgbClr val="FFFFFF"/>
                    </a:solidFill>
                  </a:tcPr>
                </a:tc>
                <a:extLst>
                  <a:ext uri="{0D108BD9-81ED-4DB2-BD59-A6C34878D82A}">
                    <a16:rowId xmlns:a16="http://schemas.microsoft.com/office/drawing/2014/main" val="1944128535"/>
                  </a:ext>
                </a:extLst>
              </a:tr>
              <a:tr h="0">
                <a:tc>
                  <a:txBody>
                    <a:bodyPr/>
                    <a:lstStyle/>
                    <a:p>
                      <a:r>
                        <a:rPr lang="en-US" sz="1600">
                          <a:effectLst/>
                        </a:rPr>
                        <a:t>6: Reboot</a:t>
                      </a:r>
                    </a:p>
                  </a:txBody>
                  <a:tcPr marL="69289" marR="69289" marT="69289" marB="69289" anchor="ctr">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solidFill>
                      <a:srgbClr val="FFFFFF"/>
                    </a:solidFill>
                  </a:tcPr>
                </a:tc>
                <a:tc>
                  <a:txBody>
                    <a:bodyPr/>
                    <a:lstStyle/>
                    <a:p>
                      <a:r>
                        <a:rPr lang="en-US" sz="1600" dirty="0" err="1">
                          <a:effectLst/>
                        </a:rPr>
                        <a:t>reboot.target</a:t>
                      </a:r>
                      <a:endParaRPr lang="en-US" sz="1600" dirty="0">
                        <a:effectLst/>
                      </a:endParaRPr>
                    </a:p>
                  </a:txBody>
                  <a:tcPr marL="69289" marR="69289" marT="69289" marB="69289" anchor="ctr">
                    <a:lnL w="7620" cap="flat" cmpd="sng" algn="ctr">
                      <a:solidFill>
                        <a:srgbClr val="E1E1E1"/>
                      </a:solidFill>
                      <a:prstDash val="solid"/>
                      <a:round/>
                      <a:headEnd type="none" w="med" len="med"/>
                      <a:tailEnd type="none" w="med" len="med"/>
                    </a:lnL>
                    <a:lnR w="7620" cap="flat" cmpd="sng" algn="ctr">
                      <a:solidFill>
                        <a:srgbClr val="E1E1E1"/>
                      </a:solidFill>
                      <a:prstDash val="solid"/>
                      <a:round/>
                      <a:headEnd type="none" w="med" len="med"/>
                      <a:tailEnd type="none" w="med" len="med"/>
                    </a:lnR>
                    <a:lnT w="7620" cap="flat" cmpd="sng" algn="ctr">
                      <a:solidFill>
                        <a:srgbClr val="E1E1E1"/>
                      </a:solidFill>
                      <a:prstDash val="solid"/>
                      <a:round/>
                      <a:headEnd type="none" w="med" len="med"/>
                      <a:tailEnd type="none" w="med" len="med"/>
                    </a:lnT>
                    <a:lnB w="7620" cap="flat" cmpd="sng" algn="ctr">
                      <a:solidFill>
                        <a:srgbClr val="E1E1E1"/>
                      </a:solidFill>
                      <a:prstDash val="solid"/>
                      <a:round/>
                      <a:headEnd type="none" w="med" len="med"/>
                      <a:tailEnd type="none" w="med" len="med"/>
                    </a:lnB>
                    <a:solidFill>
                      <a:srgbClr val="FFFFFF"/>
                    </a:solidFill>
                  </a:tcPr>
                </a:tc>
                <a:extLst>
                  <a:ext uri="{0D108BD9-81ED-4DB2-BD59-A6C34878D82A}">
                    <a16:rowId xmlns:a16="http://schemas.microsoft.com/office/drawing/2014/main" val="1515265944"/>
                  </a:ext>
                </a:extLst>
              </a:tr>
            </a:tbl>
          </a:graphicData>
        </a:graphic>
      </p:graphicFrame>
    </p:spTree>
    <p:extLst>
      <p:ext uri="{BB962C8B-B14F-4D97-AF65-F5344CB8AC3E}">
        <p14:creationId xmlns:p14="http://schemas.microsoft.com/office/powerpoint/2010/main" val="3939807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SystemD</a:t>
            </a:r>
            <a:r>
              <a:rPr lang="en-US" dirty="0"/>
              <a:t> Service Units</a:t>
            </a:r>
          </a:p>
        </p:txBody>
      </p:sp>
      <p:sp>
        <p:nvSpPr>
          <p:cNvPr id="3" name="Content Placeholder 2"/>
          <p:cNvSpPr>
            <a:spLocks noGrp="1"/>
          </p:cNvSpPr>
          <p:nvPr>
            <p:ph idx="1"/>
          </p:nvPr>
        </p:nvSpPr>
        <p:spPr/>
        <p:txBody>
          <a:bodyPr/>
          <a:lstStyle/>
          <a:p>
            <a:r>
              <a:rPr lang="en-US" dirty="0" err="1"/>
              <a:t>Runlevel</a:t>
            </a:r>
            <a:r>
              <a:rPr lang="en-US" dirty="0"/>
              <a:t> Scripts were replaced by systemd unit files (mostly service unit files)</a:t>
            </a:r>
          </a:p>
          <a:p>
            <a:r>
              <a:rPr lang="en-US" dirty="0"/>
              <a:t>A service unit file will define how that service is started and stopped.</a:t>
            </a:r>
          </a:p>
          <a:p>
            <a:endParaRPr lang="en-US" dirty="0"/>
          </a:p>
        </p:txBody>
      </p:sp>
      <p:pic>
        <p:nvPicPr>
          <p:cNvPr id="4" name="Picture 3"/>
          <p:cNvPicPr>
            <a:picLocks noChangeAspect="1"/>
          </p:cNvPicPr>
          <p:nvPr/>
        </p:nvPicPr>
        <p:blipFill>
          <a:blip r:embed="rId2"/>
          <a:stretch>
            <a:fillRect/>
          </a:stretch>
        </p:blipFill>
        <p:spPr>
          <a:xfrm>
            <a:off x="1194098" y="3325995"/>
            <a:ext cx="3856120" cy="2973480"/>
          </a:xfrm>
          <a:prstGeom prst="rect">
            <a:avLst/>
          </a:prstGeom>
        </p:spPr>
      </p:pic>
      <p:pic>
        <p:nvPicPr>
          <p:cNvPr id="6" name="Picture 5"/>
          <p:cNvPicPr>
            <a:picLocks noChangeAspect="1"/>
          </p:cNvPicPr>
          <p:nvPr/>
        </p:nvPicPr>
        <p:blipFill>
          <a:blip r:embed="rId3"/>
          <a:stretch>
            <a:fillRect/>
          </a:stretch>
        </p:blipFill>
        <p:spPr>
          <a:xfrm>
            <a:off x="5260795" y="3325995"/>
            <a:ext cx="5816829" cy="2973480"/>
          </a:xfrm>
          <a:prstGeom prst="rect">
            <a:avLst/>
          </a:prstGeom>
        </p:spPr>
      </p:pic>
    </p:spTree>
    <p:extLst>
      <p:ext uri="{BB962C8B-B14F-4D97-AF65-F5344CB8AC3E}">
        <p14:creationId xmlns:p14="http://schemas.microsoft.com/office/powerpoint/2010/main" val="31390854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SystemD</a:t>
            </a:r>
            <a:r>
              <a:rPr lang="en-US" dirty="0"/>
              <a:t> Dependencies</a:t>
            </a:r>
          </a:p>
        </p:txBody>
      </p:sp>
      <p:sp>
        <p:nvSpPr>
          <p:cNvPr id="3" name="Content Placeholder 2"/>
          <p:cNvSpPr>
            <a:spLocks noGrp="1"/>
          </p:cNvSpPr>
          <p:nvPr>
            <p:ph idx="1"/>
          </p:nvPr>
        </p:nvSpPr>
        <p:spPr/>
        <p:txBody>
          <a:bodyPr/>
          <a:lstStyle/>
          <a:p>
            <a:r>
              <a:rPr lang="en-US" dirty="0"/>
              <a:t>There are 3 main ways of defining the dependencies of unit (target or service):</a:t>
            </a:r>
          </a:p>
          <a:p>
            <a:pPr lvl="1"/>
            <a:r>
              <a:rPr lang="en-US" dirty="0"/>
              <a:t>“</a:t>
            </a:r>
            <a:r>
              <a:rPr lang="en-US" dirty="0">
                <a:solidFill>
                  <a:srgbClr val="0070C0"/>
                </a:solidFill>
              </a:rPr>
              <a:t>Wants=</a:t>
            </a:r>
            <a:r>
              <a:rPr lang="en-US" dirty="0"/>
              <a:t>” statements inside the unit files.</a:t>
            </a:r>
          </a:p>
          <a:p>
            <a:pPr lvl="1"/>
            <a:r>
              <a:rPr lang="en-US" dirty="0"/>
              <a:t>“</a:t>
            </a:r>
            <a:r>
              <a:rPr lang="en-US" dirty="0">
                <a:solidFill>
                  <a:srgbClr val="0070C0"/>
                </a:solidFill>
              </a:rPr>
              <a:t>Requires=</a:t>
            </a:r>
            <a:r>
              <a:rPr lang="en-US" dirty="0"/>
              <a:t>” statements inside the unit files.</a:t>
            </a:r>
          </a:p>
          <a:p>
            <a:pPr lvl="1"/>
            <a:r>
              <a:rPr lang="en-US" dirty="0"/>
              <a:t>Special “</a:t>
            </a:r>
            <a:r>
              <a:rPr lang="en-US" dirty="0">
                <a:solidFill>
                  <a:srgbClr val="0070C0"/>
                </a:solidFill>
              </a:rPr>
              <a:t>.wants</a:t>
            </a:r>
            <a:r>
              <a:rPr lang="en-US" dirty="0"/>
              <a:t>” directories associated with each target unit file found under the directory </a:t>
            </a:r>
            <a:r>
              <a:rPr lang="en-US" dirty="0">
                <a:solidFill>
                  <a:srgbClr val="0070C0"/>
                </a:solidFill>
                <a:latin typeface="Consolas" panose="020B0609020204030204" pitchFamily="49" charset="0"/>
              </a:rPr>
              <a:t>/</a:t>
            </a:r>
            <a:r>
              <a:rPr lang="en-US" dirty="0" err="1">
                <a:solidFill>
                  <a:srgbClr val="0070C0"/>
                </a:solidFill>
                <a:latin typeface="Consolas" panose="020B0609020204030204" pitchFamily="49" charset="0"/>
              </a:rPr>
              <a:t>etc</a:t>
            </a:r>
            <a:r>
              <a:rPr lang="en-US" dirty="0">
                <a:solidFill>
                  <a:srgbClr val="0070C0"/>
                </a:solidFill>
                <a:latin typeface="Consolas" panose="020B0609020204030204" pitchFamily="49" charset="0"/>
              </a:rPr>
              <a:t>/systemd/system</a:t>
            </a:r>
          </a:p>
          <a:p>
            <a:r>
              <a:rPr lang="en-US" dirty="0"/>
              <a:t>When you enable a service using </a:t>
            </a:r>
            <a:r>
              <a:rPr lang="en-US" dirty="0" err="1"/>
              <a:t>systemctl</a:t>
            </a:r>
            <a:r>
              <a:rPr lang="en-US" dirty="0"/>
              <a:t>, systemd creates a symbolic link in the default target’s “</a:t>
            </a:r>
            <a:r>
              <a:rPr lang="en-US" dirty="0">
                <a:solidFill>
                  <a:srgbClr val="0070C0"/>
                </a:solidFill>
              </a:rPr>
              <a:t>.wants</a:t>
            </a:r>
            <a:r>
              <a:rPr lang="en-US" dirty="0"/>
              <a:t>” directory that points to the service unit file.</a:t>
            </a:r>
          </a:p>
          <a:p>
            <a:endParaRPr lang="en-US" dirty="0"/>
          </a:p>
        </p:txBody>
      </p:sp>
    </p:spTree>
    <p:extLst>
      <p:ext uri="{BB962C8B-B14F-4D97-AF65-F5344CB8AC3E}">
        <p14:creationId xmlns:p14="http://schemas.microsoft.com/office/powerpoint/2010/main" val="36727160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SystemD</a:t>
            </a:r>
            <a:r>
              <a:rPr lang="en-US" dirty="0"/>
              <a:t> Boot Process</a:t>
            </a:r>
          </a:p>
        </p:txBody>
      </p:sp>
      <p:sp>
        <p:nvSpPr>
          <p:cNvPr id="3" name="Content Placeholder 2"/>
          <p:cNvSpPr>
            <a:spLocks noGrp="1"/>
          </p:cNvSpPr>
          <p:nvPr>
            <p:ph idx="1"/>
          </p:nvPr>
        </p:nvSpPr>
        <p:spPr/>
        <p:txBody>
          <a:bodyPr>
            <a:normAutofit/>
          </a:bodyPr>
          <a:lstStyle/>
          <a:p>
            <a:r>
              <a:rPr lang="en-US" dirty="0"/>
              <a:t>When a system boots into a specific target, all the dependent units are activated (services, mounts, sockets, etc.)</a:t>
            </a:r>
          </a:p>
          <a:p>
            <a:r>
              <a:rPr lang="en-US" dirty="0"/>
              <a:t>All the tasks that are performed by the </a:t>
            </a:r>
            <a:r>
              <a:rPr lang="en-US" dirty="0" err="1"/>
              <a:t>rc.sysinit</a:t>
            </a:r>
            <a:r>
              <a:rPr lang="en-US" dirty="0"/>
              <a:t> script are replaced by “</a:t>
            </a:r>
            <a:r>
              <a:rPr lang="en-US" dirty="0" err="1"/>
              <a:t>sysinit.target</a:t>
            </a:r>
            <a:r>
              <a:rPr lang="en-US" dirty="0"/>
              <a:t>”.</a:t>
            </a:r>
          </a:p>
          <a:p>
            <a:r>
              <a:rPr lang="en-US" dirty="0" err="1">
                <a:solidFill>
                  <a:srgbClr val="0070C0"/>
                </a:solidFill>
              </a:rPr>
              <a:t>basic.target</a:t>
            </a:r>
            <a:r>
              <a:rPr lang="en-US" dirty="0"/>
              <a:t>, </a:t>
            </a:r>
            <a:r>
              <a:rPr lang="en-US" dirty="0">
                <a:solidFill>
                  <a:srgbClr val="0070C0"/>
                </a:solidFill>
              </a:rPr>
              <a:t>multi-</a:t>
            </a:r>
            <a:r>
              <a:rPr lang="en-US" dirty="0" err="1">
                <a:solidFill>
                  <a:srgbClr val="0070C0"/>
                </a:solidFill>
              </a:rPr>
              <a:t>user.target</a:t>
            </a:r>
            <a:r>
              <a:rPr lang="en-US" dirty="0"/>
              <a:t>, </a:t>
            </a:r>
            <a:r>
              <a:rPr lang="en-US" dirty="0" err="1">
                <a:solidFill>
                  <a:srgbClr val="0070C0"/>
                </a:solidFill>
              </a:rPr>
              <a:t>graphical.target</a:t>
            </a:r>
            <a:r>
              <a:rPr lang="en-US" dirty="0"/>
              <a:t> and </a:t>
            </a:r>
            <a:r>
              <a:rPr lang="en-US" dirty="0" err="1">
                <a:solidFill>
                  <a:srgbClr val="0070C0"/>
                </a:solidFill>
              </a:rPr>
              <a:t>rescue.target</a:t>
            </a:r>
            <a:r>
              <a:rPr lang="en-US" dirty="0"/>
              <a:t> all have </a:t>
            </a:r>
            <a:r>
              <a:rPr lang="en-US" dirty="0" err="1">
                <a:solidFill>
                  <a:srgbClr val="0070C0"/>
                </a:solidFill>
              </a:rPr>
              <a:t>sysinit.target</a:t>
            </a:r>
            <a:r>
              <a:rPr lang="en-US" dirty="0"/>
              <a:t> as one of their dependencies.</a:t>
            </a:r>
          </a:p>
          <a:p>
            <a:r>
              <a:rPr lang="en-US" dirty="0"/>
              <a:t>By default, </a:t>
            </a:r>
            <a:r>
              <a:rPr lang="en-US" dirty="0" err="1"/>
              <a:t>rc.local</a:t>
            </a:r>
            <a:r>
              <a:rPr lang="en-US" dirty="0"/>
              <a:t> script will not run by default unless if you make it executable:</a:t>
            </a:r>
          </a:p>
          <a:p>
            <a:pPr lvl="1"/>
            <a:r>
              <a:rPr lang="en-US" dirty="0" err="1">
                <a:solidFill>
                  <a:schemeClr val="accent5"/>
                </a:solidFill>
                <a:latin typeface="Consolas" panose="020B0609020204030204" pitchFamily="49" charset="0"/>
              </a:rPr>
              <a:t>chmod</a:t>
            </a:r>
            <a:r>
              <a:rPr lang="en-US" dirty="0">
                <a:solidFill>
                  <a:schemeClr val="accent5"/>
                </a:solidFill>
                <a:latin typeface="Consolas" panose="020B0609020204030204" pitchFamily="49" charset="0"/>
              </a:rPr>
              <a:t> +x /</a:t>
            </a:r>
            <a:r>
              <a:rPr lang="en-US" dirty="0" err="1">
                <a:solidFill>
                  <a:schemeClr val="accent5"/>
                </a:solidFill>
                <a:latin typeface="Consolas" panose="020B0609020204030204" pitchFamily="49" charset="0"/>
              </a:rPr>
              <a:t>etc</a:t>
            </a:r>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rc.d</a:t>
            </a:r>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rc.local</a:t>
            </a:r>
            <a:endParaRPr lang="en-US" dirty="0">
              <a:solidFill>
                <a:schemeClr val="accent5"/>
              </a:solidFill>
              <a:latin typeface="Consolas" panose="020B0609020204030204" pitchFamily="49" charset="0"/>
            </a:endParaRPr>
          </a:p>
          <a:p>
            <a:endParaRPr lang="en-US" dirty="0">
              <a:latin typeface="Consolas" panose="020B0609020204030204" pitchFamily="49" charset="0"/>
            </a:endParaRPr>
          </a:p>
        </p:txBody>
      </p:sp>
    </p:spTree>
    <p:extLst>
      <p:ext uri="{BB962C8B-B14F-4D97-AF65-F5344CB8AC3E}">
        <p14:creationId xmlns:p14="http://schemas.microsoft.com/office/powerpoint/2010/main" val="41547324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1346" name="Rectangle 2">
            <a:extLst>
              <a:ext uri="{FF2B5EF4-FFF2-40B4-BE49-F238E27FC236}">
                <a16:creationId xmlns:a16="http://schemas.microsoft.com/office/drawing/2014/main" id="{5D05A8D6-36C4-A5F9-A72B-EC9018E549DB}"/>
              </a:ext>
            </a:extLst>
          </p:cNvPr>
          <p:cNvSpPr>
            <a:spLocks noGrp="1" noChangeArrowheads="1"/>
          </p:cNvSpPr>
          <p:nvPr>
            <p:ph type="ctrTitle"/>
          </p:nvPr>
        </p:nvSpPr>
        <p:spPr>
          <a:xfrm>
            <a:off x="2590800" y="2362200"/>
            <a:ext cx="4800600" cy="1219200"/>
          </a:xfrm>
        </p:spPr>
        <p:txBody>
          <a:bodyPr/>
          <a:lstStyle/>
          <a:p>
            <a:r>
              <a:rPr lang="en-US" altLang="en-US" sz="3600"/>
              <a:t>Booting and Kernel Initialization</a:t>
            </a:r>
          </a:p>
        </p:txBody>
      </p:sp>
      <p:pic>
        <p:nvPicPr>
          <p:cNvPr id="441347" name="Picture 3">
            <a:extLst>
              <a:ext uri="{FF2B5EF4-FFF2-40B4-BE49-F238E27FC236}">
                <a16:creationId xmlns:a16="http://schemas.microsoft.com/office/drawing/2014/main" id="{40E7C798-ED8D-FBCE-1A88-09562CC1B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4988" y="2590800"/>
            <a:ext cx="3097212" cy="3600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0930" name="Rectangle 2">
            <a:extLst>
              <a:ext uri="{FF2B5EF4-FFF2-40B4-BE49-F238E27FC236}">
                <a16:creationId xmlns:a16="http://schemas.microsoft.com/office/drawing/2014/main" id="{BBB4A6BA-0A0C-8879-79B7-0BDB837C9451}"/>
              </a:ext>
            </a:extLst>
          </p:cNvPr>
          <p:cNvSpPr>
            <a:spLocks noGrp="1" noChangeArrowheads="1"/>
          </p:cNvSpPr>
          <p:nvPr>
            <p:ph type="title"/>
          </p:nvPr>
        </p:nvSpPr>
        <p:spPr/>
        <p:txBody>
          <a:bodyPr/>
          <a:lstStyle/>
          <a:p>
            <a:r>
              <a:rPr lang="en-US" altLang="en-US"/>
              <a:t>System Lifecycle: Ups &amp; Downs</a:t>
            </a:r>
          </a:p>
        </p:txBody>
      </p:sp>
      <p:sp>
        <p:nvSpPr>
          <p:cNvPr id="380933" name="WordArt 5">
            <a:extLst>
              <a:ext uri="{FF2B5EF4-FFF2-40B4-BE49-F238E27FC236}">
                <a16:creationId xmlns:a16="http://schemas.microsoft.com/office/drawing/2014/main" id="{F5817AAC-3D27-6025-F8D2-0BB9FA6228F9}"/>
              </a:ext>
            </a:extLst>
          </p:cNvPr>
          <p:cNvSpPr>
            <a:spLocks noChangeArrowheads="1" noChangeShapeType="1" noTextEdit="1"/>
          </p:cNvSpPr>
          <p:nvPr/>
        </p:nvSpPr>
        <p:spPr bwMode="auto">
          <a:xfrm rot="20683014">
            <a:off x="3910013" y="2590801"/>
            <a:ext cx="1211262" cy="612775"/>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55556"/>
              </a:avLst>
            </a:prstTxWarp>
          </a:bodyPr>
          <a:lstStyle/>
          <a:p>
            <a:pPr algn="ctr">
              <a:buFontTx/>
              <a:buNone/>
            </a:pPr>
            <a:r>
              <a:rPr lang="en-US" kern="10">
                <a:ln w="9525">
                  <a:solidFill>
                    <a:srgbClr val="000000"/>
                  </a:solidFill>
                  <a:round/>
                  <a:headEnd/>
                  <a:tailEnd/>
                </a:ln>
                <a:solidFill>
                  <a:srgbClr val="000000"/>
                </a:solidFill>
                <a:latin typeface="Courier" pitchFamily="2" charset="0"/>
              </a:rPr>
              <a:t>start_kernel</a:t>
            </a:r>
          </a:p>
        </p:txBody>
      </p:sp>
      <p:sp>
        <p:nvSpPr>
          <p:cNvPr id="380935" name="Line 7">
            <a:extLst>
              <a:ext uri="{FF2B5EF4-FFF2-40B4-BE49-F238E27FC236}">
                <a16:creationId xmlns:a16="http://schemas.microsoft.com/office/drawing/2014/main" id="{4598CD60-58F2-00D8-39DF-7F81AA24EB69}"/>
              </a:ext>
            </a:extLst>
          </p:cNvPr>
          <p:cNvSpPr>
            <a:spLocks noChangeShapeType="1"/>
          </p:cNvSpPr>
          <p:nvPr/>
        </p:nvSpPr>
        <p:spPr bwMode="auto">
          <a:xfrm>
            <a:off x="3144839" y="3429000"/>
            <a:ext cx="701675"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36" name="Text Box 8">
            <a:extLst>
              <a:ext uri="{FF2B5EF4-FFF2-40B4-BE49-F238E27FC236}">
                <a16:creationId xmlns:a16="http://schemas.microsoft.com/office/drawing/2014/main" id="{620C3192-8061-0525-EBF9-A003B6F23E4D}"/>
              </a:ext>
            </a:extLst>
          </p:cNvPr>
          <p:cNvSpPr txBox="1">
            <a:spLocks noChangeArrowheads="1"/>
          </p:cNvSpPr>
          <p:nvPr/>
        </p:nvSpPr>
        <p:spPr bwMode="auto">
          <a:xfrm>
            <a:off x="2362201" y="3070225"/>
            <a:ext cx="665163" cy="5905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FontTx/>
              <a:buNone/>
            </a:pPr>
            <a:r>
              <a:rPr lang="en-US" altLang="en-US" sz="1600">
                <a:latin typeface="Arial Narrow" panose="020B0604020202020204" pitchFamily="34" charset="0"/>
              </a:rPr>
              <a:t>Power</a:t>
            </a:r>
            <a:br>
              <a:rPr lang="en-US" altLang="en-US" sz="1600">
                <a:latin typeface="Arial Narrow" panose="020B0604020202020204" pitchFamily="34" charset="0"/>
              </a:rPr>
            </a:br>
            <a:r>
              <a:rPr lang="en-US" altLang="en-US" sz="1600">
                <a:latin typeface="Arial Narrow" panose="020B0604020202020204" pitchFamily="34" charset="0"/>
              </a:rPr>
              <a:t>on</a:t>
            </a:r>
          </a:p>
        </p:txBody>
      </p:sp>
      <p:sp>
        <p:nvSpPr>
          <p:cNvPr id="380937" name="Text Box 9">
            <a:extLst>
              <a:ext uri="{FF2B5EF4-FFF2-40B4-BE49-F238E27FC236}">
                <a16:creationId xmlns:a16="http://schemas.microsoft.com/office/drawing/2014/main" id="{177D352D-6C2C-733F-37DA-01EC80D8797C}"/>
              </a:ext>
            </a:extLst>
          </p:cNvPr>
          <p:cNvSpPr txBox="1">
            <a:spLocks noChangeArrowheads="1"/>
          </p:cNvSpPr>
          <p:nvPr/>
        </p:nvSpPr>
        <p:spPr bwMode="auto">
          <a:xfrm>
            <a:off x="9061451" y="3146425"/>
            <a:ext cx="665163" cy="590550"/>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FontTx/>
              <a:buNone/>
            </a:pPr>
            <a:r>
              <a:rPr lang="en-US" altLang="en-US" sz="1600">
                <a:latin typeface="Arial Narrow" panose="020B0604020202020204" pitchFamily="34" charset="0"/>
              </a:rPr>
              <a:t>Power</a:t>
            </a:r>
            <a:br>
              <a:rPr lang="en-US" altLang="en-US" sz="1600">
                <a:latin typeface="Arial Narrow" panose="020B0604020202020204" pitchFamily="34" charset="0"/>
              </a:rPr>
            </a:br>
            <a:r>
              <a:rPr lang="en-US" altLang="en-US" sz="1600">
                <a:latin typeface="Arial Narrow" panose="020B0604020202020204" pitchFamily="34" charset="0"/>
              </a:rPr>
              <a:t>off</a:t>
            </a:r>
          </a:p>
        </p:txBody>
      </p:sp>
      <p:sp>
        <p:nvSpPr>
          <p:cNvPr id="380938" name="Text Box 10">
            <a:extLst>
              <a:ext uri="{FF2B5EF4-FFF2-40B4-BE49-F238E27FC236}">
                <a16:creationId xmlns:a16="http://schemas.microsoft.com/office/drawing/2014/main" id="{1F3E000D-A416-8A4D-C9B8-68A7A72F1FFC}"/>
              </a:ext>
            </a:extLst>
          </p:cNvPr>
          <p:cNvSpPr txBox="1">
            <a:spLocks noChangeArrowheads="1"/>
          </p:cNvSpPr>
          <p:nvPr/>
        </p:nvSpPr>
        <p:spPr bwMode="auto">
          <a:xfrm>
            <a:off x="3144839" y="3752851"/>
            <a:ext cx="534987"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a:latin typeface="Arial Narrow" panose="020B0604020202020204" pitchFamily="34" charset="0"/>
              </a:rPr>
              <a:t>Boot</a:t>
            </a:r>
          </a:p>
        </p:txBody>
      </p:sp>
      <p:sp>
        <p:nvSpPr>
          <p:cNvPr id="380939" name="Text Box 11">
            <a:extLst>
              <a:ext uri="{FF2B5EF4-FFF2-40B4-BE49-F238E27FC236}">
                <a16:creationId xmlns:a16="http://schemas.microsoft.com/office/drawing/2014/main" id="{627A250C-6EBD-6B5B-71D8-5A91BA0241C4}"/>
              </a:ext>
            </a:extLst>
          </p:cNvPr>
          <p:cNvSpPr txBox="1">
            <a:spLocks noChangeArrowheads="1"/>
          </p:cNvSpPr>
          <p:nvPr/>
        </p:nvSpPr>
        <p:spPr bwMode="auto">
          <a:xfrm>
            <a:off x="4127500" y="3752850"/>
            <a:ext cx="673100"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FontTx/>
              <a:buNone/>
            </a:pPr>
            <a:r>
              <a:rPr lang="en-US" altLang="en-US" sz="1600">
                <a:latin typeface="Arial Narrow" panose="020B0604020202020204" pitchFamily="34" charset="0"/>
              </a:rPr>
              <a:t>Kernel</a:t>
            </a:r>
            <a:br>
              <a:rPr lang="en-US" altLang="en-US" sz="1600">
                <a:latin typeface="Arial Narrow" panose="020B0604020202020204" pitchFamily="34" charset="0"/>
              </a:rPr>
            </a:br>
            <a:r>
              <a:rPr lang="en-US" altLang="en-US" sz="1600">
                <a:latin typeface="Arial Narrow" panose="020B0604020202020204" pitchFamily="34" charset="0"/>
              </a:rPr>
              <a:t>Init</a:t>
            </a:r>
          </a:p>
        </p:txBody>
      </p:sp>
      <p:sp>
        <p:nvSpPr>
          <p:cNvPr id="380940" name="Text Box 12">
            <a:extLst>
              <a:ext uri="{FF2B5EF4-FFF2-40B4-BE49-F238E27FC236}">
                <a16:creationId xmlns:a16="http://schemas.microsoft.com/office/drawing/2014/main" id="{5F283C6B-CDC7-A187-99DC-29C69B6954BD}"/>
              </a:ext>
            </a:extLst>
          </p:cNvPr>
          <p:cNvSpPr txBox="1">
            <a:spLocks noChangeArrowheads="1"/>
          </p:cNvSpPr>
          <p:nvPr/>
        </p:nvSpPr>
        <p:spPr bwMode="auto">
          <a:xfrm>
            <a:off x="5440364" y="3752850"/>
            <a:ext cx="434975"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a:latin typeface="Arial Narrow" panose="020B0604020202020204" pitchFamily="34" charset="0"/>
              </a:rPr>
              <a:t>OS</a:t>
            </a:r>
          </a:p>
          <a:p>
            <a:pPr>
              <a:spcBef>
                <a:spcPct val="0"/>
              </a:spcBef>
              <a:buFontTx/>
              <a:buNone/>
            </a:pPr>
            <a:r>
              <a:rPr lang="en-US" altLang="en-US" sz="1600">
                <a:latin typeface="Arial Narrow" panose="020B0604020202020204" pitchFamily="34" charset="0"/>
              </a:rPr>
              <a:t>Init</a:t>
            </a:r>
          </a:p>
        </p:txBody>
      </p:sp>
      <p:sp>
        <p:nvSpPr>
          <p:cNvPr id="380941" name="Text Box 13">
            <a:extLst>
              <a:ext uri="{FF2B5EF4-FFF2-40B4-BE49-F238E27FC236}">
                <a16:creationId xmlns:a16="http://schemas.microsoft.com/office/drawing/2014/main" id="{4BD750F9-3E2F-2EF8-BB23-B2A122469EE1}"/>
              </a:ext>
            </a:extLst>
          </p:cNvPr>
          <p:cNvSpPr txBox="1">
            <a:spLocks noChangeArrowheads="1"/>
          </p:cNvSpPr>
          <p:nvPr/>
        </p:nvSpPr>
        <p:spPr bwMode="auto">
          <a:xfrm>
            <a:off x="6715126" y="3752851"/>
            <a:ext cx="601663"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a:latin typeface="Arial Narrow" panose="020B0604020202020204" pitchFamily="34" charset="0"/>
              </a:rPr>
              <a:t>RUN!</a:t>
            </a:r>
          </a:p>
        </p:txBody>
      </p:sp>
      <p:sp>
        <p:nvSpPr>
          <p:cNvPr id="380942" name="Text Box 14">
            <a:extLst>
              <a:ext uri="{FF2B5EF4-FFF2-40B4-BE49-F238E27FC236}">
                <a16:creationId xmlns:a16="http://schemas.microsoft.com/office/drawing/2014/main" id="{F97D4366-FBBD-41A0-673F-064B23656FD4}"/>
              </a:ext>
            </a:extLst>
          </p:cNvPr>
          <p:cNvSpPr txBox="1">
            <a:spLocks noChangeArrowheads="1"/>
          </p:cNvSpPr>
          <p:nvPr/>
        </p:nvSpPr>
        <p:spPr bwMode="auto">
          <a:xfrm>
            <a:off x="8188325" y="3752850"/>
            <a:ext cx="590550"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FontTx/>
              <a:buNone/>
            </a:pPr>
            <a:r>
              <a:rPr lang="en-US" altLang="en-US" sz="1600">
                <a:latin typeface="Arial Narrow" panose="020B0604020202020204" pitchFamily="34" charset="0"/>
              </a:rPr>
              <a:t>Shut</a:t>
            </a:r>
            <a:br>
              <a:rPr lang="en-US" altLang="en-US" sz="1600">
                <a:latin typeface="Arial Narrow" panose="020B0604020202020204" pitchFamily="34" charset="0"/>
              </a:rPr>
            </a:br>
            <a:r>
              <a:rPr lang="en-US" altLang="en-US" sz="1600">
                <a:latin typeface="Arial Narrow" panose="020B0604020202020204" pitchFamily="34" charset="0"/>
              </a:rPr>
              <a:t>down</a:t>
            </a:r>
          </a:p>
        </p:txBody>
      </p:sp>
      <p:sp>
        <p:nvSpPr>
          <p:cNvPr id="380943" name="Line 15">
            <a:extLst>
              <a:ext uri="{FF2B5EF4-FFF2-40B4-BE49-F238E27FC236}">
                <a16:creationId xmlns:a16="http://schemas.microsoft.com/office/drawing/2014/main" id="{A2C1E66A-0929-34F5-D830-09018A33069D}"/>
              </a:ext>
            </a:extLst>
          </p:cNvPr>
          <p:cNvSpPr>
            <a:spLocks noChangeShapeType="1"/>
          </p:cNvSpPr>
          <p:nvPr/>
        </p:nvSpPr>
        <p:spPr bwMode="auto">
          <a:xfrm>
            <a:off x="3973513" y="3429000"/>
            <a:ext cx="1084262"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4" name="Line 16">
            <a:extLst>
              <a:ext uri="{FF2B5EF4-FFF2-40B4-BE49-F238E27FC236}">
                <a16:creationId xmlns:a16="http://schemas.microsoft.com/office/drawing/2014/main" id="{464DFBE5-20DE-B310-1045-AA13AE92A5E5}"/>
              </a:ext>
            </a:extLst>
          </p:cNvPr>
          <p:cNvSpPr>
            <a:spLocks noChangeShapeType="1"/>
          </p:cNvSpPr>
          <p:nvPr/>
        </p:nvSpPr>
        <p:spPr bwMode="auto">
          <a:xfrm>
            <a:off x="6396038" y="3429000"/>
            <a:ext cx="1593850"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5" name="Line 17">
            <a:extLst>
              <a:ext uri="{FF2B5EF4-FFF2-40B4-BE49-F238E27FC236}">
                <a16:creationId xmlns:a16="http://schemas.microsoft.com/office/drawing/2014/main" id="{3AD6C3D3-7748-83F7-D58A-0F8EA26659B7}"/>
              </a:ext>
            </a:extLst>
          </p:cNvPr>
          <p:cNvSpPr>
            <a:spLocks noChangeShapeType="1"/>
          </p:cNvSpPr>
          <p:nvPr/>
        </p:nvSpPr>
        <p:spPr bwMode="auto">
          <a:xfrm>
            <a:off x="5184776" y="3429000"/>
            <a:ext cx="1084263"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6" name="Line 18">
            <a:extLst>
              <a:ext uri="{FF2B5EF4-FFF2-40B4-BE49-F238E27FC236}">
                <a16:creationId xmlns:a16="http://schemas.microsoft.com/office/drawing/2014/main" id="{AB899FB0-0400-D6BF-6CE6-1B1F4C5D50C9}"/>
              </a:ext>
            </a:extLst>
          </p:cNvPr>
          <p:cNvSpPr>
            <a:spLocks noChangeShapeType="1"/>
          </p:cNvSpPr>
          <p:nvPr/>
        </p:nvSpPr>
        <p:spPr bwMode="auto">
          <a:xfrm>
            <a:off x="8054976" y="3429000"/>
            <a:ext cx="955675"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7" name="WordArt 19">
            <a:extLst>
              <a:ext uri="{FF2B5EF4-FFF2-40B4-BE49-F238E27FC236}">
                <a16:creationId xmlns:a16="http://schemas.microsoft.com/office/drawing/2014/main" id="{919AA229-6228-A7C0-835B-09E591ABC86D}"/>
              </a:ext>
            </a:extLst>
          </p:cNvPr>
          <p:cNvSpPr>
            <a:spLocks noChangeArrowheads="1" noChangeShapeType="1" noTextEdit="1"/>
          </p:cNvSpPr>
          <p:nvPr/>
        </p:nvSpPr>
        <p:spPr bwMode="auto">
          <a:xfrm>
            <a:off x="5503864" y="2743201"/>
            <a:ext cx="446087" cy="536575"/>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55556"/>
              </a:avLst>
            </a:prstTxWarp>
          </a:bodyPr>
          <a:lstStyle/>
          <a:p>
            <a:pPr algn="ctr">
              <a:buFontTx/>
              <a:buNone/>
            </a:pPr>
            <a:r>
              <a:rPr lang="en-US" kern="10">
                <a:ln w="9525">
                  <a:solidFill>
                    <a:srgbClr val="000000"/>
                  </a:solidFill>
                  <a:round/>
                  <a:headEnd/>
                  <a:tailEnd/>
                </a:ln>
                <a:solidFill>
                  <a:srgbClr val="000000"/>
                </a:solidFill>
                <a:latin typeface="Courier" pitchFamily="2" charset="0"/>
              </a:rPr>
              <a:t>init</a:t>
            </a:r>
          </a:p>
        </p:txBody>
      </p:sp>
      <p:sp>
        <p:nvSpPr>
          <p:cNvPr id="380948" name="WordArt 20">
            <a:extLst>
              <a:ext uri="{FF2B5EF4-FFF2-40B4-BE49-F238E27FC236}">
                <a16:creationId xmlns:a16="http://schemas.microsoft.com/office/drawing/2014/main" id="{1EBBF7B1-21A4-77B5-DE2F-825FE5DADC2F}"/>
              </a:ext>
            </a:extLst>
          </p:cNvPr>
          <p:cNvSpPr>
            <a:spLocks noChangeArrowheads="1" noChangeShapeType="1" noTextEdit="1"/>
          </p:cNvSpPr>
          <p:nvPr/>
        </p:nvSpPr>
        <p:spPr bwMode="auto">
          <a:xfrm rot="20768393">
            <a:off x="8054976" y="2667001"/>
            <a:ext cx="892175" cy="536575"/>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55556"/>
              </a:avLst>
            </a:prstTxWarp>
          </a:bodyPr>
          <a:lstStyle/>
          <a:p>
            <a:pPr algn="ctr">
              <a:buFontTx/>
              <a:buNone/>
            </a:pPr>
            <a:r>
              <a:rPr lang="en-US" kern="10">
                <a:ln w="9525">
                  <a:solidFill>
                    <a:srgbClr val="000000"/>
                  </a:solidFill>
                  <a:round/>
                  <a:headEnd/>
                  <a:tailEnd/>
                </a:ln>
                <a:solidFill>
                  <a:srgbClr val="000000"/>
                </a:solidFill>
                <a:latin typeface="Courier" pitchFamily="2" charset="0"/>
              </a:rPr>
              <a:t>shutdown</a:t>
            </a:r>
          </a:p>
        </p:txBody>
      </p:sp>
      <p:sp>
        <p:nvSpPr>
          <p:cNvPr id="380949" name="WordArt 21">
            <a:extLst>
              <a:ext uri="{FF2B5EF4-FFF2-40B4-BE49-F238E27FC236}">
                <a16:creationId xmlns:a16="http://schemas.microsoft.com/office/drawing/2014/main" id="{F722E5B9-5E72-B2B5-A38C-7AFA2C8283B1}"/>
              </a:ext>
            </a:extLst>
          </p:cNvPr>
          <p:cNvSpPr>
            <a:spLocks noChangeArrowheads="1" noChangeShapeType="1" noTextEdit="1"/>
          </p:cNvSpPr>
          <p:nvPr/>
        </p:nvSpPr>
        <p:spPr bwMode="auto">
          <a:xfrm>
            <a:off x="3335339" y="2667001"/>
            <a:ext cx="446087" cy="536575"/>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55556"/>
              </a:avLst>
            </a:prstTxWarp>
          </a:bodyPr>
          <a:lstStyle/>
          <a:p>
            <a:pPr algn="ctr">
              <a:buFontTx/>
              <a:buNone/>
            </a:pPr>
            <a:r>
              <a:rPr lang="en-US" kern="10">
                <a:ln w="9525">
                  <a:solidFill>
                    <a:srgbClr val="000000"/>
                  </a:solidFill>
                  <a:round/>
                  <a:headEnd/>
                  <a:tailEnd/>
                </a:ln>
                <a:solidFill>
                  <a:srgbClr val="000000"/>
                </a:solidFill>
                <a:latin typeface="Courier" pitchFamily="2" charset="0"/>
              </a:rPr>
              <a:t>LILO</a:t>
            </a:r>
          </a:p>
        </p:txBody>
      </p:sp>
      <p:sp>
        <p:nvSpPr>
          <p:cNvPr id="380950" name="WordArt 22">
            <a:extLst>
              <a:ext uri="{FF2B5EF4-FFF2-40B4-BE49-F238E27FC236}">
                <a16:creationId xmlns:a16="http://schemas.microsoft.com/office/drawing/2014/main" id="{272433AD-239A-DF1C-1F45-50D8CC7BCE81}"/>
              </a:ext>
            </a:extLst>
          </p:cNvPr>
          <p:cNvSpPr>
            <a:spLocks noChangeArrowheads="1" noChangeShapeType="1" noTextEdit="1"/>
          </p:cNvSpPr>
          <p:nvPr/>
        </p:nvSpPr>
        <p:spPr bwMode="auto">
          <a:xfrm rot="20571443">
            <a:off x="6524626" y="2590801"/>
            <a:ext cx="1338263" cy="536575"/>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55556"/>
              </a:avLst>
            </a:prstTxWarp>
          </a:bodyPr>
          <a:lstStyle/>
          <a:p>
            <a:pPr algn="ctr">
              <a:buFontTx/>
              <a:buNone/>
            </a:pPr>
            <a:r>
              <a:rPr lang="en-US" kern="10">
                <a:ln w="9525">
                  <a:solidFill>
                    <a:srgbClr val="000000"/>
                  </a:solidFill>
                  <a:round/>
                  <a:headEnd/>
                  <a:tailEnd/>
                </a:ln>
                <a:solidFill>
                  <a:srgbClr val="000000"/>
                </a:solidFill>
                <a:latin typeface="Courier" pitchFamily="2" charset="0"/>
              </a:rPr>
              <a:t>sleep? (hlt)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2978" name="Rectangle 2">
            <a:extLst>
              <a:ext uri="{FF2B5EF4-FFF2-40B4-BE49-F238E27FC236}">
                <a16:creationId xmlns:a16="http://schemas.microsoft.com/office/drawing/2014/main" id="{FC503C44-2EBD-F270-631B-70F7FC6D9CA5}"/>
              </a:ext>
            </a:extLst>
          </p:cNvPr>
          <p:cNvSpPr>
            <a:spLocks noGrp="1" noChangeArrowheads="1"/>
          </p:cNvSpPr>
          <p:nvPr>
            <p:ph type="title"/>
          </p:nvPr>
        </p:nvSpPr>
        <p:spPr/>
        <p:txBody>
          <a:bodyPr/>
          <a:lstStyle/>
          <a:p>
            <a:r>
              <a:rPr lang="en-US" altLang="en-US" dirty="0"/>
              <a:t>Boot Terminology</a:t>
            </a:r>
          </a:p>
        </p:txBody>
      </p:sp>
      <p:sp>
        <p:nvSpPr>
          <p:cNvPr id="382979" name="Rectangle 3">
            <a:extLst>
              <a:ext uri="{FF2B5EF4-FFF2-40B4-BE49-F238E27FC236}">
                <a16:creationId xmlns:a16="http://schemas.microsoft.com/office/drawing/2014/main" id="{BDB59BEF-1517-4566-1F1E-66421E8F8ED3}"/>
              </a:ext>
            </a:extLst>
          </p:cNvPr>
          <p:cNvSpPr>
            <a:spLocks noGrp="1" noChangeArrowheads="1"/>
          </p:cNvSpPr>
          <p:nvPr>
            <p:ph type="body" idx="1"/>
          </p:nvPr>
        </p:nvSpPr>
        <p:spPr/>
        <p:txBody>
          <a:bodyPr/>
          <a:lstStyle/>
          <a:p>
            <a:r>
              <a:rPr lang="en-US" altLang="en-US"/>
              <a:t>Loader:</a:t>
            </a:r>
          </a:p>
          <a:p>
            <a:pPr lvl="1"/>
            <a:r>
              <a:rPr lang="en-US" altLang="en-US" sz="2000"/>
              <a:t>Program that moves bits from disk (usually) </a:t>
            </a:r>
          </a:p>
          <a:p>
            <a:pPr lvl="1">
              <a:buFont typeface="Monotype Sorts" pitchFamily="2" charset="2"/>
              <a:buNone/>
            </a:pPr>
            <a:r>
              <a:rPr lang="en-US" altLang="en-US" sz="2000"/>
              <a:t>to memory and then transfers CPU control to the newly</a:t>
            </a:r>
          </a:p>
          <a:p>
            <a:pPr lvl="1">
              <a:buFont typeface="Monotype Sorts" pitchFamily="2" charset="2"/>
              <a:buNone/>
            </a:pPr>
            <a:r>
              <a:rPr lang="en-US" altLang="en-US" sz="2000"/>
              <a:t>“loaded” bits (executable).</a:t>
            </a:r>
          </a:p>
          <a:p>
            <a:r>
              <a:rPr lang="en-US" altLang="en-US"/>
              <a:t>Bootloader / Bootstrap:</a:t>
            </a:r>
          </a:p>
          <a:p>
            <a:pPr lvl="1"/>
            <a:r>
              <a:rPr lang="en-US" altLang="en-US" sz="2000"/>
              <a:t>Program that loads the “first program” (the kernel).</a:t>
            </a:r>
          </a:p>
          <a:p>
            <a:r>
              <a:rPr lang="en-US" altLang="en-US"/>
              <a:t>Boot PROM / PROM Monitor / BIOS:</a:t>
            </a:r>
          </a:p>
          <a:p>
            <a:pPr lvl="1"/>
            <a:r>
              <a:rPr lang="en-US" altLang="en-US" sz="2000"/>
              <a:t>Persistent code that is “already loaded” on power-up.</a:t>
            </a:r>
          </a:p>
          <a:p>
            <a:r>
              <a:rPr lang="en-US" altLang="en-US"/>
              <a:t>Boot Manager:</a:t>
            </a:r>
          </a:p>
          <a:p>
            <a:pPr lvl="1"/>
            <a:r>
              <a:rPr lang="en-US" altLang="en-US" sz="2000"/>
              <a:t>Program that lets you choose the “first program” to load.</a:t>
            </a:r>
          </a:p>
        </p:txBody>
      </p:sp>
      <p:pic>
        <p:nvPicPr>
          <p:cNvPr id="382980" name="Picture 4">
            <a:extLst>
              <a:ext uri="{FF2B5EF4-FFF2-40B4-BE49-F238E27FC236}">
                <a16:creationId xmlns:a16="http://schemas.microsoft.com/office/drawing/2014/main" id="{7DED96E5-F31E-FEC5-A261-F2A71E3E4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3238" y="381000"/>
            <a:ext cx="1858962"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68103D4C-CBBD-DA14-B57E-4E708717D3A1}"/>
              </a:ext>
            </a:extLst>
          </p:cNvPr>
          <p:cNvSpPr>
            <a:spLocks noGrp="1" noChangeArrowheads="1"/>
          </p:cNvSpPr>
          <p:nvPr>
            <p:ph type="title"/>
          </p:nvPr>
        </p:nvSpPr>
        <p:spPr/>
        <p:txBody>
          <a:bodyPr/>
          <a:lstStyle/>
          <a:p>
            <a:r>
              <a:rPr lang="en-US" altLang="en-US"/>
              <a:t>LILO: LInux LOader</a:t>
            </a:r>
          </a:p>
        </p:txBody>
      </p:sp>
      <p:sp>
        <p:nvSpPr>
          <p:cNvPr id="403459" name="Rectangle 3">
            <a:extLst>
              <a:ext uri="{FF2B5EF4-FFF2-40B4-BE49-F238E27FC236}">
                <a16:creationId xmlns:a16="http://schemas.microsoft.com/office/drawing/2014/main" id="{4067A290-1891-60E7-5FDC-6462B2829F21}"/>
              </a:ext>
            </a:extLst>
          </p:cNvPr>
          <p:cNvSpPr>
            <a:spLocks noGrp="1" noChangeArrowheads="1"/>
          </p:cNvSpPr>
          <p:nvPr>
            <p:ph type="body" idx="1"/>
          </p:nvPr>
        </p:nvSpPr>
        <p:spPr/>
        <p:txBody>
          <a:bodyPr/>
          <a:lstStyle/>
          <a:p>
            <a:r>
              <a:rPr lang="en-US" altLang="en-US" sz="2000"/>
              <a:t>A versatile boot manager that supports:</a:t>
            </a:r>
          </a:p>
          <a:p>
            <a:pPr lvl="1"/>
            <a:r>
              <a:rPr lang="en-US" altLang="en-US" sz="2000"/>
              <a:t>Choice of Linux kernels.</a:t>
            </a:r>
          </a:p>
          <a:p>
            <a:pPr lvl="1"/>
            <a:r>
              <a:rPr lang="en-US" altLang="en-US" sz="2000"/>
              <a:t>Boot time kernel parameters.</a:t>
            </a:r>
          </a:p>
          <a:p>
            <a:pPr lvl="1"/>
            <a:r>
              <a:rPr lang="en-US" altLang="en-US" sz="2000"/>
              <a:t>Booting non-Linux kernels.</a:t>
            </a:r>
          </a:p>
          <a:p>
            <a:pPr lvl="1"/>
            <a:r>
              <a:rPr lang="en-US" altLang="en-US" sz="2000"/>
              <a:t>A variety of configurations.</a:t>
            </a:r>
          </a:p>
          <a:p>
            <a:r>
              <a:rPr lang="en-US" altLang="en-US" sz="2000"/>
              <a:t>Characteristics:</a:t>
            </a:r>
          </a:p>
          <a:p>
            <a:pPr lvl="1"/>
            <a:r>
              <a:rPr lang="en-US" altLang="en-US" sz="2000"/>
              <a:t>Lives in MBR or partition boot sector.</a:t>
            </a:r>
          </a:p>
          <a:p>
            <a:pPr lvl="1"/>
            <a:r>
              <a:rPr lang="en-US" altLang="en-US" sz="2000"/>
              <a:t>Has no knowledge of filesystem structure so…</a:t>
            </a:r>
          </a:p>
          <a:p>
            <a:pPr lvl="1"/>
            <a:r>
              <a:rPr lang="en-US" altLang="en-US" sz="2000"/>
              <a:t>Builds a sector “map file” (block map) to find kernel.</a:t>
            </a:r>
          </a:p>
          <a:p>
            <a:r>
              <a:rPr lang="en-US" altLang="en-US" sz="2000"/>
              <a:t>/sbin/lilo – “map installer”.</a:t>
            </a:r>
          </a:p>
          <a:p>
            <a:pPr lvl="1"/>
            <a:r>
              <a:rPr lang="en-US" altLang="en-US" sz="2000"/>
              <a:t>/etc/lilo.conf is lilo configuration file.</a:t>
            </a:r>
          </a:p>
        </p:txBody>
      </p:sp>
      <p:pic>
        <p:nvPicPr>
          <p:cNvPr id="403460" name="Picture 4">
            <a:extLst>
              <a:ext uri="{FF2B5EF4-FFF2-40B4-BE49-F238E27FC236}">
                <a16:creationId xmlns:a16="http://schemas.microsoft.com/office/drawing/2014/main" id="{CF515838-8523-C5AE-3971-8165DB8D52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685800"/>
            <a:ext cx="2667000" cy="2266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F70F92F3-2120-6088-B308-991FE5E66C63}"/>
              </a:ext>
            </a:extLst>
          </p:cNvPr>
          <p:cNvSpPr>
            <a:spLocks noGrp="1" noChangeArrowheads="1"/>
          </p:cNvSpPr>
          <p:nvPr>
            <p:ph type="title"/>
          </p:nvPr>
        </p:nvSpPr>
        <p:spPr/>
        <p:txBody>
          <a:bodyPr/>
          <a:lstStyle/>
          <a:p>
            <a:r>
              <a:rPr lang="en-US" altLang="en-US"/>
              <a:t>Example lilo.conf File</a:t>
            </a:r>
          </a:p>
        </p:txBody>
      </p:sp>
      <p:grpSp>
        <p:nvGrpSpPr>
          <p:cNvPr id="407562" name="Group 10">
            <a:extLst>
              <a:ext uri="{FF2B5EF4-FFF2-40B4-BE49-F238E27FC236}">
                <a16:creationId xmlns:a16="http://schemas.microsoft.com/office/drawing/2014/main" id="{388299C8-DD0E-3CDC-1B86-7749DBBB0C92}"/>
              </a:ext>
            </a:extLst>
          </p:cNvPr>
          <p:cNvGrpSpPr>
            <a:grpSpLocks/>
          </p:cNvGrpSpPr>
          <p:nvPr/>
        </p:nvGrpSpPr>
        <p:grpSpPr bwMode="auto">
          <a:xfrm>
            <a:off x="3048000" y="1865313"/>
            <a:ext cx="6705600" cy="4038600"/>
            <a:chOff x="960" y="1056"/>
            <a:chExt cx="4224" cy="2544"/>
          </a:xfrm>
        </p:grpSpPr>
        <p:sp>
          <p:nvSpPr>
            <p:cNvPr id="407556" name="AutoShape 4">
              <a:extLst>
                <a:ext uri="{FF2B5EF4-FFF2-40B4-BE49-F238E27FC236}">
                  <a16:creationId xmlns:a16="http://schemas.microsoft.com/office/drawing/2014/main" id="{D174A830-F863-437C-9489-E3C86787930B}"/>
                </a:ext>
              </a:extLst>
            </p:cNvPr>
            <p:cNvSpPr>
              <a:spLocks noChangeArrowheads="1"/>
            </p:cNvSpPr>
            <p:nvPr/>
          </p:nvSpPr>
          <p:spPr bwMode="auto">
            <a:xfrm>
              <a:off x="960" y="1056"/>
              <a:ext cx="4224" cy="2544"/>
            </a:xfrm>
            <a:prstGeom prst="foldedCorner">
              <a:avLst>
                <a:gd name="adj" fmla="val 12500"/>
              </a:avLst>
            </a:prstGeom>
            <a:solidFill>
              <a:srgbClr val="A2C1F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7557" name="Text Box 5">
              <a:extLst>
                <a:ext uri="{FF2B5EF4-FFF2-40B4-BE49-F238E27FC236}">
                  <a16:creationId xmlns:a16="http://schemas.microsoft.com/office/drawing/2014/main" id="{8B025648-ED2F-33A3-3357-29915E690DB5}"/>
                </a:ext>
              </a:extLst>
            </p:cNvPr>
            <p:cNvSpPr txBox="1">
              <a:spLocks noChangeArrowheads="1"/>
            </p:cNvSpPr>
            <p:nvPr/>
          </p:nvSpPr>
          <p:spPr bwMode="auto">
            <a:xfrm>
              <a:off x="1190" y="1175"/>
              <a:ext cx="2688" cy="2134"/>
            </a:xfrm>
            <a:prstGeom prst="rect">
              <a:avLst/>
            </a:prstGeom>
            <a:solidFill>
              <a:srgbClr val="A2C1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a:t>boot=/dev/hda</a:t>
              </a:r>
            </a:p>
            <a:p>
              <a:pPr>
                <a:spcBef>
                  <a:spcPct val="0"/>
                </a:spcBef>
                <a:buFontTx/>
                <a:buNone/>
              </a:pPr>
              <a:r>
                <a:rPr lang="en-US" altLang="en-US"/>
                <a:t>map=/boot/map</a:t>
              </a:r>
            </a:p>
            <a:p>
              <a:pPr>
                <a:spcBef>
                  <a:spcPct val="0"/>
                </a:spcBef>
                <a:buFontTx/>
                <a:buNone/>
              </a:pPr>
              <a:r>
                <a:rPr lang="en-US" altLang="en-US"/>
                <a:t>install=/boot/boot.b</a:t>
              </a:r>
            </a:p>
            <a:p>
              <a:pPr>
                <a:spcBef>
                  <a:spcPct val="0"/>
                </a:spcBef>
                <a:buFontTx/>
                <a:buNone/>
              </a:pPr>
              <a:r>
                <a:rPr lang="en-US" altLang="en-US"/>
                <a:t>prompt</a:t>
              </a:r>
            </a:p>
            <a:p>
              <a:pPr>
                <a:spcBef>
                  <a:spcPct val="0"/>
                </a:spcBef>
                <a:buFontTx/>
                <a:buNone/>
              </a:pPr>
              <a:r>
                <a:rPr lang="en-US" altLang="en-US"/>
                <a:t>timeout=50</a:t>
              </a:r>
            </a:p>
            <a:p>
              <a:pPr>
                <a:spcBef>
                  <a:spcPct val="0"/>
                </a:spcBef>
                <a:buFontTx/>
                <a:buNone/>
              </a:pPr>
              <a:r>
                <a:rPr lang="en-US" altLang="en-US"/>
                <a:t>default=linux</a:t>
              </a:r>
            </a:p>
            <a:p>
              <a:pPr>
                <a:spcBef>
                  <a:spcPct val="0"/>
                </a:spcBef>
                <a:buFontTx/>
                <a:buNone/>
              </a:pPr>
              <a:endParaRPr lang="en-US" altLang="en-US"/>
            </a:p>
            <a:p>
              <a:pPr>
                <a:spcBef>
                  <a:spcPct val="0"/>
                </a:spcBef>
                <a:buFontTx/>
                <a:buNone/>
              </a:pPr>
              <a:r>
                <a:rPr lang="en-US" altLang="en-US"/>
                <a:t>image=/boot/vmlinuz-2.2.12-20</a:t>
              </a:r>
            </a:p>
            <a:p>
              <a:pPr>
                <a:spcBef>
                  <a:spcPct val="0"/>
                </a:spcBef>
                <a:buFontTx/>
                <a:buNone/>
              </a:pPr>
              <a:r>
                <a:rPr lang="en-US" altLang="en-US"/>
                <a:t>	label=linux</a:t>
              </a:r>
            </a:p>
            <a:p>
              <a:pPr>
                <a:spcBef>
                  <a:spcPct val="0"/>
                </a:spcBef>
                <a:buFontTx/>
                <a:buNone/>
              </a:pPr>
              <a:r>
                <a:rPr lang="en-US" altLang="en-US"/>
                <a:t>	initrd=/boot/initrd-2.2.12-20.img</a:t>
              </a:r>
            </a:p>
            <a:p>
              <a:pPr>
                <a:spcBef>
                  <a:spcPct val="0"/>
                </a:spcBef>
                <a:buFontTx/>
                <a:buNone/>
              </a:pPr>
              <a:r>
                <a:rPr lang="en-US" altLang="en-US"/>
                <a:t>	read-only</a:t>
              </a:r>
            </a:p>
            <a:p>
              <a:pPr>
                <a:spcBef>
                  <a:spcPct val="0"/>
                </a:spcBef>
                <a:buFontTx/>
                <a:buNone/>
              </a:pPr>
              <a:r>
                <a:rPr lang="en-US" altLang="en-US"/>
                <a:t>	root=/dev/hda1</a:t>
              </a: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F395B541-4789-723F-DCAA-E7A54EF7A1AD}"/>
              </a:ext>
            </a:extLst>
          </p:cNvPr>
          <p:cNvSpPr>
            <a:spLocks noGrp="1" noChangeArrowheads="1"/>
          </p:cNvSpPr>
          <p:nvPr>
            <p:ph type="title"/>
          </p:nvPr>
        </p:nvSpPr>
        <p:spPr/>
        <p:txBody>
          <a:bodyPr/>
          <a:lstStyle/>
          <a:p>
            <a:r>
              <a:rPr lang="en-US" altLang="en-US"/>
              <a:t>/sbin/init</a:t>
            </a:r>
          </a:p>
        </p:txBody>
      </p:sp>
      <p:sp>
        <p:nvSpPr>
          <p:cNvPr id="428035" name="Rectangle 3">
            <a:extLst>
              <a:ext uri="{FF2B5EF4-FFF2-40B4-BE49-F238E27FC236}">
                <a16:creationId xmlns:a16="http://schemas.microsoft.com/office/drawing/2014/main" id="{0CA4DB89-C09C-CE2F-A68B-1535FED2DCFD}"/>
              </a:ext>
            </a:extLst>
          </p:cNvPr>
          <p:cNvSpPr>
            <a:spLocks noGrp="1" noChangeArrowheads="1"/>
          </p:cNvSpPr>
          <p:nvPr>
            <p:ph type="body" idx="1"/>
          </p:nvPr>
        </p:nvSpPr>
        <p:spPr/>
        <p:txBody>
          <a:bodyPr/>
          <a:lstStyle/>
          <a:p>
            <a:pPr>
              <a:lnSpc>
                <a:spcPct val="90000"/>
              </a:lnSpc>
            </a:pPr>
            <a:r>
              <a:rPr lang="en-US" altLang="en-US"/>
              <a:t>Ancestor of all processes (except idle/swapper process).</a:t>
            </a:r>
          </a:p>
          <a:p>
            <a:pPr>
              <a:lnSpc>
                <a:spcPct val="90000"/>
              </a:lnSpc>
            </a:pPr>
            <a:r>
              <a:rPr lang="en-US" altLang="en-US"/>
              <a:t>Controls transitions between “runlevels”:</a:t>
            </a:r>
          </a:p>
          <a:p>
            <a:pPr lvl="1">
              <a:lnSpc>
                <a:spcPct val="90000"/>
              </a:lnSpc>
            </a:pPr>
            <a:r>
              <a:rPr lang="en-US" altLang="en-US"/>
              <a:t>0: shutdown  </a:t>
            </a:r>
          </a:p>
          <a:p>
            <a:pPr lvl="1">
              <a:lnSpc>
                <a:spcPct val="90000"/>
              </a:lnSpc>
            </a:pPr>
            <a:r>
              <a:rPr lang="en-US" altLang="en-US"/>
              <a:t>1: single-user    </a:t>
            </a:r>
          </a:p>
          <a:p>
            <a:pPr lvl="1">
              <a:lnSpc>
                <a:spcPct val="90000"/>
              </a:lnSpc>
            </a:pPr>
            <a:r>
              <a:rPr lang="en-US" altLang="en-US"/>
              <a:t>2: multi-user (no NFS)</a:t>
            </a:r>
          </a:p>
          <a:p>
            <a:pPr lvl="1">
              <a:lnSpc>
                <a:spcPct val="90000"/>
              </a:lnSpc>
            </a:pPr>
            <a:r>
              <a:rPr lang="en-US" altLang="en-US"/>
              <a:t>3: full multi-user  </a:t>
            </a:r>
          </a:p>
          <a:p>
            <a:pPr lvl="1">
              <a:lnSpc>
                <a:spcPct val="90000"/>
              </a:lnSpc>
            </a:pPr>
            <a:r>
              <a:rPr lang="en-US" altLang="en-US"/>
              <a:t>5: X11   </a:t>
            </a:r>
          </a:p>
          <a:p>
            <a:pPr lvl="1">
              <a:lnSpc>
                <a:spcPct val="90000"/>
              </a:lnSpc>
            </a:pPr>
            <a:r>
              <a:rPr lang="en-US" altLang="en-US"/>
              <a:t>6: reboot</a:t>
            </a:r>
          </a:p>
          <a:p>
            <a:pPr>
              <a:lnSpc>
                <a:spcPct val="90000"/>
              </a:lnSpc>
            </a:pPr>
            <a:r>
              <a:rPr lang="en-US" altLang="en-US"/>
              <a:t>Executes startup/shutdown scripts for each runlevel.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1EA2F23D-56FC-09B1-9A64-BBB0CEF5E5A2}"/>
              </a:ext>
            </a:extLst>
          </p:cNvPr>
          <p:cNvSpPr>
            <a:spLocks noGrp="1" noChangeArrowheads="1"/>
          </p:cNvSpPr>
          <p:nvPr>
            <p:ph type="title"/>
          </p:nvPr>
        </p:nvSpPr>
        <p:spPr/>
        <p:txBody>
          <a:bodyPr/>
          <a:lstStyle/>
          <a:p>
            <a:r>
              <a:rPr lang="en-US" altLang="en-US"/>
              <a:t>Linux Source Tree Layout</a:t>
            </a:r>
            <a:br>
              <a:rPr lang="en-US" altLang="en-US"/>
            </a:br>
            <a:endParaRPr lang="en-US" altLang="en-US"/>
          </a:p>
        </p:txBody>
      </p:sp>
      <p:sp>
        <p:nvSpPr>
          <p:cNvPr id="360451" name="Rectangle 3">
            <a:extLst>
              <a:ext uri="{FF2B5EF4-FFF2-40B4-BE49-F238E27FC236}">
                <a16:creationId xmlns:a16="http://schemas.microsoft.com/office/drawing/2014/main" id="{12F1B568-D0B6-7AB8-EF59-4BCBEFB4344E}"/>
              </a:ext>
            </a:extLst>
          </p:cNvPr>
          <p:cNvSpPr>
            <a:spLocks noChangeArrowheads="1"/>
          </p:cNvSpPr>
          <p:nvPr/>
        </p:nvSpPr>
        <p:spPr bwMode="auto">
          <a:xfrm>
            <a:off x="4827589" y="1219201"/>
            <a:ext cx="2930525" cy="404813"/>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1400">
                <a:latin typeface="Arial Narrow" panose="020B0604020202020204" pitchFamily="34" charset="0"/>
              </a:rPr>
              <a:t>/usr/src/linux</a:t>
            </a:r>
          </a:p>
        </p:txBody>
      </p:sp>
      <p:sp>
        <p:nvSpPr>
          <p:cNvPr id="360452" name="Rectangle 4">
            <a:extLst>
              <a:ext uri="{FF2B5EF4-FFF2-40B4-BE49-F238E27FC236}">
                <a16:creationId xmlns:a16="http://schemas.microsoft.com/office/drawing/2014/main" id="{4E0E32C4-AC9D-D83E-6C21-D9EBCE947C25}"/>
              </a:ext>
            </a:extLst>
          </p:cNvPr>
          <p:cNvSpPr>
            <a:spLocks noChangeArrowheads="1"/>
          </p:cNvSpPr>
          <p:nvPr/>
        </p:nvSpPr>
        <p:spPr bwMode="auto">
          <a:xfrm>
            <a:off x="2809875" y="1339850"/>
            <a:ext cx="1320800" cy="306388"/>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1400">
                <a:latin typeface="Arial Narrow" panose="020B0604020202020204" pitchFamily="34" charset="0"/>
              </a:rPr>
              <a:t>Documentation</a:t>
            </a:r>
          </a:p>
        </p:txBody>
      </p:sp>
      <p:sp>
        <p:nvSpPr>
          <p:cNvPr id="360453" name="Rectangle 5">
            <a:extLst>
              <a:ext uri="{FF2B5EF4-FFF2-40B4-BE49-F238E27FC236}">
                <a16:creationId xmlns:a16="http://schemas.microsoft.com/office/drawing/2014/main" id="{D4BE78D8-89C2-0CA5-DA68-464EED6D33EF}"/>
              </a:ext>
            </a:extLst>
          </p:cNvPr>
          <p:cNvSpPr>
            <a:spLocks noChangeArrowheads="1"/>
          </p:cNvSpPr>
          <p:nvPr/>
        </p:nvSpPr>
        <p:spPr bwMode="auto">
          <a:xfrm>
            <a:off x="2606676" y="2035175"/>
            <a:ext cx="461963" cy="306388"/>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1400">
                <a:latin typeface="Arial Narrow" panose="020B0604020202020204" pitchFamily="34" charset="0"/>
              </a:rPr>
              <a:t>arch</a:t>
            </a:r>
          </a:p>
        </p:txBody>
      </p:sp>
      <p:sp>
        <p:nvSpPr>
          <p:cNvPr id="360454" name="Rectangle 6">
            <a:extLst>
              <a:ext uri="{FF2B5EF4-FFF2-40B4-BE49-F238E27FC236}">
                <a16:creationId xmlns:a16="http://schemas.microsoft.com/office/drawing/2014/main" id="{A5F7F889-6B4E-D7E3-C19A-7B6ABF295662}"/>
              </a:ext>
            </a:extLst>
          </p:cNvPr>
          <p:cNvSpPr>
            <a:spLocks noChangeArrowheads="1"/>
          </p:cNvSpPr>
          <p:nvPr/>
        </p:nvSpPr>
        <p:spPr bwMode="auto">
          <a:xfrm>
            <a:off x="4629151" y="2276475"/>
            <a:ext cx="328613" cy="306388"/>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1400">
                <a:latin typeface="Arial Narrow" panose="020B0604020202020204" pitchFamily="34" charset="0"/>
              </a:rPr>
              <a:t>fs</a:t>
            </a:r>
          </a:p>
        </p:txBody>
      </p:sp>
      <p:sp>
        <p:nvSpPr>
          <p:cNvPr id="360455" name="Rectangle 7">
            <a:extLst>
              <a:ext uri="{FF2B5EF4-FFF2-40B4-BE49-F238E27FC236}">
                <a16:creationId xmlns:a16="http://schemas.microsoft.com/office/drawing/2014/main" id="{D3D7C91C-BBFA-09A1-F1CE-F9AAF0368656}"/>
              </a:ext>
            </a:extLst>
          </p:cNvPr>
          <p:cNvSpPr>
            <a:spLocks noChangeArrowheads="1"/>
          </p:cNvSpPr>
          <p:nvPr/>
        </p:nvSpPr>
        <p:spPr bwMode="auto">
          <a:xfrm>
            <a:off x="5440363" y="1849439"/>
            <a:ext cx="461962" cy="306387"/>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1400">
                <a:latin typeface="Arial Narrow" panose="020B0604020202020204" pitchFamily="34" charset="0"/>
              </a:rPr>
              <a:t>init</a:t>
            </a:r>
          </a:p>
        </p:txBody>
      </p:sp>
      <p:sp>
        <p:nvSpPr>
          <p:cNvPr id="360456" name="Rectangle 8">
            <a:extLst>
              <a:ext uri="{FF2B5EF4-FFF2-40B4-BE49-F238E27FC236}">
                <a16:creationId xmlns:a16="http://schemas.microsoft.com/office/drawing/2014/main" id="{A284873A-C7B2-388E-5567-1C18D8F53783}"/>
              </a:ext>
            </a:extLst>
          </p:cNvPr>
          <p:cNvSpPr>
            <a:spLocks noChangeArrowheads="1"/>
          </p:cNvSpPr>
          <p:nvPr/>
        </p:nvSpPr>
        <p:spPr bwMode="auto">
          <a:xfrm>
            <a:off x="6689725" y="1831976"/>
            <a:ext cx="590550" cy="307975"/>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1400">
                <a:latin typeface="Arial Narrow" panose="020B0604020202020204" pitchFamily="34" charset="0"/>
              </a:rPr>
              <a:t>kernel</a:t>
            </a:r>
          </a:p>
        </p:txBody>
      </p:sp>
      <p:sp>
        <p:nvSpPr>
          <p:cNvPr id="360457" name="Rectangle 9">
            <a:extLst>
              <a:ext uri="{FF2B5EF4-FFF2-40B4-BE49-F238E27FC236}">
                <a16:creationId xmlns:a16="http://schemas.microsoft.com/office/drawing/2014/main" id="{2FBC58FD-D1B3-90EF-A1A9-56EDCB6DD407}"/>
              </a:ext>
            </a:extLst>
          </p:cNvPr>
          <p:cNvSpPr>
            <a:spLocks noChangeArrowheads="1"/>
          </p:cNvSpPr>
          <p:nvPr/>
        </p:nvSpPr>
        <p:spPr bwMode="auto">
          <a:xfrm>
            <a:off x="5273676" y="2439989"/>
            <a:ext cx="735013" cy="307975"/>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1400">
                <a:latin typeface="Arial Narrow" panose="020B0604020202020204" pitchFamily="34" charset="0"/>
              </a:rPr>
              <a:t>include</a:t>
            </a:r>
          </a:p>
        </p:txBody>
      </p:sp>
      <p:sp>
        <p:nvSpPr>
          <p:cNvPr id="360458" name="Rectangle 10">
            <a:extLst>
              <a:ext uri="{FF2B5EF4-FFF2-40B4-BE49-F238E27FC236}">
                <a16:creationId xmlns:a16="http://schemas.microsoft.com/office/drawing/2014/main" id="{6D13D134-420E-BDB1-CD71-FAAC74779476}"/>
              </a:ext>
            </a:extLst>
          </p:cNvPr>
          <p:cNvSpPr>
            <a:spLocks noChangeArrowheads="1"/>
          </p:cNvSpPr>
          <p:nvPr/>
        </p:nvSpPr>
        <p:spPr bwMode="auto">
          <a:xfrm>
            <a:off x="6083301" y="1827214"/>
            <a:ext cx="461963" cy="306387"/>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1400">
                <a:latin typeface="Arial Narrow" panose="020B0604020202020204" pitchFamily="34" charset="0"/>
              </a:rPr>
              <a:t>ipc</a:t>
            </a:r>
          </a:p>
        </p:txBody>
      </p:sp>
      <p:sp>
        <p:nvSpPr>
          <p:cNvPr id="360459" name="Rectangle 11">
            <a:extLst>
              <a:ext uri="{FF2B5EF4-FFF2-40B4-BE49-F238E27FC236}">
                <a16:creationId xmlns:a16="http://schemas.microsoft.com/office/drawing/2014/main" id="{3AD07871-EFA1-58A4-4F72-43AD248C6C02}"/>
              </a:ext>
            </a:extLst>
          </p:cNvPr>
          <p:cNvSpPr>
            <a:spLocks noChangeArrowheads="1"/>
          </p:cNvSpPr>
          <p:nvPr/>
        </p:nvSpPr>
        <p:spPr bwMode="auto">
          <a:xfrm>
            <a:off x="3519489" y="2298700"/>
            <a:ext cx="674687" cy="306388"/>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1400">
                <a:latin typeface="Arial Narrow" panose="020B0604020202020204" pitchFamily="34" charset="0"/>
              </a:rPr>
              <a:t>drivers</a:t>
            </a:r>
          </a:p>
        </p:txBody>
      </p:sp>
      <p:sp>
        <p:nvSpPr>
          <p:cNvPr id="360460" name="Rectangle 12">
            <a:extLst>
              <a:ext uri="{FF2B5EF4-FFF2-40B4-BE49-F238E27FC236}">
                <a16:creationId xmlns:a16="http://schemas.microsoft.com/office/drawing/2014/main" id="{206D7BB5-4F4A-A6FC-0955-E47B23455498}"/>
              </a:ext>
            </a:extLst>
          </p:cNvPr>
          <p:cNvSpPr>
            <a:spLocks noChangeArrowheads="1"/>
          </p:cNvSpPr>
          <p:nvPr/>
        </p:nvSpPr>
        <p:spPr bwMode="auto">
          <a:xfrm>
            <a:off x="9036051" y="1871664"/>
            <a:ext cx="461963" cy="306387"/>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1400">
                <a:latin typeface="Arial Narrow" panose="020B0604020202020204" pitchFamily="34" charset="0"/>
              </a:rPr>
              <a:t>net</a:t>
            </a:r>
          </a:p>
        </p:txBody>
      </p:sp>
      <p:sp>
        <p:nvSpPr>
          <p:cNvPr id="360461" name="Rectangle 13">
            <a:extLst>
              <a:ext uri="{FF2B5EF4-FFF2-40B4-BE49-F238E27FC236}">
                <a16:creationId xmlns:a16="http://schemas.microsoft.com/office/drawing/2014/main" id="{AD9697A0-1EE2-E2AB-3B1B-17ACDDAA1D22}"/>
              </a:ext>
            </a:extLst>
          </p:cNvPr>
          <p:cNvSpPr>
            <a:spLocks noChangeArrowheads="1"/>
          </p:cNvSpPr>
          <p:nvPr/>
        </p:nvSpPr>
        <p:spPr bwMode="auto">
          <a:xfrm>
            <a:off x="8370889" y="2178050"/>
            <a:ext cx="460375" cy="306388"/>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1400">
                <a:latin typeface="Arial Narrow" panose="020B0604020202020204" pitchFamily="34" charset="0"/>
              </a:rPr>
              <a:t>mm</a:t>
            </a:r>
          </a:p>
        </p:txBody>
      </p:sp>
      <p:sp>
        <p:nvSpPr>
          <p:cNvPr id="360462" name="Rectangle 14">
            <a:extLst>
              <a:ext uri="{FF2B5EF4-FFF2-40B4-BE49-F238E27FC236}">
                <a16:creationId xmlns:a16="http://schemas.microsoft.com/office/drawing/2014/main" id="{73408B8B-9DF7-6233-43EC-189EB37E3D03}"/>
              </a:ext>
            </a:extLst>
          </p:cNvPr>
          <p:cNvSpPr>
            <a:spLocks noChangeArrowheads="1"/>
          </p:cNvSpPr>
          <p:nvPr/>
        </p:nvSpPr>
        <p:spPr bwMode="auto">
          <a:xfrm>
            <a:off x="7521576" y="2189164"/>
            <a:ext cx="461963" cy="306387"/>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1400">
                <a:latin typeface="Arial Narrow" panose="020B0604020202020204" pitchFamily="34" charset="0"/>
              </a:rPr>
              <a:t>lib</a:t>
            </a:r>
          </a:p>
        </p:txBody>
      </p:sp>
      <p:sp>
        <p:nvSpPr>
          <p:cNvPr id="360463" name="Rectangle 15">
            <a:extLst>
              <a:ext uri="{FF2B5EF4-FFF2-40B4-BE49-F238E27FC236}">
                <a16:creationId xmlns:a16="http://schemas.microsoft.com/office/drawing/2014/main" id="{AF2759F9-E992-FDF8-96EF-CD3D21416C16}"/>
              </a:ext>
            </a:extLst>
          </p:cNvPr>
          <p:cNvSpPr>
            <a:spLocks noChangeArrowheads="1"/>
          </p:cNvSpPr>
          <p:nvPr/>
        </p:nvSpPr>
        <p:spPr bwMode="auto">
          <a:xfrm>
            <a:off x="8997950" y="1241425"/>
            <a:ext cx="590550" cy="306388"/>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1400">
                <a:latin typeface="Arial Narrow" panose="020B0604020202020204" pitchFamily="34" charset="0"/>
              </a:rPr>
              <a:t>scripts</a:t>
            </a:r>
          </a:p>
        </p:txBody>
      </p:sp>
      <p:sp>
        <p:nvSpPr>
          <p:cNvPr id="360464" name="Rectangle 16">
            <a:extLst>
              <a:ext uri="{FF2B5EF4-FFF2-40B4-BE49-F238E27FC236}">
                <a16:creationId xmlns:a16="http://schemas.microsoft.com/office/drawing/2014/main" id="{DC0820F7-C348-95D5-65F1-0788E9EC767C}"/>
              </a:ext>
            </a:extLst>
          </p:cNvPr>
          <p:cNvSpPr>
            <a:spLocks noChangeArrowheads="1"/>
          </p:cNvSpPr>
          <p:nvPr/>
        </p:nvSpPr>
        <p:spPr bwMode="auto">
          <a:xfrm>
            <a:off x="2552701" y="3190875"/>
            <a:ext cx="644525" cy="2749550"/>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FontTx/>
              <a:buNone/>
            </a:pPr>
            <a:r>
              <a:rPr lang="en-US" altLang="en-US" sz="1400">
                <a:latin typeface="Arial Narrow" panose="020B0604020202020204" pitchFamily="34" charset="0"/>
              </a:rPr>
              <a:t>alpha</a:t>
            </a:r>
          </a:p>
          <a:p>
            <a:pPr>
              <a:spcBef>
                <a:spcPct val="0"/>
              </a:spcBef>
              <a:buFontTx/>
              <a:buNone/>
            </a:pPr>
            <a:r>
              <a:rPr lang="en-US" altLang="en-US" sz="1400">
                <a:latin typeface="Arial Narrow" panose="020B0604020202020204" pitchFamily="34" charset="0"/>
              </a:rPr>
              <a:t>arm</a:t>
            </a:r>
          </a:p>
          <a:p>
            <a:pPr>
              <a:spcBef>
                <a:spcPct val="0"/>
              </a:spcBef>
              <a:buFontTx/>
              <a:buNone/>
            </a:pPr>
            <a:r>
              <a:rPr lang="en-US" altLang="en-US" sz="1400">
                <a:latin typeface="Arial Narrow" panose="020B0604020202020204" pitchFamily="34" charset="0"/>
              </a:rPr>
              <a:t>i386</a:t>
            </a:r>
          </a:p>
          <a:p>
            <a:pPr>
              <a:spcBef>
                <a:spcPct val="0"/>
              </a:spcBef>
              <a:buFontTx/>
              <a:buNone/>
            </a:pPr>
            <a:r>
              <a:rPr lang="en-US" altLang="en-US" sz="1400">
                <a:latin typeface="Arial Narrow" panose="020B0604020202020204" pitchFamily="34" charset="0"/>
              </a:rPr>
              <a:t>ia64</a:t>
            </a:r>
          </a:p>
          <a:p>
            <a:pPr>
              <a:spcBef>
                <a:spcPct val="0"/>
              </a:spcBef>
              <a:buFontTx/>
              <a:buNone/>
            </a:pPr>
            <a:r>
              <a:rPr lang="en-US" altLang="en-US" sz="1400">
                <a:latin typeface="Arial Narrow" panose="020B0604020202020204" pitchFamily="34" charset="0"/>
              </a:rPr>
              <a:t>m68k</a:t>
            </a:r>
          </a:p>
          <a:p>
            <a:pPr>
              <a:spcBef>
                <a:spcPct val="0"/>
              </a:spcBef>
              <a:buFontTx/>
              <a:buNone/>
            </a:pPr>
            <a:r>
              <a:rPr lang="en-US" altLang="en-US" sz="1400">
                <a:latin typeface="Arial Narrow" panose="020B0604020202020204" pitchFamily="34" charset="0"/>
              </a:rPr>
              <a:t>mips</a:t>
            </a:r>
          </a:p>
          <a:p>
            <a:pPr>
              <a:spcBef>
                <a:spcPct val="0"/>
              </a:spcBef>
              <a:buFontTx/>
              <a:buNone/>
            </a:pPr>
            <a:r>
              <a:rPr lang="en-US" altLang="en-US" sz="1400">
                <a:latin typeface="Arial Narrow" panose="020B0604020202020204" pitchFamily="34" charset="0"/>
              </a:rPr>
              <a:t>mips64</a:t>
            </a:r>
          </a:p>
          <a:p>
            <a:pPr>
              <a:spcBef>
                <a:spcPct val="0"/>
              </a:spcBef>
              <a:buFontTx/>
              <a:buNone/>
            </a:pPr>
            <a:r>
              <a:rPr lang="en-US" altLang="en-US" sz="1400">
                <a:latin typeface="Arial Narrow" panose="020B0604020202020204" pitchFamily="34" charset="0"/>
              </a:rPr>
              <a:t>ppc</a:t>
            </a:r>
          </a:p>
          <a:p>
            <a:pPr>
              <a:spcBef>
                <a:spcPct val="0"/>
              </a:spcBef>
              <a:buFontTx/>
              <a:buNone/>
            </a:pPr>
            <a:r>
              <a:rPr lang="en-US" altLang="en-US" sz="1400">
                <a:latin typeface="Arial Narrow" panose="020B0604020202020204" pitchFamily="34" charset="0"/>
              </a:rPr>
              <a:t>s390</a:t>
            </a:r>
          </a:p>
          <a:p>
            <a:pPr>
              <a:spcBef>
                <a:spcPct val="0"/>
              </a:spcBef>
              <a:buFontTx/>
              <a:buNone/>
            </a:pPr>
            <a:r>
              <a:rPr lang="en-US" altLang="en-US" sz="1400">
                <a:latin typeface="Arial Narrow" panose="020B0604020202020204" pitchFamily="34" charset="0"/>
              </a:rPr>
              <a:t>sh</a:t>
            </a:r>
          </a:p>
          <a:p>
            <a:pPr>
              <a:spcBef>
                <a:spcPct val="0"/>
              </a:spcBef>
              <a:buFontTx/>
              <a:buNone/>
            </a:pPr>
            <a:r>
              <a:rPr lang="en-US" altLang="en-US" sz="1400">
                <a:latin typeface="Arial Narrow" panose="020B0604020202020204" pitchFamily="34" charset="0"/>
              </a:rPr>
              <a:t>sparc</a:t>
            </a:r>
          </a:p>
          <a:p>
            <a:pPr>
              <a:spcBef>
                <a:spcPct val="0"/>
              </a:spcBef>
              <a:buFontTx/>
              <a:buNone/>
            </a:pPr>
            <a:r>
              <a:rPr lang="en-US" altLang="en-US" sz="1400">
                <a:latin typeface="Arial Narrow" panose="020B0604020202020204" pitchFamily="34" charset="0"/>
              </a:rPr>
              <a:t>sparc64</a:t>
            </a:r>
          </a:p>
        </p:txBody>
      </p:sp>
      <p:sp>
        <p:nvSpPr>
          <p:cNvPr id="360465" name="Rectangle 17">
            <a:extLst>
              <a:ext uri="{FF2B5EF4-FFF2-40B4-BE49-F238E27FC236}">
                <a16:creationId xmlns:a16="http://schemas.microsoft.com/office/drawing/2014/main" id="{E8B698B9-FBBD-FEDC-D5C3-AF56ECC3F19E}"/>
              </a:ext>
            </a:extLst>
          </p:cNvPr>
          <p:cNvSpPr>
            <a:spLocks noChangeArrowheads="1"/>
          </p:cNvSpPr>
          <p:nvPr/>
        </p:nvSpPr>
        <p:spPr bwMode="auto">
          <a:xfrm>
            <a:off x="3551239" y="2851150"/>
            <a:ext cx="815975" cy="3429000"/>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FontTx/>
              <a:buNone/>
            </a:pPr>
            <a:r>
              <a:rPr lang="en-US" altLang="en-US" sz="1400">
                <a:latin typeface="Arial Narrow" panose="020B0604020202020204" pitchFamily="34" charset="0"/>
              </a:rPr>
              <a:t>acorn</a:t>
            </a:r>
          </a:p>
          <a:p>
            <a:pPr>
              <a:spcBef>
                <a:spcPct val="0"/>
              </a:spcBef>
              <a:buFontTx/>
              <a:buNone/>
            </a:pPr>
            <a:r>
              <a:rPr lang="en-US" altLang="en-US" sz="1400">
                <a:latin typeface="Arial Narrow" panose="020B0604020202020204" pitchFamily="34" charset="0"/>
              </a:rPr>
              <a:t>atm</a:t>
            </a:r>
          </a:p>
          <a:p>
            <a:pPr>
              <a:spcBef>
                <a:spcPct val="0"/>
              </a:spcBef>
              <a:buFontTx/>
              <a:buNone/>
            </a:pPr>
            <a:r>
              <a:rPr lang="en-US" altLang="en-US" sz="1400">
                <a:latin typeface="Arial Narrow" panose="020B0604020202020204" pitchFamily="34" charset="0"/>
              </a:rPr>
              <a:t>block</a:t>
            </a:r>
          </a:p>
          <a:p>
            <a:pPr>
              <a:spcBef>
                <a:spcPct val="0"/>
              </a:spcBef>
              <a:buFontTx/>
              <a:buNone/>
            </a:pPr>
            <a:r>
              <a:rPr lang="en-US" altLang="en-US" sz="1400">
                <a:latin typeface="Arial Narrow" panose="020B0604020202020204" pitchFamily="34" charset="0"/>
              </a:rPr>
              <a:t>cdrom</a:t>
            </a:r>
          </a:p>
          <a:p>
            <a:pPr>
              <a:spcBef>
                <a:spcPct val="0"/>
              </a:spcBef>
              <a:buFontTx/>
              <a:buNone/>
            </a:pPr>
            <a:r>
              <a:rPr lang="en-US" altLang="en-US" sz="1400">
                <a:latin typeface="Arial Narrow" panose="020B0604020202020204" pitchFamily="34" charset="0"/>
              </a:rPr>
              <a:t>char</a:t>
            </a:r>
          </a:p>
          <a:p>
            <a:pPr>
              <a:spcBef>
                <a:spcPct val="0"/>
              </a:spcBef>
              <a:buFontTx/>
              <a:buNone/>
            </a:pPr>
            <a:r>
              <a:rPr lang="en-US" altLang="en-US" sz="1400">
                <a:latin typeface="Arial Narrow" panose="020B0604020202020204" pitchFamily="34" charset="0"/>
              </a:rPr>
              <a:t>dio</a:t>
            </a:r>
          </a:p>
          <a:p>
            <a:pPr>
              <a:spcBef>
                <a:spcPct val="0"/>
              </a:spcBef>
              <a:buFontTx/>
              <a:buNone/>
            </a:pPr>
            <a:r>
              <a:rPr lang="en-US" altLang="en-US" sz="1400">
                <a:latin typeface="Arial Narrow" panose="020B0604020202020204" pitchFamily="34" charset="0"/>
              </a:rPr>
              <a:t>fc4</a:t>
            </a:r>
          </a:p>
          <a:p>
            <a:pPr>
              <a:spcBef>
                <a:spcPct val="0"/>
              </a:spcBef>
              <a:buFontTx/>
              <a:buNone/>
            </a:pPr>
            <a:r>
              <a:rPr lang="en-US" altLang="en-US" sz="1400">
                <a:latin typeface="Arial Narrow" panose="020B0604020202020204" pitchFamily="34" charset="0"/>
              </a:rPr>
              <a:t>i2c</a:t>
            </a:r>
          </a:p>
          <a:p>
            <a:pPr>
              <a:spcBef>
                <a:spcPct val="0"/>
              </a:spcBef>
              <a:buFontTx/>
              <a:buNone/>
            </a:pPr>
            <a:r>
              <a:rPr lang="en-US" altLang="en-US" sz="1400">
                <a:latin typeface="Arial Narrow" panose="020B0604020202020204" pitchFamily="34" charset="0"/>
              </a:rPr>
              <a:t>i2o</a:t>
            </a:r>
          </a:p>
          <a:p>
            <a:pPr>
              <a:spcBef>
                <a:spcPct val="0"/>
              </a:spcBef>
              <a:buFontTx/>
              <a:buNone/>
            </a:pPr>
            <a:r>
              <a:rPr lang="en-US" altLang="en-US" sz="1400">
                <a:latin typeface="Arial Narrow" panose="020B0604020202020204" pitchFamily="34" charset="0"/>
              </a:rPr>
              <a:t>ide</a:t>
            </a:r>
          </a:p>
          <a:p>
            <a:pPr>
              <a:spcBef>
                <a:spcPct val="0"/>
              </a:spcBef>
              <a:buFontTx/>
              <a:buNone/>
            </a:pPr>
            <a:r>
              <a:rPr lang="en-US" altLang="en-US" sz="1400">
                <a:latin typeface="Arial Narrow" panose="020B0604020202020204" pitchFamily="34" charset="0"/>
              </a:rPr>
              <a:t>ieee1394</a:t>
            </a:r>
          </a:p>
          <a:p>
            <a:pPr>
              <a:spcBef>
                <a:spcPct val="0"/>
              </a:spcBef>
              <a:buFontTx/>
              <a:buNone/>
            </a:pPr>
            <a:r>
              <a:rPr lang="en-US" altLang="en-US" sz="1400">
                <a:latin typeface="Arial Narrow" panose="020B0604020202020204" pitchFamily="34" charset="0"/>
              </a:rPr>
              <a:t>isdn</a:t>
            </a:r>
          </a:p>
          <a:p>
            <a:pPr>
              <a:spcBef>
                <a:spcPct val="0"/>
              </a:spcBef>
              <a:buFontTx/>
              <a:buNone/>
            </a:pPr>
            <a:r>
              <a:rPr lang="en-US" altLang="en-US" sz="1400">
                <a:latin typeface="Arial Narrow" panose="020B0604020202020204" pitchFamily="34" charset="0"/>
              </a:rPr>
              <a:t>macintosh</a:t>
            </a:r>
          </a:p>
          <a:p>
            <a:pPr>
              <a:spcBef>
                <a:spcPct val="0"/>
              </a:spcBef>
              <a:buFontTx/>
              <a:buNone/>
            </a:pPr>
            <a:r>
              <a:rPr lang="en-US" altLang="en-US" sz="1400">
                <a:latin typeface="Arial Narrow" panose="020B0604020202020204" pitchFamily="34" charset="0"/>
              </a:rPr>
              <a:t>misc</a:t>
            </a:r>
          </a:p>
          <a:p>
            <a:pPr>
              <a:spcBef>
                <a:spcPct val="0"/>
              </a:spcBef>
              <a:buFontTx/>
              <a:buNone/>
            </a:pPr>
            <a:r>
              <a:rPr lang="en-US" altLang="en-US" sz="1400">
                <a:latin typeface="Arial Narrow" panose="020B0604020202020204" pitchFamily="34" charset="0"/>
              </a:rPr>
              <a:t>net</a:t>
            </a:r>
          </a:p>
          <a:p>
            <a:pPr>
              <a:spcBef>
                <a:spcPct val="0"/>
              </a:spcBef>
              <a:buFontTx/>
              <a:buNone/>
            </a:pPr>
            <a:r>
              <a:rPr lang="en-US" altLang="en-US" sz="1400">
                <a:latin typeface="Arial Narrow" panose="020B0604020202020204" pitchFamily="34" charset="0"/>
              </a:rPr>
              <a:t>…</a:t>
            </a:r>
          </a:p>
        </p:txBody>
      </p:sp>
      <p:sp>
        <p:nvSpPr>
          <p:cNvPr id="360466" name="Rectangle 18">
            <a:extLst>
              <a:ext uri="{FF2B5EF4-FFF2-40B4-BE49-F238E27FC236}">
                <a16:creationId xmlns:a16="http://schemas.microsoft.com/office/drawing/2014/main" id="{425D21B5-14E3-C8E5-5701-E501434799A1}"/>
              </a:ext>
            </a:extLst>
          </p:cNvPr>
          <p:cNvSpPr>
            <a:spLocks noChangeArrowheads="1"/>
          </p:cNvSpPr>
          <p:nvPr/>
        </p:nvSpPr>
        <p:spPr bwMode="auto">
          <a:xfrm>
            <a:off x="4752976" y="3049588"/>
            <a:ext cx="815975" cy="3275012"/>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FontTx/>
              <a:buNone/>
            </a:pPr>
            <a:r>
              <a:rPr lang="en-US" altLang="en-US" sz="1400">
                <a:latin typeface="Arial Narrow" panose="020B0604020202020204" pitchFamily="34" charset="0"/>
              </a:rPr>
              <a:t>adfs</a:t>
            </a:r>
          </a:p>
          <a:p>
            <a:pPr>
              <a:spcBef>
                <a:spcPct val="0"/>
              </a:spcBef>
              <a:buFontTx/>
              <a:buNone/>
            </a:pPr>
            <a:r>
              <a:rPr lang="en-US" altLang="en-US" sz="1400">
                <a:latin typeface="Arial Narrow" panose="020B0604020202020204" pitchFamily="34" charset="0"/>
              </a:rPr>
              <a:t>affs</a:t>
            </a:r>
          </a:p>
          <a:p>
            <a:pPr>
              <a:spcBef>
                <a:spcPct val="0"/>
              </a:spcBef>
              <a:buFontTx/>
              <a:buNone/>
            </a:pPr>
            <a:r>
              <a:rPr lang="en-US" altLang="en-US" sz="1400">
                <a:latin typeface="Arial Narrow" panose="020B0604020202020204" pitchFamily="34" charset="0"/>
              </a:rPr>
              <a:t>autofs</a:t>
            </a:r>
          </a:p>
          <a:p>
            <a:pPr>
              <a:spcBef>
                <a:spcPct val="0"/>
              </a:spcBef>
              <a:buFontTx/>
              <a:buNone/>
            </a:pPr>
            <a:r>
              <a:rPr lang="en-US" altLang="en-US" sz="1400">
                <a:latin typeface="Arial Narrow" panose="020B0604020202020204" pitchFamily="34" charset="0"/>
              </a:rPr>
              <a:t>autofs4</a:t>
            </a:r>
          </a:p>
          <a:p>
            <a:pPr>
              <a:spcBef>
                <a:spcPct val="0"/>
              </a:spcBef>
              <a:buFontTx/>
              <a:buNone/>
            </a:pPr>
            <a:r>
              <a:rPr lang="en-US" altLang="en-US" sz="1400">
                <a:latin typeface="Arial Narrow" panose="020B0604020202020204" pitchFamily="34" charset="0"/>
              </a:rPr>
              <a:t>bfs</a:t>
            </a:r>
          </a:p>
          <a:p>
            <a:pPr>
              <a:spcBef>
                <a:spcPct val="0"/>
              </a:spcBef>
              <a:buFontTx/>
              <a:buNone/>
            </a:pPr>
            <a:r>
              <a:rPr lang="en-US" altLang="en-US" sz="1400">
                <a:latin typeface="Arial Narrow" panose="020B0604020202020204" pitchFamily="34" charset="0"/>
              </a:rPr>
              <a:t>code</a:t>
            </a:r>
          </a:p>
          <a:p>
            <a:pPr>
              <a:spcBef>
                <a:spcPct val="0"/>
              </a:spcBef>
              <a:buFontTx/>
              <a:buNone/>
            </a:pPr>
            <a:r>
              <a:rPr lang="en-US" altLang="en-US" sz="1400">
                <a:latin typeface="Arial Narrow" panose="020B0604020202020204" pitchFamily="34" charset="0"/>
              </a:rPr>
              <a:t>cramfs</a:t>
            </a:r>
          </a:p>
          <a:p>
            <a:pPr>
              <a:spcBef>
                <a:spcPct val="0"/>
              </a:spcBef>
              <a:buFontTx/>
              <a:buNone/>
            </a:pPr>
            <a:r>
              <a:rPr lang="en-US" altLang="en-US" sz="1400">
                <a:latin typeface="Arial Narrow" panose="020B0604020202020204" pitchFamily="34" charset="0"/>
              </a:rPr>
              <a:t>devfs</a:t>
            </a:r>
          </a:p>
          <a:p>
            <a:pPr>
              <a:spcBef>
                <a:spcPct val="0"/>
              </a:spcBef>
              <a:buFontTx/>
              <a:buNone/>
            </a:pPr>
            <a:r>
              <a:rPr lang="en-US" altLang="en-US" sz="1400">
                <a:latin typeface="Arial Narrow" panose="020B0604020202020204" pitchFamily="34" charset="0"/>
              </a:rPr>
              <a:t>devpts</a:t>
            </a:r>
          </a:p>
          <a:p>
            <a:pPr>
              <a:spcBef>
                <a:spcPct val="0"/>
              </a:spcBef>
              <a:buFontTx/>
              <a:buNone/>
            </a:pPr>
            <a:r>
              <a:rPr lang="en-US" altLang="en-US" sz="1400">
                <a:latin typeface="Arial Narrow" panose="020B0604020202020204" pitchFamily="34" charset="0"/>
              </a:rPr>
              <a:t>efs</a:t>
            </a:r>
          </a:p>
          <a:p>
            <a:pPr>
              <a:spcBef>
                <a:spcPct val="0"/>
              </a:spcBef>
              <a:buFontTx/>
              <a:buNone/>
            </a:pPr>
            <a:r>
              <a:rPr lang="en-US" altLang="en-US" sz="1400">
                <a:latin typeface="Arial Narrow" panose="020B0604020202020204" pitchFamily="34" charset="0"/>
              </a:rPr>
              <a:t>ext2</a:t>
            </a:r>
          </a:p>
          <a:p>
            <a:pPr>
              <a:spcBef>
                <a:spcPct val="0"/>
              </a:spcBef>
              <a:buFontTx/>
              <a:buNone/>
            </a:pPr>
            <a:r>
              <a:rPr lang="en-US" altLang="en-US" sz="1400">
                <a:latin typeface="Arial Narrow" panose="020B0604020202020204" pitchFamily="34" charset="0"/>
              </a:rPr>
              <a:t>fat</a:t>
            </a:r>
          </a:p>
          <a:p>
            <a:pPr>
              <a:spcBef>
                <a:spcPct val="0"/>
              </a:spcBef>
              <a:buFontTx/>
              <a:buNone/>
            </a:pPr>
            <a:r>
              <a:rPr lang="en-US" altLang="en-US" sz="1400">
                <a:latin typeface="Arial Narrow" panose="020B0604020202020204" pitchFamily="34" charset="0"/>
              </a:rPr>
              <a:t>hfs</a:t>
            </a:r>
          </a:p>
          <a:p>
            <a:pPr>
              <a:spcBef>
                <a:spcPct val="0"/>
              </a:spcBef>
              <a:buFontTx/>
              <a:buNone/>
            </a:pPr>
            <a:r>
              <a:rPr lang="en-US" altLang="en-US" sz="1400">
                <a:latin typeface="Arial Narrow" panose="020B0604020202020204" pitchFamily="34" charset="0"/>
              </a:rPr>
              <a:t>hpfs</a:t>
            </a:r>
          </a:p>
          <a:p>
            <a:pPr>
              <a:spcBef>
                <a:spcPct val="0"/>
              </a:spcBef>
              <a:buFontTx/>
              <a:buNone/>
            </a:pPr>
            <a:r>
              <a:rPr lang="en-US" altLang="en-US" sz="1400">
                <a:latin typeface="Arial Narrow" panose="020B0604020202020204" pitchFamily="34" charset="0"/>
              </a:rPr>
              <a:t>…</a:t>
            </a:r>
          </a:p>
        </p:txBody>
      </p:sp>
      <p:sp>
        <p:nvSpPr>
          <p:cNvPr id="360467" name="Line 19">
            <a:extLst>
              <a:ext uri="{FF2B5EF4-FFF2-40B4-BE49-F238E27FC236}">
                <a16:creationId xmlns:a16="http://schemas.microsoft.com/office/drawing/2014/main" id="{7762D131-CE41-3106-22CB-E45FA5B63D5D}"/>
              </a:ext>
            </a:extLst>
          </p:cNvPr>
          <p:cNvSpPr>
            <a:spLocks noChangeShapeType="1"/>
          </p:cNvSpPr>
          <p:nvPr/>
        </p:nvSpPr>
        <p:spPr bwMode="auto">
          <a:xfrm flipH="1">
            <a:off x="4130676" y="1427164"/>
            <a:ext cx="696913" cy="66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68" name="Line 20">
            <a:extLst>
              <a:ext uri="{FF2B5EF4-FFF2-40B4-BE49-F238E27FC236}">
                <a16:creationId xmlns:a16="http://schemas.microsoft.com/office/drawing/2014/main" id="{0EC462EC-7AC5-40BE-8646-66753357D3DE}"/>
              </a:ext>
            </a:extLst>
          </p:cNvPr>
          <p:cNvSpPr>
            <a:spLocks noChangeShapeType="1"/>
          </p:cNvSpPr>
          <p:nvPr/>
        </p:nvSpPr>
        <p:spPr bwMode="auto">
          <a:xfrm flipH="1">
            <a:off x="3078164" y="1449389"/>
            <a:ext cx="1728787" cy="7127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69" name="Line 21">
            <a:extLst>
              <a:ext uri="{FF2B5EF4-FFF2-40B4-BE49-F238E27FC236}">
                <a16:creationId xmlns:a16="http://schemas.microsoft.com/office/drawing/2014/main" id="{42DE6D75-7F4B-A412-5480-C27DBE25FC61}"/>
              </a:ext>
            </a:extLst>
          </p:cNvPr>
          <p:cNvSpPr>
            <a:spLocks noChangeShapeType="1"/>
          </p:cNvSpPr>
          <p:nvPr/>
        </p:nvSpPr>
        <p:spPr bwMode="auto">
          <a:xfrm flipH="1">
            <a:off x="3894138" y="1449389"/>
            <a:ext cx="933450" cy="8540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70" name="Line 22">
            <a:extLst>
              <a:ext uri="{FF2B5EF4-FFF2-40B4-BE49-F238E27FC236}">
                <a16:creationId xmlns:a16="http://schemas.microsoft.com/office/drawing/2014/main" id="{F089BB4A-D9BD-1847-5963-7CFDD47DDFA3}"/>
              </a:ext>
            </a:extLst>
          </p:cNvPr>
          <p:cNvSpPr>
            <a:spLocks noChangeShapeType="1"/>
          </p:cNvSpPr>
          <p:nvPr/>
        </p:nvSpPr>
        <p:spPr bwMode="auto">
          <a:xfrm>
            <a:off x="2820988" y="2359025"/>
            <a:ext cx="11112" cy="831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71" name="Line 23">
            <a:extLst>
              <a:ext uri="{FF2B5EF4-FFF2-40B4-BE49-F238E27FC236}">
                <a16:creationId xmlns:a16="http://schemas.microsoft.com/office/drawing/2014/main" id="{A5D432BE-9283-AE4C-9FFE-274AA4A88412}"/>
              </a:ext>
            </a:extLst>
          </p:cNvPr>
          <p:cNvSpPr>
            <a:spLocks noChangeShapeType="1"/>
          </p:cNvSpPr>
          <p:nvPr/>
        </p:nvSpPr>
        <p:spPr bwMode="auto">
          <a:xfrm>
            <a:off x="3840164" y="2620964"/>
            <a:ext cx="65087" cy="230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72" name="Line 24">
            <a:extLst>
              <a:ext uri="{FF2B5EF4-FFF2-40B4-BE49-F238E27FC236}">
                <a16:creationId xmlns:a16="http://schemas.microsoft.com/office/drawing/2014/main" id="{FB0908A6-6A4F-0001-3E01-0C713BEB46B9}"/>
              </a:ext>
            </a:extLst>
          </p:cNvPr>
          <p:cNvSpPr>
            <a:spLocks noChangeShapeType="1"/>
          </p:cNvSpPr>
          <p:nvPr/>
        </p:nvSpPr>
        <p:spPr bwMode="auto">
          <a:xfrm flipH="1">
            <a:off x="4795839" y="1635126"/>
            <a:ext cx="333375" cy="646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73" name="Line 25">
            <a:extLst>
              <a:ext uri="{FF2B5EF4-FFF2-40B4-BE49-F238E27FC236}">
                <a16:creationId xmlns:a16="http://schemas.microsoft.com/office/drawing/2014/main" id="{A97B562D-F289-87C3-963D-E6762E59A93B}"/>
              </a:ext>
            </a:extLst>
          </p:cNvPr>
          <p:cNvSpPr>
            <a:spLocks noChangeShapeType="1"/>
          </p:cNvSpPr>
          <p:nvPr/>
        </p:nvSpPr>
        <p:spPr bwMode="auto">
          <a:xfrm>
            <a:off x="5129214" y="1635126"/>
            <a:ext cx="288925" cy="8112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74" name="Line 26">
            <a:extLst>
              <a:ext uri="{FF2B5EF4-FFF2-40B4-BE49-F238E27FC236}">
                <a16:creationId xmlns:a16="http://schemas.microsoft.com/office/drawing/2014/main" id="{E682ACEC-5124-9C20-4BA8-17BC0D7ECEDD}"/>
              </a:ext>
            </a:extLst>
          </p:cNvPr>
          <p:cNvSpPr>
            <a:spLocks noChangeShapeType="1"/>
          </p:cNvSpPr>
          <p:nvPr/>
        </p:nvSpPr>
        <p:spPr bwMode="auto">
          <a:xfrm flipH="1">
            <a:off x="5665788" y="1624014"/>
            <a:ext cx="557212" cy="230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75" name="Line 27">
            <a:extLst>
              <a:ext uri="{FF2B5EF4-FFF2-40B4-BE49-F238E27FC236}">
                <a16:creationId xmlns:a16="http://schemas.microsoft.com/office/drawing/2014/main" id="{7DA71513-F4E7-1E7B-AEE4-61E3E23806D4}"/>
              </a:ext>
            </a:extLst>
          </p:cNvPr>
          <p:cNvSpPr>
            <a:spLocks noChangeShapeType="1"/>
          </p:cNvSpPr>
          <p:nvPr/>
        </p:nvSpPr>
        <p:spPr bwMode="auto">
          <a:xfrm>
            <a:off x="6202363" y="1646238"/>
            <a:ext cx="74612" cy="1762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76" name="Line 28">
            <a:extLst>
              <a:ext uri="{FF2B5EF4-FFF2-40B4-BE49-F238E27FC236}">
                <a16:creationId xmlns:a16="http://schemas.microsoft.com/office/drawing/2014/main" id="{8A13C697-3F44-5DA7-29EF-4781BD0D4E2C}"/>
              </a:ext>
            </a:extLst>
          </p:cNvPr>
          <p:cNvSpPr>
            <a:spLocks noChangeShapeType="1"/>
          </p:cNvSpPr>
          <p:nvPr/>
        </p:nvSpPr>
        <p:spPr bwMode="auto">
          <a:xfrm>
            <a:off x="6213476" y="1635125"/>
            <a:ext cx="728663" cy="196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77" name="Line 29">
            <a:extLst>
              <a:ext uri="{FF2B5EF4-FFF2-40B4-BE49-F238E27FC236}">
                <a16:creationId xmlns:a16="http://schemas.microsoft.com/office/drawing/2014/main" id="{FCA8B02F-E983-957E-CA3B-3E6670D1F72C}"/>
              </a:ext>
            </a:extLst>
          </p:cNvPr>
          <p:cNvSpPr>
            <a:spLocks noChangeShapeType="1"/>
          </p:cNvSpPr>
          <p:nvPr/>
        </p:nvSpPr>
        <p:spPr bwMode="auto">
          <a:xfrm>
            <a:off x="7586663" y="1635125"/>
            <a:ext cx="1009650" cy="547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78" name="Line 30">
            <a:extLst>
              <a:ext uri="{FF2B5EF4-FFF2-40B4-BE49-F238E27FC236}">
                <a16:creationId xmlns:a16="http://schemas.microsoft.com/office/drawing/2014/main" id="{25F89708-FF77-C210-D103-DAE6B266DA9B}"/>
              </a:ext>
            </a:extLst>
          </p:cNvPr>
          <p:cNvSpPr>
            <a:spLocks noChangeShapeType="1"/>
          </p:cNvSpPr>
          <p:nvPr/>
        </p:nvSpPr>
        <p:spPr bwMode="auto">
          <a:xfrm>
            <a:off x="7780338" y="1438275"/>
            <a:ext cx="1255712" cy="623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79" name="Line 31">
            <a:extLst>
              <a:ext uri="{FF2B5EF4-FFF2-40B4-BE49-F238E27FC236}">
                <a16:creationId xmlns:a16="http://schemas.microsoft.com/office/drawing/2014/main" id="{79E7D7AA-4D40-1808-6E48-A6120254EE94}"/>
              </a:ext>
            </a:extLst>
          </p:cNvPr>
          <p:cNvSpPr>
            <a:spLocks noChangeShapeType="1"/>
          </p:cNvSpPr>
          <p:nvPr/>
        </p:nvSpPr>
        <p:spPr bwMode="auto">
          <a:xfrm flipV="1">
            <a:off x="7780339" y="1404938"/>
            <a:ext cx="1233487"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80" name="Line 32">
            <a:extLst>
              <a:ext uri="{FF2B5EF4-FFF2-40B4-BE49-F238E27FC236}">
                <a16:creationId xmlns:a16="http://schemas.microsoft.com/office/drawing/2014/main" id="{B672006A-91F5-7709-A6B0-2F453673397D}"/>
              </a:ext>
            </a:extLst>
          </p:cNvPr>
          <p:cNvSpPr>
            <a:spLocks noChangeShapeType="1"/>
          </p:cNvSpPr>
          <p:nvPr/>
        </p:nvSpPr>
        <p:spPr bwMode="auto">
          <a:xfrm>
            <a:off x="4795838" y="2600326"/>
            <a:ext cx="322262" cy="449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81" name="Rectangle 33">
            <a:extLst>
              <a:ext uri="{FF2B5EF4-FFF2-40B4-BE49-F238E27FC236}">
                <a16:creationId xmlns:a16="http://schemas.microsoft.com/office/drawing/2014/main" id="{A5766194-74BA-FD03-1AA5-719FE56D8F25}"/>
              </a:ext>
            </a:extLst>
          </p:cNvPr>
          <p:cNvSpPr>
            <a:spLocks noChangeArrowheads="1"/>
          </p:cNvSpPr>
          <p:nvPr/>
        </p:nvSpPr>
        <p:spPr bwMode="auto">
          <a:xfrm>
            <a:off x="5988051" y="3092451"/>
            <a:ext cx="987425" cy="3089275"/>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FontTx/>
              <a:buNone/>
            </a:pPr>
            <a:r>
              <a:rPr lang="en-US" altLang="en-US" sz="1400">
                <a:latin typeface="Arial Narrow" panose="020B0604020202020204" pitchFamily="34" charset="0"/>
              </a:rPr>
              <a:t>asm-alpha</a:t>
            </a:r>
          </a:p>
          <a:p>
            <a:pPr>
              <a:spcBef>
                <a:spcPct val="0"/>
              </a:spcBef>
              <a:buFontTx/>
              <a:buNone/>
            </a:pPr>
            <a:r>
              <a:rPr lang="en-US" altLang="en-US" sz="1400">
                <a:latin typeface="Arial Narrow" panose="020B0604020202020204" pitchFamily="34" charset="0"/>
              </a:rPr>
              <a:t>asm-arm</a:t>
            </a:r>
          </a:p>
          <a:p>
            <a:pPr>
              <a:spcBef>
                <a:spcPct val="0"/>
              </a:spcBef>
              <a:buFontTx/>
              <a:buNone/>
            </a:pPr>
            <a:r>
              <a:rPr lang="en-US" altLang="en-US" sz="1400">
                <a:latin typeface="Arial Narrow" panose="020B0604020202020204" pitchFamily="34" charset="0"/>
              </a:rPr>
              <a:t>asm-generic</a:t>
            </a:r>
          </a:p>
          <a:p>
            <a:pPr>
              <a:spcBef>
                <a:spcPct val="0"/>
              </a:spcBef>
              <a:buFontTx/>
              <a:buNone/>
            </a:pPr>
            <a:r>
              <a:rPr lang="en-US" altLang="en-US" sz="1400">
                <a:latin typeface="Arial Narrow" panose="020B0604020202020204" pitchFamily="34" charset="0"/>
              </a:rPr>
              <a:t>asm-i386</a:t>
            </a:r>
          </a:p>
          <a:p>
            <a:pPr>
              <a:spcBef>
                <a:spcPct val="0"/>
              </a:spcBef>
              <a:buFontTx/>
              <a:buNone/>
            </a:pPr>
            <a:r>
              <a:rPr lang="en-US" altLang="en-US" sz="1400">
                <a:latin typeface="Arial Narrow" panose="020B0604020202020204" pitchFamily="34" charset="0"/>
              </a:rPr>
              <a:t>asm-ia64</a:t>
            </a:r>
          </a:p>
          <a:p>
            <a:pPr>
              <a:spcBef>
                <a:spcPct val="0"/>
              </a:spcBef>
              <a:buFontTx/>
              <a:buNone/>
            </a:pPr>
            <a:r>
              <a:rPr lang="en-US" altLang="en-US" sz="1400">
                <a:latin typeface="Arial Narrow" panose="020B0604020202020204" pitchFamily="34" charset="0"/>
              </a:rPr>
              <a:t>asm-m68k</a:t>
            </a:r>
          </a:p>
          <a:p>
            <a:pPr>
              <a:spcBef>
                <a:spcPct val="0"/>
              </a:spcBef>
              <a:buFontTx/>
              <a:buNone/>
            </a:pPr>
            <a:r>
              <a:rPr lang="en-US" altLang="en-US" sz="1400">
                <a:latin typeface="Arial Narrow" panose="020B0604020202020204" pitchFamily="34" charset="0"/>
              </a:rPr>
              <a:t>asm-mips</a:t>
            </a:r>
          </a:p>
          <a:p>
            <a:pPr>
              <a:spcBef>
                <a:spcPct val="0"/>
              </a:spcBef>
              <a:buFontTx/>
              <a:buNone/>
            </a:pPr>
            <a:r>
              <a:rPr lang="en-US" altLang="en-US" sz="1400">
                <a:latin typeface="Arial Narrow" panose="020B0604020202020204" pitchFamily="34" charset="0"/>
              </a:rPr>
              <a:t>asm-mips64</a:t>
            </a:r>
          </a:p>
          <a:p>
            <a:pPr>
              <a:spcBef>
                <a:spcPct val="0"/>
              </a:spcBef>
              <a:buFontTx/>
              <a:buNone/>
            </a:pPr>
            <a:r>
              <a:rPr lang="en-US" altLang="en-US" sz="1400">
                <a:latin typeface="Arial Narrow" panose="020B0604020202020204" pitchFamily="34" charset="0"/>
              </a:rPr>
              <a:t>linux</a:t>
            </a:r>
          </a:p>
          <a:p>
            <a:pPr>
              <a:spcBef>
                <a:spcPct val="0"/>
              </a:spcBef>
              <a:buFontTx/>
              <a:buNone/>
            </a:pPr>
            <a:r>
              <a:rPr lang="en-US" altLang="en-US" sz="1400">
                <a:latin typeface="Arial Narrow" panose="020B0604020202020204" pitchFamily="34" charset="0"/>
              </a:rPr>
              <a:t>math-emu</a:t>
            </a:r>
          </a:p>
          <a:p>
            <a:pPr>
              <a:spcBef>
                <a:spcPct val="0"/>
              </a:spcBef>
              <a:buFontTx/>
              <a:buNone/>
            </a:pPr>
            <a:r>
              <a:rPr lang="en-US" altLang="en-US" sz="1400">
                <a:latin typeface="Arial Narrow" panose="020B0604020202020204" pitchFamily="34" charset="0"/>
              </a:rPr>
              <a:t>net</a:t>
            </a:r>
          </a:p>
          <a:p>
            <a:pPr>
              <a:spcBef>
                <a:spcPct val="0"/>
              </a:spcBef>
              <a:buFontTx/>
              <a:buNone/>
            </a:pPr>
            <a:r>
              <a:rPr lang="en-US" altLang="en-US" sz="1400">
                <a:latin typeface="Arial Narrow" panose="020B0604020202020204" pitchFamily="34" charset="0"/>
              </a:rPr>
              <a:t>pcmcia</a:t>
            </a:r>
          </a:p>
          <a:p>
            <a:pPr>
              <a:spcBef>
                <a:spcPct val="0"/>
              </a:spcBef>
              <a:buFontTx/>
              <a:buNone/>
            </a:pPr>
            <a:r>
              <a:rPr lang="en-US" altLang="en-US" sz="1400">
                <a:latin typeface="Arial Narrow" panose="020B0604020202020204" pitchFamily="34" charset="0"/>
              </a:rPr>
              <a:t>scsi</a:t>
            </a:r>
          </a:p>
          <a:p>
            <a:pPr>
              <a:spcBef>
                <a:spcPct val="0"/>
              </a:spcBef>
              <a:buFontTx/>
              <a:buNone/>
            </a:pPr>
            <a:r>
              <a:rPr lang="en-US" altLang="en-US" sz="1400">
                <a:latin typeface="Arial Narrow" panose="020B0604020202020204" pitchFamily="34" charset="0"/>
              </a:rPr>
              <a:t>video …</a:t>
            </a:r>
          </a:p>
        </p:txBody>
      </p:sp>
      <p:sp>
        <p:nvSpPr>
          <p:cNvPr id="360482" name="Rectangle 34">
            <a:extLst>
              <a:ext uri="{FF2B5EF4-FFF2-40B4-BE49-F238E27FC236}">
                <a16:creationId xmlns:a16="http://schemas.microsoft.com/office/drawing/2014/main" id="{9BCC92D1-4BBC-E469-722E-0A231C6F6C20}"/>
              </a:ext>
            </a:extLst>
          </p:cNvPr>
          <p:cNvSpPr>
            <a:spLocks noChangeArrowheads="1"/>
          </p:cNvSpPr>
          <p:nvPr/>
        </p:nvSpPr>
        <p:spPr bwMode="auto">
          <a:xfrm>
            <a:off x="7566025" y="3159126"/>
            <a:ext cx="814388" cy="3109913"/>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FontTx/>
              <a:buNone/>
            </a:pPr>
            <a:r>
              <a:rPr lang="en-US" altLang="en-US" sz="1400">
                <a:latin typeface="Arial Narrow" panose="020B0604020202020204" pitchFamily="34" charset="0"/>
              </a:rPr>
              <a:t>adfs</a:t>
            </a:r>
          </a:p>
          <a:p>
            <a:pPr>
              <a:spcBef>
                <a:spcPct val="0"/>
              </a:spcBef>
              <a:buFontTx/>
              <a:buNone/>
            </a:pPr>
            <a:r>
              <a:rPr lang="en-US" altLang="en-US" sz="1400">
                <a:latin typeface="Arial Narrow" panose="020B0604020202020204" pitchFamily="34" charset="0"/>
              </a:rPr>
              <a:t>affs</a:t>
            </a:r>
          </a:p>
          <a:p>
            <a:pPr>
              <a:spcBef>
                <a:spcPct val="0"/>
              </a:spcBef>
              <a:buFontTx/>
              <a:buNone/>
            </a:pPr>
            <a:r>
              <a:rPr lang="en-US" altLang="en-US" sz="1400">
                <a:latin typeface="Arial Narrow" panose="020B0604020202020204" pitchFamily="34" charset="0"/>
              </a:rPr>
              <a:t>autofs</a:t>
            </a:r>
          </a:p>
          <a:p>
            <a:pPr>
              <a:spcBef>
                <a:spcPct val="0"/>
              </a:spcBef>
              <a:buFontTx/>
              <a:buNone/>
            </a:pPr>
            <a:r>
              <a:rPr lang="en-US" altLang="en-US" sz="1400">
                <a:latin typeface="Arial Narrow" panose="020B0604020202020204" pitchFamily="34" charset="0"/>
              </a:rPr>
              <a:t>autofs4</a:t>
            </a:r>
          </a:p>
          <a:p>
            <a:pPr>
              <a:spcBef>
                <a:spcPct val="0"/>
              </a:spcBef>
              <a:buFontTx/>
              <a:buNone/>
            </a:pPr>
            <a:r>
              <a:rPr lang="en-US" altLang="en-US" sz="1400">
                <a:latin typeface="Arial Narrow" panose="020B0604020202020204" pitchFamily="34" charset="0"/>
              </a:rPr>
              <a:t>bfs</a:t>
            </a:r>
          </a:p>
          <a:p>
            <a:pPr>
              <a:spcBef>
                <a:spcPct val="0"/>
              </a:spcBef>
              <a:buFontTx/>
              <a:buNone/>
            </a:pPr>
            <a:r>
              <a:rPr lang="en-US" altLang="en-US" sz="1400">
                <a:latin typeface="Arial Narrow" panose="020B0604020202020204" pitchFamily="34" charset="0"/>
              </a:rPr>
              <a:t>code</a:t>
            </a:r>
          </a:p>
          <a:p>
            <a:pPr>
              <a:spcBef>
                <a:spcPct val="0"/>
              </a:spcBef>
              <a:buFontTx/>
              <a:buNone/>
            </a:pPr>
            <a:r>
              <a:rPr lang="en-US" altLang="en-US" sz="1400">
                <a:latin typeface="Arial Narrow" panose="020B0604020202020204" pitchFamily="34" charset="0"/>
              </a:rPr>
              <a:t>cramfs</a:t>
            </a:r>
          </a:p>
          <a:p>
            <a:pPr>
              <a:spcBef>
                <a:spcPct val="0"/>
              </a:spcBef>
              <a:buFontTx/>
              <a:buNone/>
            </a:pPr>
            <a:r>
              <a:rPr lang="en-US" altLang="en-US" sz="1400">
                <a:latin typeface="Arial Narrow" panose="020B0604020202020204" pitchFamily="34" charset="0"/>
              </a:rPr>
              <a:t>devfs</a:t>
            </a:r>
          </a:p>
          <a:p>
            <a:pPr>
              <a:spcBef>
                <a:spcPct val="0"/>
              </a:spcBef>
              <a:buFontTx/>
              <a:buNone/>
            </a:pPr>
            <a:r>
              <a:rPr lang="en-US" altLang="en-US" sz="1400">
                <a:latin typeface="Arial Narrow" panose="020B0604020202020204" pitchFamily="34" charset="0"/>
              </a:rPr>
              <a:t>devpts</a:t>
            </a:r>
          </a:p>
          <a:p>
            <a:pPr>
              <a:spcBef>
                <a:spcPct val="0"/>
              </a:spcBef>
              <a:buFontTx/>
              <a:buNone/>
            </a:pPr>
            <a:r>
              <a:rPr lang="en-US" altLang="en-US" sz="1400">
                <a:latin typeface="Arial Narrow" panose="020B0604020202020204" pitchFamily="34" charset="0"/>
              </a:rPr>
              <a:t>efs</a:t>
            </a:r>
          </a:p>
          <a:p>
            <a:pPr>
              <a:spcBef>
                <a:spcPct val="0"/>
              </a:spcBef>
              <a:buFontTx/>
              <a:buNone/>
            </a:pPr>
            <a:r>
              <a:rPr lang="en-US" altLang="en-US" sz="1400">
                <a:latin typeface="Arial Narrow" panose="020B0604020202020204" pitchFamily="34" charset="0"/>
              </a:rPr>
              <a:t>ext2</a:t>
            </a:r>
          </a:p>
          <a:p>
            <a:pPr>
              <a:spcBef>
                <a:spcPct val="0"/>
              </a:spcBef>
              <a:buFontTx/>
              <a:buNone/>
            </a:pPr>
            <a:r>
              <a:rPr lang="en-US" altLang="en-US" sz="1400">
                <a:latin typeface="Arial Narrow" panose="020B0604020202020204" pitchFamily="34" charset="0"/>
              </a:rPr>
              <a:t>fat</a:t>
            </a:r>
          </a:p>
          <a:p>
            <a:pPr>
              <a:spcBef>
                <a:spcPct val="0"/>
              </a:spcBef>
              <a:buFontTx/>
              <a:buNone/>
            </a:pPr>
            <a:r>
              <a:rPr lang="en-US" altLang="en-US" sz="1400">
                <a:latin typeface="Arial Narrow" panose="020B0604020202020204" pitchFamily="34" charset="0"/>
              </a:rPr>
              <a:t>hfs</a:t>
            </a:r>
          </a:p>
          <a:p>
            <a:pPr>
              <a:spcBef>
                <a:spcPct val="0"/>
              </a:spcBef>
              <a:buFontTx/>
              <a:buNone/>
            </a:pPr>
            <a:r>
              <a:rPr lang="en-US" altLang="en-US" sz="1400">
                <a:latin typeface="Arial Narrow" panose="020B0604020202020204" pitchFamily="34" charset="0"/>
              </a:rPr>
              <a:t>hpfs …</a:t>
            </a:r>
          </a:p>
        </p:txBody>
      </p:sp>
      <p:sp>
        <p:nvSpPr>
          <p:cNvPr id="360483" name="Rectangle 35">
            <a:extLst>
              <a:ext uri="{FF2B5EF4-FFF2-40B4-BE49-F238E27FC236}">
                <a16:creationId xmlns:a16="http://schemas.microsoft.com/office/drawing/2014/main" id="{12A2F222-86F2-01F7-F12C-141D344E95F9}"/>
              </a:ext>
            </a:extLst>
          </p:cNvPr>
          <p:cNvSpPr>
            <a:spLocks noChangeArrowheads="1"/>
          </p:cNvSpPr>
          <p:nvPr/>
        </p:nvSpPr>
        <p:spPr bwMode="auto">
          <a:xfrm>
            <a:off x="8788400" y="2786064"/>
            <a:ext cx="869950" cy="3538537"/>
          </a:xfrm>
          <a:prstGeom prst="rect">
            <a:avLst/>
          </a:prstGeom>
          <a:solidFill>
            <a:srgbClr val="A2C1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FontTx/>
              <a:buNone/>
            </a:pPr>
            <a:r>
              <a:rPr lang="en-US" altLang="en-US" sz="1400">
                <a:latin typeface="Arial Narrow" panose="020B0604020202020204" pitchFamily="34" charset="0"/>
              </a:rPr>
              <a:t>802</a:t>
            </a:r>
          </a:p>
          <a:p>
            <a:pPr>
              <a:spcBef>
                <a:spcPct val="0"/>
              </a:spcBef>
              <a:buFontTx/>
              <a:buNone/>
            </a:pPr>
            <a:r>
              <a:rPr lang="en-US" altLang="en-US" sz="1400">
                <a:latin typeface="Arial Narrow" panose="020B0604020202020204" pitchFamily="34" charset="0"/>
              </a:rPr>
              <a:t>appletalk</a:t>
            </a:r>
          </a:p>
          <a:p>
            <a:pPr>
              <a:spcBef>
                <a:spcPct val="0"/>
              </a:spcBef>
              <a:buFontTx/>
              <a:buNone/>
            </a:pPr>
            <a:r>
              <a:rPr lang="en-US" altLang="en-US" sz="1400">
                <a:latin typeface="Arial Narrow" panose="020B0604020202020204" pitchFamily="34" charset="0"/>
              </a:rPr>
              <a:t>atm</a:t>
            </a:r>
          </a:p>
          <a:p>
            <a:pPr>
              <a:spcBef>
                <a:spcPct val="0"/>
              </a:spcBef>
              <a:buFontTx/>
              <a:buNone/>
            </a:pPr>
            <a:r>
              <a:rPr lang="en-US" altLang="en-US" sz="1400">
                <a:latin typeface="Arial Narrow" panose="020B0604020202020204" pitchFamily="34" charset="0"/>
              </a:rPr>
              <a:t>ax25</a:t>
            </a:r>
          </a:p>
          <a:p>
            <a:pPr>
              <a:spcBef>
                <a:spcPct val="0"/>
              </a:spcBef>
              <a:buFontTx/>
              <a:buNone/>
            </a:pPr>
            <a:r>
              <a:rPr lang="en-US" altLang="en-US" sz="1400">
                <a:latin typeface="Arial Narrow" panose="020B0604020202020204" pitchFamily="34" charset="0"/>
              </a:rPr>
              <a:t>bridge</a:t>
            </a:r>
          </a:p>
          <a:p>
            <a:pPr>
              <a:spcBef>
                <a:spcPct val="0"/>
              </a:spcBef>
              <a:buFontTx/>
              <a:buNone/>
            </a:pPr>
            <a:r>
              <a:rPr lang="en-US" altLang="en-US" sz="1400">
                <a:latin typeface="Arial Narrow" panose="020B0604020202020204" pitchFamily="34" charset="0"/>
              </a:rPr>
              <a:t>core</a:t>
            </a:r>
          </a:p>
          <a:p>
            <a:pPr>
              <a:spcBef>
                <a:spcPct val="0"/>
              </a:spcBef>
              <a:buFontTx/>
              <a:buNone/>
            </a:pPr>
            <a:r>
              <a:rPr lang="en-US" altLang="en-US" sz="1400">
                <a:latin typeface="Arial Narrow" panose="020B0604020202020204" pitchFamily="34" charset="0"/>
              </a:rPr>
              <a:t>decnet</a:t>
            </a:r>
          </a:p>
          <a:p>
            <a:pPr>
              <a:spcBef>
                <a:spcPct val="0"/>
              </a:spcBef>
              <a:buFontTx/>
              <a:buNone/>
            </a:pPr>
            <a:r>
              <a:rPr lang="en-US" altLang="en-US" sz="1400">
                <a:latin typeface="Arial Narrow" panose="020B0604020202020204" pitchFamily="34" charset="0"/>
              </a:rPr>
              <a:t>econet</a:t>
            </a:r>
          </a:p>
          <a:p>
            <a:pPr>
              <a:spcBef>
                <a:spcPct val="0"/>
              </a:spcBef>
              <a:buFontTx/>
              <a:buNone/>
            </a:pPr>
            <a:r>
              <a:rPr lang="en-US" altLang="en-US" sz="1400">
                <a:latin typeface="Arial Narrow" panose="020B0604020202020204" pitchFamily="34" charset="0"/>
              </a:rPr>
              <a:t>ethernet</a:t>
            </a:r>
          </a:p>
          <a:p>
            <a:pPr>
              <a:spcBef>
                <a:spcPct val="0"/>
              </a:spcBef>
              <a:buFontTx/>
              <a:buNone/>
            </a:pPr>
            <a:r>
              <a:rPr lang="en-US" altLang="en-US" sz="1400">
                <a:latin typeface="Arial Narrow" panose="020B0604020202020204" pitchFamily="34" charset="0"/>
              </a:rPr>
              <a:t>ipv4</a:t>
            </a:r>
          </a:p>
          <a:p>
            <a:pPr>
              <a:spcBef>
                <a:spcPct val="0"/>
              </a:spcBef>
              <a:buFontTx/>
              <a:buNone/>
            </a:pPr>
            <a:r>
              <a:rPr lang="en-US" altLang="en-US" sz="1400">
                <a:latin typeface="Arial Narrow" panose="020B0604020202020204" pitchFamily="34" charset="0"/>
              </a:rPr>
              <a:t>ipv6</a:t>
            </a:r>
          </a:p>
          <a:p>
            <a:pPr>
              <a:spcBef>
                <a:spcPct val="0"/>
              </a:spcBef>
              <a:buFontTx/>
              <a:buNone/>
            </a:pPr>
            <a:r>
              <a:rPr lang="en-US" altLang="en-US" sz="1400">
                <a:latin typeface="Arial Narrow" panose="020B0604020202020204" pitchFamily="34" charset="0"/>
              </a:rPr>
              <a:t>ipx</a:t>
            </a:r>
          </a:p>
          <a:p>
            <a:pPr>
              <a:spcBef>
                <a:spcPct val="0"/>
              </a:spcBef>
              <a:buFontTx/>
              <a:buNone/>
            </a:pPr>
            <a:r>
              <a:rPr lang="en-US" altLang="en-US" sz="1400">
                <a:latin typeface="Arial Narrow" panose="020B0604020202020204" pitchFamily="34" charset="0"/>
              </a:rPr>
              <a:t>irda</a:t>
            </a:r>
          </a:p>
          <a:p>
            <a:pPr>
              <a:spcBef>
                <a:spcPct val="0"/>
              </a:spcBef>
              <a:buFontTx/>
              <a:buNone/>
            </a:pPr>
            <a:r>
              <a:rPr lang="en-US" altLang="en-US" sz="1400">
                <a:latin typeface="Arial Narrow" panose="020B0604020202020204" pitchFamily="34" charset="0"/>
              </a:rPr>
              <a:t>khttpd</a:t>
            </a:r>
          </a:p>
          <a:p>
            <a:pPr>
              <a:spcBef>
                <a:spcPct val="0"/>
              </a:spcBef>
              <a:buFontTx/>
              <a:buNone/>
            </a:pPr>
            <a:r>
              <a:rPr lang="en-US" altLang="en-US" sz="1400">
                <a:latin typeface="Arial Narrow" panose="020B0604020202020204" pitchFamily="34" charset="0"/>
              </a:rPr>
              <a:t>lapb</a:t>
            </a:r>
          </a:p>
          <a:p>
            <a:pPr>
              <a:spcBef>
                <a:spcPct val="0"/>
              </a:spcBef>
              <a:buFontTx/>
              <a:buNone/>
            </a:pPr>
            <a:r>
              <a:rPr lang="en-US" altLang="en-US" sz="1400">
                <a:latin typeface="Arial Narrow" panose="020B0604020202020204" pitchFamily="34" charset="0"/>
              </a:rPr>
              <a:t>…</a:t>
            </a:r>
          </a:p>
        </p:txBody>
      </p:sp>
      <p:sp>
        <p:nvSpPr>
          <p:cNvPr id="360484" name="Line 36">
            <a:extLst>
              <a:ext uri="{FF2B5EF4-FFF2-40B4-BE49-F238E27FC236}">
                <a16:creationId xmlns:a16="http://schemas.microsoft.com/office/drawing/2014/main" id="{56A49F57-613C-DAFF-65ED-493DAED1B104}"/>
              </a:ext>
            </a:extLst>
          </p:cNvPr>
          <p:cNvSpPr>
            <a:spLocks noChangeShapeType="1"/>
          </p:cNvSpPr>
          <p:nvPr/>
        </p:nvSpPr>
        <p:spPr bwMode="auto">
          <a:xfrm flipH="1">
            <a:off x="9196388" y="2193926"/>
            <a:ext cx="42862" cy="581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85" name="Line 37">
            <a:extLst>
              <a:ext uri="{FF2B5EF4-FFF2-40B4-BE49-F238E27FC236}">
                <a16:creationId xmlns:a16="http://schemas.microsoft.com/office/drawing/2014/main" id="{D3DC1A6E-D365-A5D5-E181-74B88A44D205}"/>
              </a:ext>
            </a:extLst>
          </p:cNvPr>
          <p:cNvSpPr>
            <a:spLocks noChangeShapeType="1"/>
          </p:cNvSpPr>
          <p:nvPr/>
        </p:nvSpPr>
        <p:spPr bwMode="auto">
          <a:xfrm>
            <a:off x="5643563" y="2763839"/>
            <a:ext cx="698500" cy="306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86" name="Line 38">
            <a:extLst>
              <a:ext uri="{FF2B5EF4-FFF2-40B4-BE49-F238E27FC236}">
                <a16:creationId xmlns:a16="http://schemas.microsoft.com/office/drawing/2014/main" id="{54F104FF-E678-C0E0-31DB-44595FD8C93F}"/>
              </a:ext>
            </a:extLst>
          </p:cNvPr>
          <p:cNvSpPr>
            <a:spLocks noChangeShapeType="1"/>
          </p:cNvSpPr>
          <p:nvPr/>
        </p:nvSpPr>
        <p:spPr bwMode="auto">
          <a:xfrm>
            <a:off x="7769225" y="2490789"/>
            <a:ext cx="128588" cy="668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87" name="Line 39">
            <a:extLst>
              <a:ext uri="{FF2B5EF4-FFF2-40B4-BE49-F238E27FC236}">
                <a16:creationId xmlns:a16="http://schemas.microsoft.com/office/drawing/2014/main" id="{999E138F-9E50-2BA5-9D5D-307E6D3AF3F6}"/>
              </a:ext>
            </a:extLst>
          </p:cNvPr>
          <p:cNvSpPr>
            <a:spLocks noChangeShapeType="1"/>
          </p:cNvSpPr>
          <p:nvPr/>
        </p:nvSpPr>
        <p:spPr bwMode="auto">
          <a:xfrm>
            <a:off x="7597776" y="1646239"/>
            <a:ext cx="106363" cy="515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BB1E6BB3-31A9-0FFE-E7B1-0E9C23F36B98}"/>
              </a:ext>
            </a:extLst>
          </p:cNvPr>
          <p:cNvSpPr>
            <a:spLocks noGrp="1" noChangeArrowheads="1"/>
          </p:cNvSpPr>
          <p:nvPr>
            <p:ph type="title"/>
          </p:nvPr>
        </p:nvSpPr>
        <p:spPr/>
        <p:txBody>
          <a:bodyPr/>
          <a:lstStyle/>
          <a:p>
            <a:r>
              <a:rPr lang="en-US" altLang="en-US"/>
              <a:t>Shutdown</a:t>
            </a:r>
          </a:p>
        </p:txBody>
      </p:sp>
      <p:sp>
        <p:nvSpPr>
          <p:cNvPr id="430083" name="Rectangle 3">
            <a:extLst>
              <a:ext uri="{FF2B5EF4-FFF2-40B4-BE49-F238E27FC236}">
                <a16:creationId xmlns:a16="http://schemas.microsoft.com/office/drawing/2014/main" id="{3F65E494-9A2C-8119-416F-91BA3B21E45A}"/>
              </a:ext>
            </a:extLst>
          </p:cNvPr>
          <p:cNvSpPr>
            <a:spLocks noGrp="1" noChangeArrowheads="1"/>
          </p:cNvSpPr>
          <p:nvPr>
            <p:ph type="body" idx="1"/>
          </p:nvPr>
        </p:nvSpPr>
        <p:spPr/>
        <p:txBody>
          <a:bodyPr/>
          <a:lstStyle/>
          <a:p>
            <a:r>
              <a:rPr lang="en-US" altLang="en-US"/>
              <a:t>Use /bin/shutdown to avoid data loss and filesystem corruption.</a:t>
            </a:r>
          </a:p>
          <a:p>
            <a:r>
              <a:rPr lang="en-US" altLang="en-US"/>
              <a:t>Shutdown inhibits login, asks init to send SIGTERM to all processes, then SIGKILL.</a:t>
            </a:r>
          </a:p>
          <a:p>
            <a:r>
              <a:rPr lang="en-US" altLang="en-US"/>
              <a:t>Low-level commands: halt, reboot, poweroff.</a:t>
            </a:r>
          </a:p>
          <a:p>
            <a:pPr lvl="1"/>
            <a:r>
              <a:rPr lang="en-US" altLang="en-US"/>
              <a:t>Use -h, -r or -p options to shutdown instead.</a:t>
            </a:r>
          </a:p>
          <a:p>
            <a:r>
              <a:rPr lang="en-US" altLang="en-US"/>
              <a:t>Ctrl-Alt-Delete “Vulcan neck pinch”:</a:t>
            </a:r>
          </a:p>
          <a:p>
            <a:pPr lvl="1"/>
            <a:r>
              <a:rPr lang="en-US" altLang="en-US"/>
              <a:t>defined by a line in /etc/inittab.</a:t>
            </a:r>
          </a:p>
          <a:p>
            <a:pPr lvl="1"/>
            <a:r>
              <a:rPr lang="en-US" altLang="en-US"/>
              <a:t>ca::ctrlaltdel:/sbin/shutdown -t3 -r now.</a:t>
            </a:r>
          </a:p>
        </p:txBody>
      </p:sp>
      <p:pic>
        <p:nvPicPr>
          <p:cNvPr id="430084" name="Picture 4">
            <a:extLst>
              <a:ext uri="{FF2B5EF4-FFF2-40B4-BE49-F238E27FC236}">
                <a16:creationId xmlns:a16="http://schemas.microsoft.com/office/drawing/2014/main" id="{7BA77EF5-709E-CEE0-A105-6C1F28014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2988" y="4419600"/>
            <a:ext cx="1319212" cy="167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8E59C7DC-B42E-EAA0-8927-39C8E8653AD8}"/>
              </a:ext>
            </a:extLst>
          </p:cNvPr>
          <p:cNvSpPr>
            <a:spLocks noGrp="1" noChangeArrowheads="1"/>
          </p:cNvSpPr>
          <p:nvPr>
            <p:ph type="title"/>
          </p:nvPr>
        </p:nvSpPr>
        <p:spPr/>
        <p:txBody>
          <a:bodyPr/>
          <a:lstStyle/>
          <a:p>
            <a:r>
              <a:rPr lang="en-US" altLang="en-US"/>
              <a:t>Advanced Boot Concepts</a:t>
            </a:r>
          </a:p>
        </p:txBody>
      </p:sp>
      <p:sp>
        <p:nvSpPr>
          <p:cNvPr id="432131" name="Rectangle 3">
            <a:extLst>
              <a:ext uri="{FF2B5EF4-FFF2-40B4-BE49-F238E27FC236}">
                <a16:creationId xmlns:a16="http://schemas.microsoft.com/office/drawing/2014/main" id="{7CE68922-96B7-75E0-FB2E-963C46BF56FB}"/>
              </a:ext>
            </a:extLst>
          </p:cNvPr>
          <p:cNvSpPr>
            <a:spLocks noGrp="1" noChangeArrowheads="1"/>
          </p:cNvSpPr>
          <p:nvPr>
            <p:ph type="body" idx="1"/>
          </p:nvPr>
        </p:nvSpPr>
        <p:spPr/>
        <p:txBody>
          <a:bodyPr/>
          <a:lstStyle/>
          <a:p>
            <a:r>
              <a:rPr lang="en-US" altLang="en-US" sz="2000"/>
              <a:t>Initial ramdisk (initrd) – two-stage boot for flexibility:</a:t>
            </a:r>
          </a:p>
          <a:p>
            <a:pPr lvl="1"/>
            <a:r>
              <a:rPr lang="en-US" altLang="en-US" sz="2000"/>
              <a:t>First mount “initial” ramdisk as root.</a:t>
            </a:r>
          </a:p>
          <a:p>
            <a:pPr lvl="1"/>
            <a:r>
              <a:rPr lang="en-US" altLang="en-US" sz="2000"/>
              <a:t>Execute linuxrc to perform additional setup, configuration.</a:t>
            </a:r>
          </a:p>
          <a:p>
            <a:pPr lvl="1"/>
            <a:r>
              <a:rPr lang="en-US" altLang="en-US" sz="2000"/>
              <a:t>Finally mount “real” root and continue.</a:t>
            </a:r>
          </a:p>
          <a:p>
            <a:pPr lvl="1"/>
            <a:r>
              <a:rPr lang="en-US" altLang="en-US" sz="2000"/>
              <a:t>See Documentation/initrd.txt for details.</a:t>
            </a:r>
          </a:p>
          <a:p>
            <a:pPr lvl="1"/>
            <a:r>
              <a:rPr lang="en-US" altLang="en-US" sz="2000"/>
              <a:t>Also see “man initrd”.</a:t>
            </a:r>
            <a:br>
              <a:rPr lang="en-US" altLang="en-US" sz="2000"/>
            </a:br>
            <a:endParaRPr lang="en-US" altLang="en-US" sz="2000"/>
          </a:p>
          <a:p>
            <a:r>
              <a:rPr lang="en-US" altLang="en-US" sz="2000"/>
              <a:t>Net booting:</a:t>
            </a:r>
          </a:p>
          <a:p>
            <a:pPr lvl="1"/>
            <a:r>
              <a:rPr lang="en-US" altLang="en-US" sz="2000"/>
              <a:t>Remote root (Diskless-root-HOWTO).</a:t>
            </a:r>
          </a:p>
          <a:p>
            <a:pPr lvl="1"/>
            <a:r>
              <a:rPr lang="en-US" altLang="en-US" sz="2000"/>
              <a:t>Diskless boot (Diskless-HOWTO).</a:t>
            </a:r>
            <a:br>
              <a:rPr lang="en-US" altLang="en-US" sz="2000"/>
            </a:br>
            <a:endParaRPr lang="en-US" altLang="en-US" sz="2000"/>
          </a:p>
        </p:txBody>
      </p:sp>
      <p:pic>
        <p:nvPicPr>
          <p:cNvPr id="432132" name="Picture 4">
            <a:extLst>
              <a:ext uri="{FF2B5EF4-FFF2-40B4-BE49-F238E27FC236}">
                <a16:creationId xmlns:a16="http://schemas.microsoft.com/office/drawing/2014/main" id="{DE5286B7-2750-9D6C-182C-EE98288ADA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457200"/>
            <a:ext cx="2286000" cy="1600200"/>
          </a:xfrm>
          <a:prstGeom prst="rect">
            <a:avLst/>
          </a:prstGeom>
          <a:noFill/>
          <a:extLst>
            <a:ext uri="{909E8E84-426E-40DD-AFC4-6F175D3DCCD1}">
              <a14:hiddenFill xmlns:a14="http://schemas.microsoft.com/office/drawing/2010/main">
                <a:solidFill>
                  <a:srgbClr val="FFFFFF"/>
                </a:solidFill>
              </a14:hiddenFill>
            </a:ext>
          </a:extLst>
        </p:spPr>
      </p:pic>
      <p:sp>
        <p:nvSpPr>
          <p:cNvPr id="432133" name="Text Box 5">
            <a:extLst>
              <a:ext uri="{FF2B5EF4-FFF2-40B4-BE49-F238E27FC236}">
                <a16:creationId xmlns:a16="http://schemas.microsoft.com/office/drawing/2014/main" id="{14FB1313-334D-0562-7BD4-ADFFC7CE900C}"/>
              </a:ext>
            </a:extLst>
          </p:cNvPr>
          <p:cNvSpPr txBox="1">
            <a:spLocks noChangeArrowheads="1"/>
          </p:cNvSpPr>
          <p:nvPr/>
        </p:nvSpPr>
        <p:spPr bwMode="auto">
          <a:xfrm>
            <a:off x="7299326" y="263207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CBB3C562-AF2E-1F4C-59D8-0FD67A6AFC0D}"/>
              </a:ext>
            </a:extLst>
          </p:cNvPr>
          <p:cNvSpPr>
            <a:spLocks noGrp="1" noChangeArrowheads="1"/>
          </p:cNvSpPr>
          <p:nvPr>
            <p:ph type="title"/>
          </p:nvPr>
        </p:nvSpPr>
        <p:spPr/>
        <p:txBody>
          <a:bodyPr/>
          <a:lstStyle/>
          <a:p>
            <a:r>
              <a:rPr lang="en-US" altLang="en-US"/>
              <a:t>Summary</a:t>
            </a:r>
          </a:p>
        </p:txBody>
      </p:sp>
      <p:sp>
        <p:nvSpPr>
          <p:cNvPr id="436227" name="Rectangle 3">
            <a:extLst>
              <a:ext uri="{FF2B5EF4-FFF2-40B4-BE49-F238E27FC236}">
                <a16:creationId xmlns:a16="http://schemas.microsoft.com/office/drawing/2014/main" id="{51F731A0-C157-5B95-A3AA-090A12FB353D}"/>
              </a:ext>
            </a:extLst>
          </p:cNvPr>
          <p:cNvSpPr>
            <a:spLocks noGrp="1" noChangeArrowheads="1"/>
          </p:cNvSpPr>
          <p:nvPr>
            <p:ph type="body" idx="1"/>
          </p:nvPr>
        </p:nvSpPr>
        <p:spPr/>
        <p:txBody>
          <a:bodyPr/>
          <a:lstStyle/>
          <a:p>
            <a:r>
              <a:rPr lang="en-US" altLang="en-US" sz="2000"/>
              <a:t>Bootstrapping a system is a complex, device-dependent process that involves transition from hardware, to firmware, to software.</a:t>
            </a:r>
          </a:p>
          <a:p>
            <a:r>
              <a:rPr lang="en-US" altLang="en-US" sz="2000"/>
              <a:t>Booting within the constraints of the Intel architecture is especially complex and usually involves firmware support (BIOS) and a boot manager (LILO).</a:t>
            </a:r>
          </a:p>
          <a:p>
            <a:r>
              <a:rPr lang="en-US" altLang="en-US" sz="2000"/>
              <a:t>/sbin/lilo is a “map installer” that reads configuration information and writes a boot sector and block map files used during boot.</a:t>
            </a:r>
          </a:p>
          <a:p>
            <a:r>
              <a:rPr lang="en-US" altLang="en-US" sz="2000"/>
              <a:t>start_kernel is Linux “main” and sets up process context before spawning process 0 (idle) and process 1 (init).</a:t>
            </a:r>
          </a:p>
          <a:p>
            <a:r>
              <a:rPr lang="en-US" altLang="en-US" sz="2000"/>
              <a:t>The init() function performs high-level initialization before exec’ing the user-level init process.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a:extLst>
              <a:ext uri="{FF2B5EF4-FFF2-40B4-BE49-F238E27FC236}">
                <a16:creationId xmlns:a16="http://schemas.microsoft.com/office/drawing/2014/main" id="{7DEB3BC1-7CBA-28A5-BAB2-7C48C41C7445}"/>
              </a:ext>
            </a:extLst>
          </p:cNvPr>
          <p:cNvSpPr>
            <a:spLocks noGrp="1" noChangeArrowheads="1"/>
          </p:cNvSpPr>
          <p:nvPr>
            <p:ph type="ctrTitle"/>
          </p:nvPr>
        </p:nvSpPr>
        <p:spPr>
          <a:xfrm>
            <a:off x="2590800" y="2362200"/>
            <a:ext cx="4800600" cy="1219200"/>
          </a:xfrm>
        </p:spPr>
        <p:txBody>
          <a:bodyPr/>
          <a:lstStyle/>
          <a:p>
            <a:r>
              <a:rPr lang="en-US" altLang="en-US" sz="3600"/>
              <a:t>System Calls</a:t>
            </a:r>
          </a:p>
        </p:txBody>
      </p:sp>
      <p:pic>
        <p:nvPicPr>
          <p:cNvPr id="443395" name="Picture 3">
            <a:extLst>
              <a:ext uri="{FF2B5EF4-FFF2-40B4-BE49-F238E27FC236}">
                <a16:creationId xmlns:a16="http://schemas.microsoft.com/office/drawing/2014/main" id="{6A73CA41-A270-9BD1-298E-B945E355D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4988" y="2590800"/>
            <a:ext cx="3097212" cy="3600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a:extLst>
              <a:ext uri="{FF2B5EF4-FFF2-40B4-BE49-F238E27FC236}">
                <a16:creationId xmlns:a16="http://schemas.microsoft.com/office/drawing/2014/main" id="{13F850A2-01E3-E381-ADD0-320BB9D6F78C}"/>
              </a:ext>
            </a:extLst>
          </p:cNvPr>
          <p:cNvSpPr>
            <a:spLocks noGrp="1" noChangeArrowheads="1"/>
          </p:cNvSpPr>
          <p:nvPr>
            <p:ph type="title"/>
          </p:nvPr>
        </p:nvSpPr>
        <p:spPr/>
        <p:txBody>
          <a:bodyPr/>
          <a:lstStyle/>
          <a:p>
            <a:r>
              <a:rPr lang="en-US" altLang="en-US"/>
              <a:t>System Calls</a:t>
            </a:r>
          </a:p>
        </p:txBody>
      </p:sp>
      <p:sp>
        <p:nvSpPr>
          <p:cNvPr id="444419" name="Rectangle 3">
            <a:extLst>
              <a:ext uri="{FF2B5EF4-FFF2-40B4-BE49-F238E27FC236}">
                <a16:creationId xmlns:a16="http://schemas.microsoft.com/office/drawing/2014/main" id="{76F6A38C-538D-637D-CA24-7F9DF008C8FA}"/>
              </a:ext>
            </a:extLst>
          </p:cNvPr>
          <p:cNvSpPr>
            <a:spLocks noGrp="1" noChangeArrowheads="1"/>
          </p:cNvSpPr>
          <p:nvPr>
            <p:ph type="body" idx="1"/>
          </p:nvPr>
        </p:nvSpPr>
        <p:spPr/>
        <p:txBody>
          <a:bodyPr/>
          <a:lstStyle/>
          <a:p>
            <a:pPr>
              <a:lnSpc>
                <a:spcPct val="90000"/>
              </a:lnSpc>
            </a:pPr>
            <a:r>
              <a:rPr lang="en-US" altLang="en-US"/>
              <a:t>Interface between user-level processes and hardware devices.</a:t>
            </a:r>
          </a:p>
          <a:p>
            <a:pPr lvl="1">
              <a:lnSpc>
                <a:spcPct val="90000"/>
              </a:lnSpc>
            </a:pPr>
            <a:r>
              <a:rPr lang="en-US" altLang="en-US"/>
              <a:t>CPU, memory, disks etc.</a:t>
            </a:r>
          </a:p>
          <a:p>
            <a:pPr>
              <a:lnSpc>
                <a:spcPct val="90000"/>
              </a:lnSpc>
            </a:pPr>
            <a:r>
              <a:rPr lang="en-US" altLang="en-US"/>
              <a:t>Make programming easier:</a:t>
            </a:r>
          </a:p>
          <a:p>
            <a:pPr lvl="1">
              <a:lnSpc>
                <a:spcPct val="90000"/>
              </a:lnSpc>
            </a:pPr>
            <a:r>
              <a:rPr lang="en-US" altLang="en-US"/>
              <a:t>Let kernel take care of hardware-specific issues.</a:t>
            </a:r>
          </a:p>
          <a:p>
            <a:pPr>
              <a:lnSpc>
                <a:spcPct val="90000"/>
              </a:lnSpc>
            </a:pPr>
            <a:r>
              <a:rPr lang="en-US" altLang="en-US"/>
              <a:t>Increase system security:</a:t>
            </a:r>
          </a:p>
          <a:p>
            <a:pPr lvl="1">
              <a:lnSpc>
                <a:spcPct val="90000"/>
              </a:lnSpc>
            </a:pPr>
            <a:r>
              <a:rPr lang="en-US" altLang="en-US"/>
              <a:t>Let kernel check requested service via syscall.</a:t>
            </a:r>
          </a:p>
          <a:p>
            <a:pPr>
              <a:lnSpc>
                <a:spcPct val="90000"/>
              </a:lnSpc>
            </a:pPr>
            <a:r>
              <a:rPr lang="en-US" altLang="en-US"/>
              <a:t>Provide portability:</a:t>
            </a:r>
          </a:p>
          <a:p>
            <a:pPr lvl="1">
              <a:lnSpc>
                <a:spcPct val="90000"/>
              </a:lnSpc>
            </a:pPr>
            <a:r>
              <a:rPr lang="en-US" altLang="en-US"/>
              <a:t>Maintain interface but change functional implementation.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a:extLst>
              <a:ext uri="{FF2B5EF4-FFF2-40B4-BE49-F238E27FC236}">
                <a16:creationId xmlns:a16="http://schemas.microsoft.com/office/drawing/2014/main" id="{EC04FEF1-9CA8-85BE-FFD3-7DB648E20C53}"/>
              </a:ext>
            </a:extLst>
          </p:cNvPr>
          <p:cNvSpPr>
            <a:spLocks noGrp="1" noChangeArrowheads="1"/>
          </p:cNvSpPr>
          <p:nvPr>
            <p:ph type="title"/>
          </p:nvPr>
        </p:nvSpPr>
        <p:spPr/>
        <p:txBody>
          <a:bodyPr/>
          <a:lstStyle/>
          <a:p>
            <a:r>
              <a:rPr lang="en-US" altLang="en-US"/>
              <a:t>POSIX APIs</a:t>
            </a:r>
          </a:p>
        </p:txBody>
      </p:sp>
      <p:sp>
        <p:nvSpPr>
          <p:cNvPr id="445443" name="Rectangle 3">
            <a:extLst>
              <a:ext uri="{FF2B5EF4-FFF2-40B4-BE49-F238E27FC236}">
                <a16:creationId xmlns:a16="http://schemas.microsoft.com/office/drawing/2014/main" id="{3E05DC6D-9CD3-9E69-2164-F804E972E0BD}"/>
              </a:ext>
            </a:extLst>
          </p:cNvPr>
          <p:cNvSpPr>
            <a:spLocks noGrp="1" noChangeArrowheads="1"/>
          </p:cNvSpPr>
          <p:nvPr>
            <p:ph type="body" idx="1"/>
          </p:nvPr>
        </p:nvSpPr>
        <p:spPr/>
        <p:txBody>
          <a:bodyPr/>
          <a:lstStyle/>
          <a:p>
            <a:r>
              <a:rPr lang="en-US" altLang="en-US" sz="2000"/>
              <a:t>API = Application Programmer Interface.</a:t>
            </a:r>
          </a:p>
          <a:p>
            <a:pPr lvl="1"/>
            <a:r>
              <a:rPr lang="en-US" altLang="en-US" sz="2000"/>
              <a:t>Function defn specifying how to obtain service.</a:t>
            </a:r>
          </a:p>
          <a:p>
            <a:pPr lvl="1"/>
            <a:r>
              <a:rPr lang="en-US" altLang="en-US" sz="2000"/>
              <a:t>By contrast, a system call is an explicit request to kernel made via a software interrupt.</a:t>
            </a:r>
          </a:p>
          <a:p>
            <a:r>
              <a:rPr lang="en-US" altLang="en-US" sz="2000"/>
              <a:t>Standard C library (</a:t>
            </a:r>
            <a:r>
              <a:rPr lang="en-US" altLang="en-US" sz="2000" b="1"/>
              <a:t>libc</a:t>
            </a:r>
            <a:r>
              <a:rPr lang="en-US" altLang="en-US" sz="2000"/>
              <a:t>) contains wrapper routines that make system calls.</a:t>
            </a:r>
          </a:p>
          <a:p>
            <a:pPr lvl="1"/>
            <a:r>
              <a:rPr lang="en-US" altLang="en-US" sz="2000"/>
              <a:t>e.g., malloc, free are libc routines that use the brk system call.</a:t>
            </a:r>
          </a:p>
          <a:p>
            <a:r>
              <a:rPr lang="en-US" altLang="en-US" sz="2000"/>
              <a:t>POSIX-compliant = having a standard set of APIs.</a:t>
            </a:r>
          </a:p>
          <a:p>
            <a:r>
              <a:rPr lang="en-US" altLang="en-US" sz="2000"/>
              <a:t>Non-UNIX systems can be POSIX-compliant if they offer the required set of APIs.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a:extLst>
              <a:ext uri="{FF2B5EF4-FFF2-40B4-BE49-F238E27FC236}">
                <a16:creationId xmlns:a16="http://schemas.microsoft.com/office/drawing/2014/main" id="{198CBCF5-0D93-A49F-9C99-0C0885526431}"/>
              </a:ext>
            </a:extLst>
          </p:cNvPr>
          <p:cNvSpPr>
            <a:spLocks noGrp="1" noChangeArrowheads="1"/>
          </p:cNvSpPr>
          <p:nvPr>
            <p:ph type="title"/>
          </p:nvPr>
        </p:nvSpPr>
        <p:spPr/>
        <p:txBody>
          <a:bodyPr/>
          <a:lstStyle/>
          <a:p>
            <a:r>
              <a:rPr lang="en-US" altLang="en-US"/>
              <a:t>Linux System Calls (1)</a:t>
            </a:r>
          </a:p>
        </p:txBody>
      </p:sp>
      <p:sp>
        <p:nvSpPr>
          <p:cNvPr id="446467" name="Rectangle 3">
            <a:extLst>
              <a:ext uri="{FF2B5EF4-FFF2-40B4-BE49-F238E27FC236}">
                <a16:creationId xmlns:a16="http://schemas.microsoft.com/office/drawing/2014/main" id="{2AD000E4-2E4B-9474-052F-18C4F47C83C3}"/>
              </a:ext>
            </a:extLst>
          </p:cNvPr>
          <p:cNvSpPr>
            <a:spLocks noGrp="1" noChangeArrowheads="1"/>
          </p:cNvSpPr>
          <p:nvPr>
            <p:ph type="body" idx="1"/>
          </p:nvPr>
        </p:nvSpPr>
        <p:spPr/>
        <p:txBody>
          <a:bodyPr/>
          <a:lstStyle/>
          <a:p>
            <a:pPr>
              <a:lnSpc>
                <a:spcPct val="90000"/>
              </a:lnSpc>
              <a:buFont typeface="Monotype Sorts" pitchFamily="2" charset="2"/>
              <a:buNone/>
            </a:pPr>
            <a:r>
              <a:rPr lang="en-US" altLang="en-US"/>
              <a:t>Invoked by executing </a:t>
            </a:r>
            <a:r>
              <a:rPr lang="en-US" altLang="en-US" b="1">
                <a:latin typeface="Courier New" panose="02070309020205020404" pitchFamily="49" charset="0"/>
              </a:rPr>
              <a:t>int $0x80</a:t>
            </a:r>
            <a:r>
              <a:rPr lang="en-US" altLang="en-US"/>
              <a:t>.</a:t>
            </a:r>
          </a:p>
          <a:p>
            <a:pPr lvl="1">
              <a:lnSpc>
                <a:spcPct val="90000"/>
              </a:lnSpc>
            </a:pPr>
            <a:r>
              <a:rPr lang="en-US" altLang="en-US"/>
              <a:t>Programmed exception vector number 128.</a:t>
            </a:r>
          </a:p>
          <a:p>
            <a:pPr lvl="1">
              <a:lnSpc>
                <a:spcPct val="90000"/>
              </a:lnSpc>
            </a:pPr>
            <a:r>
              <a:rPr lang="en-US" altLang="en-US"/>
              <a:t>CPU switches to kernel mode &amp; executes a kernel function.</a:t>
            </a:r>
          </a:p>
          <a:p>
            <a:pPr>
              <a:lnSpc>
                <a:spcPct val="90000"/>
              </a:lnSpc>
            </a:pPr>
            <a:r>
              <a:rPr lang="en-US" altLang="en-US"/>
              <a:t>Calling process passes </a:t>
            </a:r>
            <a:r>
              <a:rPr lang="en-US" altLang="en-US" b="1">
                <a:latin typeface="Courier New" panose="02070309020205020404" pitchFamily="49" charset="0"/>
              </a:rPr>
              <a:t>syscall number</a:t>
            </a:r>
            <a:r>
              <a:rPr lang="en-US" altLang="en-US"/>
              <a:t> identifying system call in </a:t>
            </a:r>
            <a:r>
              <a:rPr lang="en-US" altLang="en-US" b="1">
                <a:latin typeface="Courier New" panose="02070309020205020404" pitchFamily="49" charset="0"/>
              </a:rPr>
              <a:t>eax</a:t>
            </a:r>
            <a:r>
              <a:rPr lang="en-US" altLang="en-US"/>
              <a:t> register (on Intel processors).</a:t>
            </a:r>
          </a:p>
          <a:p>
            <a:pPr>
              <a:lnSpc>
                <a:spcPct val="90000"/>
              </a:lnSpc>
            </a:pPr>
            <a:r>
              <a:rPr lang="en-US" altLang="en-US"/>
              <a:t>Syscall handler responsible for:</a:t>
            </a:r>
          </a:p>
          <a:p>
            <a:pPr lvl="1">
              <a:lnSpc>
                <a:spcPct val="90000"/>
              </a:lnSpc>
            </a:pPr>
            <a:r>
              <a:rPr lang="en-US" altLang="en-US"/>
              <a:t>Saving registers on kernel mode stack.</a:t>
            </a:r>
          </a:p>
          <a:p>
            <a:pPr lvl="1">
              <a:lnSpc>
                <a:spcPct val="90000"/>
              </a:lnSpc>
            </a:pPr>
            <a:r>
              <a:rPr lang="en-US" altLang="en-US"/>
              <a:t>Invoking syscall service routine.</a:t>
            </a:r>
          </a:p>
          <a:p>
            <a:pPr lvl="1">
              <a:lnSpc>
                <a:spcPct val="90000"/>
              </a:lnSpc>
            </a:pPr>
            <a:r>
              <a:rPr lang="en-US" altLang="en-US"/>
              <a:t>Exiting by calling </a:t>
            </a:r>
            <a:r>
              <a:rPr lang="en-US" altLang="en-US" b="1">
                <a:latin typeface="Courier New" panose="02070309020205020404" pitchFamily="49" charset="0"/>
              </a:rPr>
              <a:t>ret_from_sys_call()</a:t>
            </a:r>
            <a:r>
              <a:rPr lang="en-US" altLang="en-US"/>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a:extLst>
              <a:ext uri="{FF2B5EF4-FFF2-40B4-BE49-F238E27FC236}">
                <a16:creationId xmlns:a16="http://schemas.microsoft.com/office/drawing/2014/main" id="{4C60E3E1-0BB7-DE93-A297-94A0062C445D}"/>
              </a:ext>
            </a:extLst>
          </p:cNvPr>
          <p:cNvSpPr>
            <a:spLocks noGrp="1" noChangeArrowheads="1"/>
          </p:cNvSpPr>
          <p:nvPr>
            <p:ph type="title"/>
          </p:nvPr>
        </p:nvSpPr>
        <p:spPr/>
        <p:txBody>
          <a:bodyPr/>
          <a:lstStyle/>
          <a:p>
            <a:r>
              <a:rPr lang="en-US" altLang="en-US"/>
              <a:t>Linux System Calls (2)</a:t>
            </a:r>
          </a:p>
        </p:txBody>
      </p:sp>
      <p:sp>
        <p:nvSpPr>
          <p:cNvPr id="447491" name="Rectangle 3">
            <a:extLst>
              <a:ext uri="{FF2B5EF4-FFF2-40B4-BE49-F238E27FC236}">
                <a16:creationId xmlns:a16="http://schemas.microsoft.com/office/drawing/2014/main" id="{D0E40E84-B2CC-34AE-1330-8B7612524103}"/>
              </a:ext>
            </a:extLst>
          </p:cNvPr>
          <p:cNvSpPr>
            <a:spLocks noGrp="1" noChangeArrowheads="1"/>
          </p:cNvSpPr>
          <p:nvPr>
            <p:ph type="body" idx="1"/>
          </p:nvPr>
        </p:nvSpPr>
        <p:spPr/>
        <p:txBody>
          <a:bodyPr/>
          <a:lstStyle/>
          <a:p>
            <a:r>
              <a:rPr lang="en-US" altLang="en-US"/>
              <a:t>System call dispatch table:</a:t>
            </a:r>
          </a:p>
          <a:p>
            <a:pPr lvl="1"/>
            <a:r>
              <a:rPr lang="en-US" altLang="en-US"/>
              <a:t>Associates syscall number with corresponding service routine.</a:t>
            </a:r>
          </a:p>
          <a:p>
            <a:pPr lvl="1"/>
            <a:r>
              <a:rPr lang="en-US" altLang="en-US"/>
              <a:t>Stored in </a:t>
            </a:r>
            <a:r>
              <a:rPr lang="en-US" altLang="en-US" b="1">
                <a:latin typeface="Courier New" panose="02070309020205020404" pitchFamily="49" charset="0"/>
              </a:rPr>
              <a:t>sys_call_table</a:t>
            </a:r>
            <a:r>
              <a:rPr lang="en-US" altLang="en-US"/>
              <a:t> array having up to </a:t>
            </a:r>
            <a:r>
              <a:rPr lang="en-US" altLang="en-US" b="1">
                <a:latin typeface="Courier New" panose="02070309020205020404" pitchFamily="49" charset="0"/>
              </a:rPr>
              <a:t>NR_syscall</a:t>
            </a:r>
            <a:r>
              <a:rPr lang="en-US" altLang="en-US"/>
              <a:t> entries (usually 256 maximum).</a:t>
            </a:r>
          </a:p>
          <a:p>
            <a:pPr lvl="1"/>
            <a:r>
              <a:rPr lang="en-US" altLang="en-US"/>
              <a:t>nth entry contains service routine address of syscall 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a:extLst>
              <a:ext uri="{FF2B5EF4-FFF2-40B4-BE49-F238E27FC236}">
                <a16:creationId xmlns:a16="http://schemas.microsoft.com/office/drawing/2014/main" id="{29E53511-313A-4F67-0B0E-43DF13436C80}"/>
              </a:ext>
            </a:extLst>
          </p:cNvPr>
          <p:cNvSpPr>
            <a:spLocks noGrp="1" noChangeArrowheads="1"/>
          </p:cNvSpPr>
          <p:nvPr>
            <p:ph type="title"/>
          </p:nvPr>
        </p:nvSpPr>
        <p:spPr/>
        <p:txBody>
          <a:bodyPr/>
          <a:lstStyle/>
          <a:p>
            <a:r>
              <a:rPr lang="en-US" altLang="en-US"/>
              <a:t>Initializing System Calls</a:t>
            </a:r>
          </a:p>
        </p:txBody>
      </p:sp>
      <p:sp>
        <p:nvSpPr>
          <p:cNvPr id="448515" name="Rectangle 3">
            <a:extLst>
              <a:ext uri="{FF2B5EF4-FFF2-40B4-BE49-F238E27FC236}">
                <a16:creationId xmlns:a16="http://schemas.microsoft.com/office/drawing/2014/main" id="{19ABA4CF-F23A-2ED8-A1E2-22DE21DF17EB}"/>
              </a:ext>
            </a:extLst>
          </p:cNvPr>
          <p:cNvSpPr>
            <a:spLocks noGrp="1" noChangeArrowheads="1"/>
          </p:cNvSpPr>
          <p:nvPr>
            <p:ph type="body" idx="1"/>
          </p:nvPr>
        </p:nvSpPr>
        <p:spPr/>
        <p:txBody>
          <a:bodyPr/>
          <a:lstStyle/>
          <a:p>
            <a:r>
              <a:rPr lang="en-US" altLang="en-US" b="1">
                <a:latin typeface="Courier New" panose="02070309020205020404" pitchFamily="49" charset="0"/>
              </a:rPr>
              <a:t>trap_init()</a:t>
            </a:r>
            <a:r>
              <a:rPr lang="en-US" altLang="en-US"/>
              <a:t> called during kernel initialization sets up the IDT (interrupt descriptor table) entry corresponding to vector 128:</a:t>
            </a:r>
          </a:p>
          <a:p>
            <a:pPr lvl="1"/>
            <a:r>
              <a:rPr lang="en-US" altLang="en-US" b="1">
                <a:latin typeface="Courier New" panose="02070309020205020404" pitchFamily="49" charset="0"/>
              </a:rPr>
              <a:t>set_system_gate(0x80, &amp;system_call);</a:t>
            </a:r>
          </a:p>
          <a:p>
            <a:r>
              <a:rPr lang="en-US" altLang="en-US"/>
              <a:t>A system gate descriptor is placed in the IDT, identifying address of </a:t>
            </a:r>
            <a:r>
              <a:rPr lang="en-US" altLang="en-US" b="1">
                <a:latin typeface="Courier New" panose="02070309020205020404" pitchFamily="49" charset="0"/>
              </a:rPr>
              <a:t>system_call</a:t>
            </a:r>
            <a:r>
              <a:rPr lang="en-US" altLang="en-US"/>
              <a:t> routine. </a:t>
            </a:r>
          </a:p>
          <a:p>
            <a:pPr lvl="1"/>
            <a:r>
              <a:rPr lang="en-US" altLang="en-US"/>
              <a:t>Does not disable maskable interrupts.</a:t>
            </a:r>
          </a:p>
          <a:p>
            <a:pPr lvl="1"/>
            <a:r>
              <a:rPr lang="en-US" altLang="en-US"/>
              <a:t>Sets the descriptor privilege level (DPL) to 3:</a:t>
            </a:r>
          </a:p>
          <a:p>
            <a:pPr lvl="2"/>
            <a:r>
              <a:rPr lang="en-US" altLang="en-US"/>
              <a:t>Allows User Mode processes to invoke exception handlers (i.e. syscall routines).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a:extLst>
              <a:ext uri="{FF2B5EF4-FFF2-40B4-BE49-F238E27FC236}">
                <a16:creationId xmlns:a16="http://schemas.microsoft.com/office/drawing/2014/main" id="{825F8D4D-6DF7-139A-148E-1ED1C6B43B3A}"/>
              </a:ext>
            </a:extLst>
          </p:cNvPr>
          <p:cNvSpPr>
            <a:spLocks noGrp="1" noChangeArrowheads="1"/>
          </p:cNvSpPr>
          <p:nvPr>
            <p:ph type="title"/>
          </p:nvPr>
        </p:nvSpPr>
        <p:spPr/>
        <p:txBody>
          <a:bodyPr/>
          <a:lstStyle/>
          <a:p>
            <a:r>
              <a:rPr lang="en-US" altLang="en-US"/>
              <a:t>The system_call() Function</a:t>
            </a:r>
          </a:p>
        </p:txBody>
      </p:sp>
      <p:sp>
        <p:nvSpPr>
          <p:cNvPr id="449539" name="Rectangle 3">
            <a:extLst>
              <a:ext uri="{FF2B5EF4-FFF2-40B4-BE49-F238E27FC236}">
                <a16:creationId xmlns:a16="http://schemas.microsoft.com/office/drawing/2014/main" id="{9A322EA1-570C-5B3E-3BA9-68FDB54267DB}"/>
              </a:ext>
            </a:extLst>
          </p:cNvPr>
          <p:cNvSpPr>
            <a:spLocks noGrp="1" noChangeArrowheads="1"/>
          </p:cNvSpPr>
          <p:nvPr>
            <p:ph type="body" idx="1"/>
          </p:nvPr>
        </p:nvSpPr>
        <p:spPr/>
        <p:txBody>
          <a:bodyPr/>
          <a:lstStyle/>
          <a:p>
            <a:r>
              <a:rPr lang="en-US" altLang="en-US"/>
              <a:t>Saves syscall number &amp; CPU registers used by exception handler on the stack, except those automatically saved by control unit.</a:t>
            </a:r>
          </a:p>
          <a:p>
            <a:r>
              <a:rPr lang="en-US" altLang="en-US"/>
              <a:t>Checks for valid system call.</a:t>
            </a:r>
          </a:p>
          <a:p>
            <a:r>
              <a:rPr lang="en-US" altLang="en-US"/>
              <a:t>Invokes specific service routine associated with syscall number (contained in </a:t>
            </a:r>
            <a:r>
              <a:rPr lang="en-US" altLang="en-US" b="1">
                <a:latin typeface="Courier New" panose="02070309020205020404" pitchFamily="49" charset="0"/>
              </a:rPr>
              <a:t>eax</a:t>
            </a:r>
            <a:r>
              <a:rPr lang="en-US" altLang="en-US"/>
              <a:t>):</a:t>
            </a:r>
          </a:p>
          <a:p>
            <a:pPr lvl="1"/>
            <a:r>
              <a:rPr lang="en-US" altLang="en-US" b="1">
                <a:latin typeface="Courier New" panose="02070309020205020404" pitchFamily="49" charset="0"/>
              </a:rPr>
              <a:t>call *sys_call_table(0, %eax, 4)</a:t>
            </a:r>
          </a:p>
          <a:p>
            <a:r>
              <a:rPr lang="en-US" altLang="en-US"/>
              <a:t>Return code of system call is stored in</a:t>
            </a:r>
            <a:r>
              <a:rPr lang="en-US" altLang="en-US" b="1">
                <a:latin typeface="Courier New" panose="02070309020205020404" pitchFamily="49" charset="0"/>
              </a:rPr>
              <a:t> eax</a:t>
            </a:r>
            <a:r>
              <a:rPr lang="en-US" alt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050">
            <a:extLst>
              <a:ext uri="{FF2B5EF4-FFF2-40B4-BE49-F238E27FC236}">
                <a16:creationId xmlns:a16="http://schemas.microsoft.com/office/drawing/2014/main" id="{5CC53568-0B95-BC96-A59A-4BC24CECFAAC}"/>
              </a:ext>
            </a:extLst>
          </p:cNvPr>
          <p:cNvSpPr>
            <a:spLocks noGrp="1" noChangeArrowheads="1"/>
          </p:cNvSpPr>
          <p:nvPr>
            <p:ph type="title"/>
          </p:nvPr>
        </p:nvSpPr>
        <p:spPr/>
        <p:txBody>
          <a:bodyPr/>
          <a:lstStyle/>
          <a:p>
            <a:r>
              <a:rPr lang="en-US" altLang="en-US"/>
              <a:t>linux/arch</a:t>
            </a:r>
          </a:p>
        </p:txBody>
      </p:sp>
      <p:sp>
        <p:nvSpPr>
          <p:cNvPr id="362499" name="Rectangle 2051">
            <a:extLst>
              <a:ext uri="{FF2B5EF4-FFF2-40B4-BE49-F238E27FC236}">
                <a16:creationId xmlns:a16="http://schemas.microsoft.com/office/drawing/2014/main" id="{D9D4A0BC-BA8E-EE64-0B72-5BC460D171A3}"/>
              </a:ext>
            </a:extLst>
          </p:cNvPr>
          <p:cNvSpPr>
            <a:spLocks noGrp="1" noChangeArrowheads="1"/>
          </p:cNvSpPr>
          <p:nvPr>
            <p:ph type="body" idx="1"/>
          </p:nvPr>
        </p:nvSpPr>
        <p:spPr/>
        <p:txBody>
          <a:bodyPr/>
          <a:lstStyle/>
          <a:p>
            <a:r>
              <a:rPr lang="en-US" altLang="en-US"/>
              <a:t>Subdirectories for each current port.</a:t>
            </a:r>
          </a:p>
          <a:p>
            <a:r>
              <a:rPr lang="en-US" altLang="en-US"/>
              <a:t>Each contains </a:t>
            </a:r>
            <a:r>
              <a:rPr lang="en-US" altLang="en-US" b="1"/>
              <a:t>kernel</a:t>
            </a:r>
            <a:r>
              <a:rPr lang="en-US" altLang="en-US"/>
              <a:t>, </a:t>
            </a:r>
            <a:r>
              <a:rPr lang="en-US" altLang="en-US" b="1"/>
              <a:t>lib</a:t>
            </a:r>
            <a:r>
              <a:rPr lang="en-US" altLang="en-US"/>
              <a:t>, </a:t>
            </a:r>
            <a:r>
              <a:rPr lang="en-US" altLang="en-US" b="1"/>
              <a:t>mm</a:t>
            </a:r>
            <a:r>
              <a:rPr lang="en-US" altLang="en-US"/>
              <a:t>, </a:t>
            </a:r>
            <a:r>
              <a:rPr lang="en-US" altLang="en-US" b="1"/>
              <a:t>boot</a:t>
            </a:r>
            <a:r>
              <a:rPr lang="en-US" altLang="en-US"/>
              <a:t> and other directories whose contents override code stubs in architecture independent code.</a:t>
            </a:r>
          </a:p>
          <a:p>
            <a:r>
              <a:rPr lang="en-US" altLang="en-US" b="1"/>
              <a:t>lib</a:t>
            </a:r>
            <a:r>
              <a:rPr lang="en-US" altLang="en-US"/>
              <a:t> contains highly-optimized common utility routines such as memcpy, checksums, etc.</a:t>
            </a:r>
          </a:p>
          <a:p>
            <a:r>
              <a:rPr lang="en-US" altLang="en-US" b="1"/>
              <a:t>arch</a:t>
            </a:r>
            <a:r>
              <a:rPr lang="en-US" altLang="en-US"/>
              <a:t> as of 2.4:</a:t>
            </a:r>
          </a:p>
          <a:p>
            <a:pPr lvl="1"/>
            <a:r>
              <a:rPr lang="en-US" altLang="en-US"/>
              <a:t>alpha, arm, i386, ia64, m68k, mips, mips64.</a:t>
            </a:r>
          </a:p>
          <a:p>
            <a:pPr lvl="1"/>
            <a:r>
              <a:rPr lang="en-US" altLang="en-US"/>
              <a:t>ppc, s390, sh, sparc, sparc64.</a:t>
            </a:r>
          </a:p>
          <a:p>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a:extLst>
              <a:ext uri="{FF2B5EF4-FFF2-40B4-BE49-F238E27FC236}">
                <a16:creationId xmlns:a16="http://schemas.microsoft.com/office/drawing/2014/main" id="{F8A0D323-6EB7-9E11-160F-8D52110F25B2}"/>
              </a:ext>
            </a:extLst>
          </p:cNvPr>
          <p:cNvSpPr>
            <a:spLocks noGrp="1" noChangeArrowheads="1"/>
          </p:cNvSpPr>
          <p:nvPr>
            <p:ph type="title"/>
          </p:nvPr>
        </p:nvSpPr>
        <p:spPr/>
        <p:txBody>
          <a:bodyPr/>
          <a:lstStyle/>
          <a:p>
            <a:r>
              <a:rPr lang="en-US" altLang="en-US"/>
              <a:t>Parameter Passing</a:t>
            </a:r>
          </a:p>
        </p:txBody>
      </p:sp>
      <p:sp>
        <p:nvSpPr>
          <p:cNvPr id="450563" name="Rectangle 3">
            <a:extLst>
              <a:ext uri="{FF2B5EF4-FFF2-40B4-BE49-F238E27FC236}">
                <a16:creationId xmlns:a16="http://schemas.microsoft.com/office/drawing/2014/main" id="{F11085DF-F627-971E-4870-21EF1E040B76}"/>
              </a:ext>
            </a:extLst>
          </p:cNvPr>
          <p:cNvSpPr>
            <a:spLocks noGrp="1" noChangeArrowheads="1"/>
          </p:cNvSpPr>
          <p:nvPr>
            <p:ph type="body" idx="1"/>
          </p:nvPr>
        </p:nvSpPr>
        <p:spPr/>
        <p:txBody>
          <a:bodyPr/>
          <a:lstStyle/>
          <a:p>
            <a:r>
              <a:rPr lang="en-US" altLang="en-US"/>
              <a:t>On the 32-bit Intel 80x86:</a:t>
            </a:r>
          </a:p>
          <a:p>
            <a:pPr lvl="1"/>
            <a:r>
              <a:rPr lang="en-US" altLang="en-US"/>
              <a:t>6 registers are used to store syscall parameters.</a:t>
            </a:r>
          </a:p>
          <a:p>
            <a:pPr lvl="2"/>
            <a:r>
              <a:rPr lang="en-US" altLang="en-US" b="1">
                <a:latin typeface="Courier New" panose="02070309020205020404" pitchFamily="49" charset="0"/>
              </a:rPr>
              <a:t>eax</a:t>
            </a:r>
            <a:r>
              <a:rPr lang="en-US" altLang="en-US"/>
              <a:t> (syscall number).</a:t>
            </a:r>
          </a:p>
          <a:p>
            <a:pPr lvl="2"/>
            <a:r>
              <a:rPr lang="en-US" altLang="en-US" b="1">
                <a:latin typeface="Courier New" panose="02070309020205020404" pitchFamily="49" charset="0"/>
              </a:rPr>
              <a:t>ebx</a:t>
            </a:r>
            <a:r>
              <a:rPr lang="en-US" altLang="en-US"/>
              <a:t>, </a:t>
            </a:r>
            <a:r>
              <a:rPr lang="en-US" altLang="en-US" b="1">
                <a:latin typeface="Courier New" panose="02070309020205020404" pitchFamily="49" charset="0"/>
              </a:rPr>
              <a:t>ecx</a:t>
            </a:r>
            <a:r>
              <a:rPr lang="en-US" altLang="en-US"/>
              <a:t>, </a:t>
            </a:r>
            <a:r>
              <a:rPr lang="en-US" altLang="en-US" b="1">
                <a:latin typeface="Courier New" panose="02070309020205020404" pitchFamily="49" charset="0"/>
              </a:rPr>
              <a:t>edx</a:t>
            </a:r>
            <a:r>
              <a:rPr lang="en-US" altLang="en-US"/>
              <a:t>, </a:t>
            </a:r>
            <a:r>
              <a:rPr lang="en-US" altLang="en-US" b="1">
                <a:latin typeface="Courier New" panose="02070309020205020404" pitchFamily="49" charset="0"/>
              </a:rPr>
              <a:t>esi</a:t>
            </a:r>
            <a:r>
              <a:rPr lang="en-US" altLang="en-US"/>
              <a:t>, </a:t>
            </a:r>
            <a:r>
              <a:rPr lang="en-US" altLang="en-US" b="1">
                <a:latin typeface="Courier New" panose="02070309020205020404" pitchFamily="49" charset="0"/>
              </a:rPr>
              <a:t>edi</a:t>
            </a:r>
            <a:r>
              <a:rPr lang="en-US" altLang="en-US" b="1"/>
              <a:t> </a:t>
            </a:r>
            <a:r>
              <a:rPr lang="en-US" altLang="en-US"/>
              <a:t>store parameters to syscall service routine, identified by syscall number.  </a:t>
            </a:r>
          </a:p>
          <a:p>
            <a:pPr lvl="2"/>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0A493BA9-66C6-D9AD-8EF1-448D423AA5B9}"/>
              </a:ext>
            </a:extLst>
          </p:cNvPr>
          <p:cNvSpPr>
            <a:spLocks noGrp="1" noChangeArrowheads="1"/>
          </p:cNvSpPr>
          <p:nvPr>
            <p:ph type="title"/>
          </p:nvPr>
        </p:nvSpPr>
        <p:spPr/>
        <p:txBody>
          <a:bodyPr/>
          <a:lstStyle/>
          <a:p>
            <a:r>
              <a:rPr lang="en-US" altLang="en-US"/>
              <a:t>Wrapper Routines</a:t>
            </a:r>
          </a:p>
        </p:txBody>
      </p:sp>
      <p:sp>
        <p:nvSpPr>
          <p:cNvPr id="451587" name="Rectangle 3">
            <a:extLst>
              <a:ext uri="{FF2B5EF4-FFF2-40B4-BE49-F238E27FC236}">
                <a16:creationId xmlns:a16="http://schemas.microsoft.com/office/drawing/2014/main" id="{A3462B76-DCA9-AD77-AE4D-4827FF4D0D83}"/>
              </a:ext>
            </a:extLst>
          </p:cNvPr>
          <p:cNvSpPr>
            <a:spLocks noGrp="1" noChangeArrowheads="1"/>
          </p:cNvSpPr>
          <p:nvPr>
            <p:ph type="body" idx="1"/>
          </p:nvPr>
        </p:nvSpPr>
        <p:spPr/>
        <p:txBody>
          <a:bodyPr/>
          <a:lstStyle/>
          <a:p>
            <a:r>
              <a:rPr lang="en-US" altLang="en-US"/>
              <a:t>Kernel code (e.g., kernel threads) cannot use library routines.</a:t>
            </a:r>
          </a:p>
          <a:p>
            <a:r>
              <a:rPr lang="en-US" altLang="en-US" b="1">
                <a:latin typeface="Courier New" panose="02070309020205020404" pitchFamily="49" charset="0"/>
              </a:rPr>
              <a:t>_syscall0 … _syscall5</a:t>
            </a:r>
            <a:r>
              <a:rPr lang="en-US" altLang="en-US"/>
              <a:t> macros define wrapper routines for system calls with up to 5 parameters.</a:t>
            </a:r>
          </a:p>
          <a:p>
            <a:r>
              <a:rPr lang="en-US" altLang="en-US"/>
              <a:t>e.g., </a:t>
            </a:r>
            <a:r>
              <a:rPr lang="en-US" altLang="en-US" b="1">
                <a:latin typeface="Courier New" panose="02070309020205020404" pitchFamily="49" charset="0"/>
              </a:rPr>
              <a:t>_syscall3(int,write,int,fd,</a:t>
            </a:r>
          </a:p>
          <a:p>
            <a:pPr lvl="2">
              <a:buFont typeface="Monotype Sorts" pitchFamily="2" charset="2"/>
              <a:buNone/>
            </a:pPr>
            <a:r>
              <a:rPr lang="en-US" altLang="en-US" b="1">
                <a:latin typeface="Courier New" panose="02070309020205020404" pitchFamily="49" charset="0"/>
              </a:rPr>
              <a:t>const char *,buf,unsigned int,count)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a:extLst>
              <a:ext uri="{FF2B5EF4-FFF2-40B4-BE49-F238E27FC236}">
                <a16:creationId xmlns:a16="http://schemas.microsoft.com/office/drawing/2014/main" id="{84049ADB-3D03-46BA-191B-200358DFDDED}"/>
              </a:ext>
            </a:extLst>
          </p:cNvPr>
          <p:cNvSpPr>
            <a:spLocks noGrp="1" noChangeArrowheads="1"/>
          </p:cNvSpPr>
          <p:nvPr>
            <p:ph type="title"/>
          </p:nvPr>
        </p:nvSpPr>
        <p:spPr/>
        <p:txBody>
          <a:bodyPr/>
          <a:lstStyle/>
          <a:p>
            <a:r>
              <a:rPr lang="en-US" altLang="en-US"/>
              <a:t>Example: “Hello, world!”</a:t>
            </a:r>
          </a:p>
        </p:txBody>
      </p:sp>
      <p:graphicFrame>
        <p:nvGraphicFramePr>
          <p:cNvPr id="452614" name="Object 6">
            <a:extLst>
              <a:ext uri="{FF2B5EF4-FFF2-40B4-BE49-F238E27FC236}">
                <a16:creationId xmlns:a16="http://schemas.microsoft.com/office/drawing/2014/main" id="{143624FB-EB16-E543-0CF0-1172D1C9D9F7}"/>
              </a:ext>
            </a:extLst>
          </p:cNvPr>
          <p:cNvGraphicFramePr>
            <a:graphicFrameLocks noChangeAspect="1"/>
          </p:cNvGraphicFramePr>
          <p:nvPr/>
        </p:nvGraphicFramePr>
        <p:xfrm>
          <a:off x="2298701" y="1751013"/>
          <a:ext cx="7700963" cy="4572000"/>
        </p:xfrm>
        <a:graphic>
          <a:graphicData uri="http://schemas.openxmlformats.org/presentationml/2006/ole">
            <mc:AlternateContent xmlns:mc="http://schemas.openxmlformats.org/markup-compatibility/2006">
              <mc:Choice xmlns:v="urn:schemas-microsoft-com:vml" Requires="v">
                <p:oleObj name="Document" r:id="rId2" imgW="109740700" imgH="65176400" progId="Word.Document.8">
                  <p:embed/>
                </p:oleObj>
              </mc:Choice>
              <mc:Fallback>
                <p:oleObj name="Document" r:id="rId2" imgW="109740700" imgH="65176400" progId="Word.Document.8">
                  <p:embed/>
                  <p:pic>
                    <p:nvPicPr>
                      <p:cNvPr id="452614" name="Object 6">
                        <a:extLst>
                          <a:ext uri="{FF2B5EF4-FFF2-40B4-BE49-F238E27FC236}">
                            <a16:creationId xmlns:a16="http://schemas.microsoft.com/office/drawing/2014/main" id="{143624FB-EB16-E543-0CF0-1172D1C9D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701" y="1751013"/>
                        <a:ext cx="7700963"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E5736CC6-FC81-F50D-0AA0-50F031EBAED3}"/>
              </a:ext>
            </a:extLst>
          </p:cNvPr>
          <p:cNvSpPr>
            <a:spLocks noGrp="1" noChangeArrowheads="1"/>
          </p:cNvSpPr>
          <p:nvPr>
            <p:ph type="title"/>
          </p:nvPr>
        </p:nvSpPr>
        <p:spPr/>
        <p:txBody>
          <a:bodyPr/>
          <a:lstStyle/>
          <a:p>
            <a:r>
              <a:rPr lang="en-US" altLang="en-US"/>
              <a:t>Linux Files Relating to Syscalls</a:t>
            </a:r>
          </a:p>
        </p:txBody>
      </p:sp>
      <p:sp>
        <p:nvSpPr>
          <p:cNvPr id="453635" name="Rectangle 3">
            <a:extLst>
              <a:ext uri="{FF2B5EF4-FFF2-40B4-BE49-F238E27FC236}">
                <a16:creationId xmlns:a16="http://schemas.microsoft.com/office/drawing/2014/main" id="{812351FC-6BCB-6C93-F96D-A875CCAD6538}"/>
              </a:ext>
            </a:extLst>
          </p:cNvPr>
          <p:cNvSpPr>
            <a:spLocks noGrp="1" noChangeArrowheads="1"/>
          </p:cNvSpPr>
          <p:nvPr>
            <p:ph type="body" idx="1"/>
          </p:nvPr>
        </p:nvSpPr>
        <p:spPr/>
        <p:txBody>
          <a:bodyPr/>
          <a:lstStyle/>
          <a:p>
            <a:r>
              <a:rPr lang="en-US" altLang="en-US"/>
              <a:t>Main files:</a:t>
            </a:r>
          </a:p>
          <a:p>
            <a:pPr lvl="1"/>
            <a:r>
              <a:rPr lang="en-US" altLang="en-US"/>
              <a:t>arch/i386/kernel/entry.S</a:t>
            </a:r>
          </a:p>
          <a:p>
            <a:pPr lvl="2"/>
            <a:r>
              <a:rPr lang="en-US" altLang="en-US"/>
              <a:t>System call and low-level fault handling routines.</a:t>
            </a:r>
          </a:p>
          <a:p>
            <a:pPr lvl="1"/>
            <a:r>
              <a:rPr lang="en-US" altLang="en-US"/>
              <a:t>include/asm-i386/unistd.h</a:t>
            </a:r>
          </a:p>
          <a:p>
            <a:pPr lvl="2"/>
            <a:r>
              <a:rPr lang="en-US" altLang="en-US"/>
              <a:t>System call numbers and macros.</a:t>
            </a:r>
          </a:p>
          <a:p>
            <a:pPr lvl="1"/>
            <a:r>
              <a:rPr lang="en-US" altLang="en-US"/>
              <a:t>kernel/sys.c</a:t>
            </a:r>
          </a:p>
          <a:p>
            <a:pPr lvl="2"/>
            <a:r>
              <a:rPr lang="en-US" altLang="en-US"/>
              <a:t>System call service routines.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a:extLst>
              <a:ext uri="{FF2B5EF4-FFF2-40B4-BE49-F238E27FC236}">
                <a16:creationId xmlns:a16="http://schemas.microsoft.com/office/drawing/2014/main" id="{CD3D9844-DEFD-A3E9-CF4F-1298627A6058}"/>
              </a:ext>
            </a:extLst>
          </p:cNvPr>
          <p:cNvSpPr>
            <a:spLocks noGrp="1" noChangeArrowheads="1"/>
          </p:cNvSpPr>
          <p:nvPr>
            <p:ph type="title"/>
          </p:nvPr>
        </p:nvSpPr>
        <p:spPr/>
        <p:txBody>
          <a:bodyPr/>
          <a:lstStyle/>
          <a:p>
            <a:r>
              <a:rPr lang="en-US" altLang="en-US"/>
              <a:t>arch/i386/kernel/entry.S</a:t>
            </a:r>
          </a:p>
        </p:txBody>
      </p:sp>
      <p:graphicFrame>
        <p:nvGraphicFramePr>
          <p:cNvPr id="454660" name="Object 4">
            <a:extLst>
              <a:ext uri="{FF2B5EF4-FFF2-40B4-BE49-F238E27FC236}">
                <a16:creationId xmlns:a16="http://schemas.microsoft.com/office/drawing/2014/main" id="{87010119-B424-E82E-7713-E5E1F6923DE2}"/>
              </a:ext>
            </a:extLst>
          </p:cNvPr>
          <p:cNvGraphicFramePr>
            <a:graphicFrameLocks noChangeAspect="1"/>
          </p:cNvGraphicFramePr>
          <p:nvPr/>
        </p:nvGraphicFramePr>
        <p:xfrm>
          <a:off x="4267200" y="3340101"/>
          <a:ext cx="3657600" cy="176213"/>
        </p:xfrm>
        <a:graphic>
          <a:graphicData uri="http://schemas.openxmlformats.org/presentationml/2006/ole">
            <mc:AlternateContent xmlns:mc="http://schemas.openxmlformats.org/markup-compatibility/2006">
              <mc:Choice xmlns:v="urn:schemas-microsoft-com:vml" Requires="v">
                <p:oleObj name="WordPad Document" r:id="rId2" imgW="11518900" imgH="8636000" progId="WordPad.Document.1">
                  <p:embed/>
                </p:oleObj>
              </mc:Choice>
              <mc:Fallback>
                <p:oleObj name="WordPad Document" r:id="rId2" imgW="11518900" imgH="8636000" progId="WordPad.Document.1">
                  <p:embed/>
                  <p:pic>
                    <p:nvPicPr>
                      <p:cNvPr id="454660" name="Object 4">
                        <a:extLst>
                          <a:ext uri="{FF2B5EF4-FFF2-40B4-BE49-F238E27FC236}">
                            <a16:creationId xmlns:a16="http://schemas.microsoft.com/office/drawing/2014/main" id="{87010119-B424-E82E-7713-E5E1F6923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340101"/>
                        <a:ext cx="3657600" cy="17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4664" name="Object 8">
            <a:extLst>
              <a:ext uri="{FF2B5EF4-FFF2-40B4-BE49-F238E27FC236}">
                <a16:creationId xmlns:a16="http://schemas.microsoft.com/office/drawing/2014/main" id="{CC0CD755-8221-0189-7FEC-F501888242A2}"/>
              </a:ext>
            </a:extLst>
          </p:cNvPr>
          <p:cNvGraphicFramePr>
            <a:graphicFrameLocks noChangeAspect="1"/>
          </p:cNvGraphicFramePr>
          <p:nvPr/>
        </p:nvGraphicFramePr>
        <p:xfrm>
          <a:off x="2844800" y="2209801"/>
          <a:ext cx="7137400" cy="1730375"/>
        </p:xfrm>
        <a:graphic>
          <a:graphicData uri="http://schemas.openxmlformats.org/presentationml/2006/ole">
            <mc:AlternateContent xmlns:mc="http://schemas.openxmlformats.org/markup-compatibility/2006">
              <mc:Choice xmlns:v="urn:schemas-microsoft-com:vml" Requires="v">
                <p:oleObj name="Document" r:id="rId4" imgW="86448900" imgH="21043900" progId="Word.Document.8">
                  <p:embed/>
                </p:oleObj>
              </mc:Choice>
              <mc:Fallback>
                <p:oleObj name="Document" r:id="rId4" imgW="86448900" imgH="21043900" progId="Word.Document.8">
                  <p:embed/>
                  <p:pic>
                    <p:nvPicPr>
                      <p:cNvPr id="454664" name="Object 8">
                        <a:extLst>
                          <a:ext uri="{FF2B5EF4-FFF2-40B4-BE49-F238E27FC236}">
                            <a16:creationId xmlns:a16="http://schemas.microsoft.com/office/drawing/2014/main" id="{CC0CD755-8221-0189-7FEC-F501888242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4800" y="2209801"/>
                        <a:ext cx="7137400" cy="173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4667" name="Text Box 11">
            <a:extLst>
              <a:ext uri="{FF2B5EF4-FFF2-40B4-BE49-F238E27FC236}">
                <a16:creationId xmlns:a16="http://schemas.microsoft.com/office/drawing/2014/main" id="{8F4160B0-745F-CF93-FE35-4CB02C8B2419}"/>
              </a:ext>
            </a:extLst>
          </p:cNvPr>
          <p:cNvSpPr txBox="1">
            <a:spLocks noChangeArrowheads="1"/>
          </p:cNvSpPr>
          <p:nvPr/>
        </p:nvSpPr>
        <p:spPr bwMode="auto">
          <a:xfrm>
            <a:off x="2209800" y="4092575"/>
            <a:ext cx="76200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50000"/>
              </a:spcBef>
              <a:buClr>
                <a:schemeClr val="accent2"/>
              </a:buClr>
              <a:buFont typeface="Wingdings" pitchFamily="2" charset="2"/>
              <a:buChar char="n"/>
            </a:pPr>
            <a:r>
              <a:rPr lang="en-US" altLang="en-US"/>
              <a:t> Add system calls by appending entry to sys_call_table:</a:t>
            </a:r>
          </a:p>
          <a:p>
            <a:pPr lvl="1">
              <a:spcBef>
                <a:spcPct val="50000"/>
              </a:spcBef>
              <a:buClr>
                <a:schemeClr val="accent2"/>
              </a:buClr>
              <a:buFont typeface="Wingdings" pitchFamily="2" charset="2"/>
              <a:buNone/>
            </a:pPr>
            <a:r>
              <a:rPr lang="en-US" altLang="en-US" b="1">
                <a:latin typeface="Courier New" panose="02070309020205020404" pitchFamily="49" charset="0"/>
              </a:rPr>
              <a:t>.long SYMBOL_NAME(sys_my_system_call)</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a:extLst>
              <a:ext uri="{FF2B5EF4-FFF2-40B4-BE49-F238E27FC236}">
                <a16:creationId xmlns:a16="http://schemas.microsoft.com/office/drawing/2014/main" id="{89ECA567-9CB2-D778-D32F-53D657D8EDF1}"/>
              </a:ext>
            </a:extLst>
          </p:cNvPr>
          <p:cNvSpPr>
            <a:spLocks noGrp="1" noChangeArrowheads="1"/>
          </p:cNvSpPr>
          <p:nvPr>
            <p:ph type="title"/>
          </p:nvPr>
        </p:nvSpPr>
        <p:spPr/>
        <p:txBody>
          <a:bodyPr/>
          <a:lstStyle/>
          <a:p>
            <a:r>
              <a:rPr lang="en-US" altLang="en-US"/>
              <a:t>include/asm-i386/unistd.h</a:t>
            </a:r>
          </a:p>
        </p:txBody>
      </p:sp>
      <p:sp>
        <p:nvSpPr>
          <p:cNvPr id="455683" name="Rectangle 3">
            <a:extLst>
              <a:ext uri="{FF2B5EF4-FFF2-40B4-BE49-F238E27FC236}">
                <a16:creationId xmlns:a16="http://schemas.microsoft.com/office/drawing/2014/main" id="{A5F01958-92B0-A27D-0CCF-FBFC0E18877D}"/>
              </a:ext>
            </a:extLst>
          </p:cNvPr>
          <p:cNvSpPr>
            <a:spLocks noGrp="1" noChangeArrowheads="1"/>
          </p:cNvSpPr>
          <p:nvPr>
            <p:ph type="body" idx="1"/>
          </p:nvPr>
        </p:nvSpPr>
        <p:spPr/>
        <p:txBody>
          <a:bodyPr/>
          <a:lstStyle/>
          <a:p>
            <a:r>
              <a:rPr lang="en-US" altLang="en-US"/>
              <a:t>Each system call needs a number in the system call table:</a:t>
            </a:r>
          </a:p>
          <a:p>
            <a:pPr lvl="1"/>
            <a:r>
              <a:rPr lang="en-US" altLang="en-US"/>
              <a:t>e.g., </a:t>
            </a:r>
            <a:r>
              <a:rPr lang="en-US" altLang="en-US" b="1">
                <a:latin typeface="Courier New" panose="02070309020205020404" pitchFamily="49" charset="0"/>
              </a:rPr>
              <a:t>#define __NR_write 4</a:t>
            </a:r>
          </a:p>
          <a:p>
            <a:pPr lvl="1"/>
            <a:r>
              <a:rPr lang="en-US" altLang="en-US" b="1">
                <a:latin typeface="Courier New" panose="02070309020205020404" pitchFamily="49" charset="0"/>
              </a:rPr>
              <a:t>#define __NR_my_system_call nnn</a:t>
            </a:r>
            <a:r>
              <a:rPr lang="en-US" altLang="en-US"/>
              <a:t>, where </a:t>
            </a:r>
            <a:r>
              <a:rPr lang="en-US" altLang="en-US" b="1">
                <a:latin typeface="Courier New" panose="02070309020205020404" pitchFamily="49" charset="0"/>
              </a:rPr>
              <a:t>nnn</a:t>
            </a:r>
            <a:r>
              <a:rPr lang="en-US" altLang="en-US"/>
              <a:t> is next free entry in system call table.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a:extLst>
              <a:ext uri="{FF2B5EF4-FFF2-40B4-BE49-F238E27FC236}">
                <a16:creationId xmlns:a16="http://schemas.microsoft.com/office/drawing/2014/main" id="{1F6B0420-2C80-3BA4-E6D9-CC72C0CE6DBB}"/>
              </a:ext>
            </a:extLst>
          </p:cNvPr>
          <p:cNvSpPr>
            <a:spLocks noGrp="1" noChangeArrowheads="1"/>
          </p:cNvSpPr>
          <p:nvPr>
            <p:ph type="title"/>
          </p:nvPr>
        </p:nvSpPr>
        <p:spPr/>
        <p:txBody>
          <a:bodyPr/>
          <a:lstStyle/>
          <a:p>
            <a:r>
              <a:rPr lang="en-US" altLang="en-US"/>
              <a:t>kernel/sys.c</a:t>
            </a:r>
          </a:p>
        </p:txBody>
      </p:sp>
      <p:sp>
        <p:nvSpPr>
          <p:cNvPr id="456707" name="Rectangle 3">
            <a:extLst>
              <a:ext uri="{FF2B5EF4-FFF2-40B4-BE49-F238E27FC236}">
                <a16:creationId xmlns:a16="http://schemas.microsoft.com/office/drawing/2014/main" id="{F3FBC604-1E23-51DD-EC5D-1C5666453262}"/>
              </a:ext>
            </a:extLst>
          </p:cNvPr>
          <p:cNvSpPr>
            <a:spLocks noGrp="1" noChangeArrowheads="1"/>
          </p:cNvSpPr>
          <p:nvPr>
            <p:ph type="body" idx="1"/>
          </p:nvPr>
        </p:nvSpPr>
        <p:spPr/>
        <p:txBody>
          <a:bodyPr/>
          <a:lstStyle/>
          <a:p>
            <a:r>
              <a:rPr lang="en-US" altLang="en-US"/>
              <a:t>Service routine bodies are defined here:</a:t>
            </a:r>
          </a:p>
          <a:p>
            <a:r>
              <a:rPr lang="en-US" altLang="en-US"/>
              <a:t>e.g., </a:t>
            </a:r>
            <a:r>
              <a:rPr lang="en-US" altLang="en-US" b="1">
                <a:latin typeface="Courier New" panose="02070309020205020404" pitchFamily="49" charset="0"/>
              </a:rPr>
              <a:t>asmlinkage retval </a:t>
            </a:r>
          </a:p>
          <a:p>
            <a:pPr lvl="1">
              <a:buFont typeface="Monotype Sorts" pitchFamily="2" charset="2"/>
              <a:buNone/>
            </a:pPr>
            <a:r>
              <a:rPr lang="en-US" altLang="en-US" b="1">
                <a:latin typeface="Courier New" panose="02070309020205020404" pitchFamily="49" charset="0"/>
              </a:rPr>
              <a:t>		sys_my_system_call (parameters) {</a:t>
            </a:r>
          </a:p>
          <a:p>
            <a:pPr lvl="1">
              <a:buFont typeface="Monotype Sorts" pitchFamily="2" charset="2"/>
              <a:buNone/>
            </a:pPr>
            <a:r>
              <a:rPr lang="en-US" altLang="en-US" b="1">
                <a:latin typeface="Courier New" panose="02070309020205020404" pitchFamily="49" charset="0"/>
              </a:rPr>
              <a:t>			body of service routine;</a:t>
            </a:r>
          </a:p>
          <a:p>
            <a:pPr lvl="1">
              <a:buFont typeface="Monotype Sorts" pitchFamily="2" charset="2"/>
              <a:buNone/>
            </a:pPr>
            <a:r>
              <a:rPr lang="en-US" altLang="en-US" b="1">
                <a:latin typeface="Courier New" panose="02070309020205020404" pitchFamily="49" charset="0"/>
              </a:rPr>
              <a:t>			return retval;</a:t>
            </a:r>
          </a:p>
          <a:p>
            <a:pPr lvl="1">
              <a:buFont typeface="Monotype Sorts" pitchFamily="2" charset="2"/>
              <a:buNone/>
            </a:pPr>
            <a:r>
              <a:rPr lang="en-US" altLang="en-US" b="1">
                <a:latin typeface="Courier New" panose="02070309020205020404" pitchFamily="49" charset="0"/>
              </a:rPr>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a:extLst>
              <a:ext uri="{FF2B5EF4-FFF2-40B4-BE49-F238E27FC236}">
                <a16:creationId xmlns:a16="http://schemas.microsoft.com/office/drawing/2014/main" id="{EA83BF55-C55B-23E5-6378-FEF9173D1C36}"/>
              </a:ext>
            </a:extLst>
          </p:cNvPr>
          <p:cNvSpPr>
            <a:spLocks noGrp="1" noChangeArrowheads="1"/>
          </p:cNvSpPr>
          <p:nvPr>
            <p:ph type="ctrTitle"/>
          </p:nvPr>
        </p:nvSpPr>
        <p:spPr>
          <a:xfrm>
            <a:off x="2590800" y="2362200"/>
            <a:ext cx="4800600" cy="1219200"/>
          </a:xfrm>
        </p:spPr>
        <p:txBody>
          <a:bodyPr/>
          <a:lstStyle/>
          <a:p>
            <a:r>
              <a:rPr lang="en-US" altLang="en-US" sz="3600"/>
              <a:t>Kernel Modules</a:t>
            </a:r>
          </a:p>
        </p:txBody>
      </p:sp>
      <p:pic>
        <p:nvPicPr>
          <p:cNvPr id="457731" name="Picture 3">
            <a:extLst>
              <a:ext uri="{FF2B5EF4-FFF2-40B4-BE49-F238E27FC236}">
                <a16:creationId xmlns:a16="http://schemas.microsoft.com/office/drawing/2014/main" id="{704E24EA-6EA0-FBAC-16B3-B06D801C1C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4988" y="2590800"/>
            <a:ext cx="3097212" cy="3600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4061739F-4B70-028F-2470-CD835314A17C}"/>
              </a:ext>
            </a:extLst>
          </p:cNvPr>
          <p:cNvSpPr>
            <a:spLocks noGrp="1" noChangeArrowheads="1"/>
          </p:cNvSpPr>
          <p:nvPr>
            <p:ph type="title"/>
          </p:nvPr>
        </p:nvSpPr>
        <p:spPr/>
        <p:txBody>
          <a:bodyPr/>
          <a:lstStyle/>
          <a:p>
            <a:r>
              <a:rPr lang="en-US" altLang="en-US"/>
              <a:t>Kernel Modules</a:t>
            </a:r>
          </a:p>
        </p:txBody>
      </p:sp>
      <p:sp>
        <p:nvSpPr>
          <p:cNvPr id="458755" name="Rectangle 3">
            <a:extLst>
              <a:ext uri="{FF2B5EF4-FFF2-40B4-BE49-F238E27FC236}">
                <a16:creationId xmlns:a16="http://schemas.microsoft.com/office/drawing/2014/main" id="{F109BA30-104A-DC0D-BA70-83701F5812D1}"/>
              </a:ext>
            </a:extLst>
          </p:cNvPr>
          <p:cNvSpPr>
            <a:spLocks noGrp="1" noChangeArrowheads="1"/>
          </p:cNvSpPr>
          <p:nvPr>
            <p:ph type="body" idx="1"/>
          </p:nvPr>
        </p:nvSpPr>
        <p:spPr/>
        <p:txBody>
          <a:bodyPr/>
          <a:lstStyle/>
          <a:p>
            <a:r>
              <a:rPr lang="en-US" altLang="en-US" dirty="0"/>
              <a:t>Modules can be compiled and dynamically linked into kernel address space.</a:t>
            </a:r>
          </a:p>
          <a:p>
            <a:pPr lvl="1"/>
            <a:r>
              <a:rPr lang="en-US" altLang="en-US" dirty="0"/>
              <a:t>Useful for device drivers that need not always be resident until needed.</a:t>
            </a:r>
          </a:p>
          <a:p>
            <a:pPr lvl="2"/>
            <a:r>
              <a:rPr lang="en-US" altLang="en-US" dirty="0"/>
              <a:t>Keeps core kernel “footprint” small.</a:t>
            </a:r>
          </a:p>
          <a:p>
            <a:pPr lvl="1"/>
            <a:r>
              <a:rPr lang="en-US" altLang="en-US" dirty="0"/>
              <a:t>Can be used to “extend” functionality of kernel too!</a:t>
            </a:r>
          </a:p>
          <a:p>
            <a:endParaRPr lang="en-US"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97681480-4F02-32C2-3036-1619FF1A1128}"/>
              </a:ext>
            </a:extLst>
          </p:cNvPr>
          <p:cNvSpPr>
            <a:spLocks noGrp="1" noChangeArrowheads="1"/>
          </p:cNvSpPr>
          <p:nvPr>
            <p:ph type="title"/>
          </p:nvPr>
        </p:nvSpPr>
        <p:spPr/>
        <p:txBody>
          <a:bodyPr/>
          <a:lstStyle/>
          <a:p>
            <a:r>
              <a:rPr lang="en-US" altLang="en-US"/>
              <a:t>Example: “Hello, world!”</a:t>
            </a:r>
          </a:p>
        </p:txBody>
      </p:sp>
      <p:sp>
        <p:nvSpPr>
          <p:cNvPr id="459779" name="Rectangle 3">
            <a:extLst>
              <a:ext uri="{FF2B5EF4-FFF2-40B4-BE49-F238E27FC236}">
                <a16:creationId xmlns:a16="http://schemas.microsoft.com/office/drawing/2014/main" id="{DCEE2834-3C09-3A05-F887-943C74E00E88}"/>
              </a:ext>
            </a:extLst>
          </p:cNvPr>
          <p:cNvSpPr>
            <a:spLocks noGrp="1" noChangeArrowheads="1"/>
          </p:cNvSpPr>
          <p:nvPr>
            <p:ph type="body" idx="1"/>
          </p:nvPr>
        </p:nvSpPr>
        <p:spPr/>
        <p:txBody>
          <a:bodyPr>
            <a:normAutofit lnSpcReduction="10000"/>
          </a:bodyPr>
          <a:lstStyle/>
          <a:p>
            <a:pPr>
              <a:buFont typeface="Monotype Sorts" pitchFamily="2" charset="2"/>
              <a:buNone/>
            </a:pPr>
            <a:r>
              <a:rPr lang="en-US" altLang="en-US" b="1">
                <a:latin typeface="Courier New" panose="02070309020205020404" pitchFamily="49" charset="0"/>
              </a:rPr>
              <a:t>#define MODULE</a:t>
            </a:r>
          </a:p>
          <a:p>
            <a:pPr>
              <a:buFont typeface="Monotype Sorts" pitchFamily="2" charset="2"/>
              <a:buNone/>
            </a:pPr>
            <a:r>
              <a:rPr lang="en-US" altLang="en-US" b="1">
                <a:latin typeface="Courier New" panose="02070309020205020404" pitchFamily="49" charset="0"/>
              </a:rPr>
              <a:t>#include &lt;linux/module.h&gt;</a:t>
            </a:r>
          </a:p>
          <a:p>
            <a:pPr>
              <a:buFont typeface="Monotype Sorts" pitchFamily="2" charset="2"/>
              <a:buNone/>
            </a:pPr>
            <a:r>
              <a:rPr lang="en-US" altLang="en-US" b="1">
                <a:latin typeface="Courier New" panose="02070309020205020404" pitchFamily="49" charset="0"/>
              </a:rPr>
              <a:t>int init_module(void) {</a:t>
            </a:r>
          </a:p>
          <a:p>
            <a:pPr>
              <a:buFont typeface="Monotype Sorts" pitchFamily="2" charset="2"/>
              <a:buNone/>
            </a:pPr>
            <a:r>
              <a:rPr lang="en-US" altLang="en-US" b="1">
                <a:latin typeface="Courier New" panose="02070309020205020404" pitchFamily="49" charset="0"/>
              </a:rPr>
              <a:t>	printk(“&lt;1&gt;Hello, world!\n”);</a:t>
            </a:r>
          </a:p>
          <a:p>
            <a:pPr>
              <a:buFont typeface="Monotype Sorts" pitchFamily="2" charset="2"/>
              <a:buNone/>
            </a:pPr>
            <a:r>
              <a:rPr lang="en-US" altLang="en-US" b="1">
                <a:latin typeface="Courier New" panose="02070309020205020404" pitchFamily="49" charset="0"/>
              </a:rPr>
              <a:t>	return 0;</a:t>
            </a:r>
          </a:p>
          <a:p>
            <a:pPr>
              <a:buFont typeface="Monotype Sorts" pitchFamily="2" charset="2"/>
              <a:buNone/>
            </a:pPr>
            <a:r>
              <a:rPr lang="en-US" altLang="en-US" b="1">
                <a:latin typeface="Courier New" panose="02070309020205020404" pitchFamily="49" charset="0"/>
              </a:rPr>
              <a:t>}</a:t>
            </a:r>
          </a:p>
          <a:p>
            <a:pPr>
              <a:buFont typeface="Monotype Sorts" pitchFamily="2" charset="2"/>
              <a:buNone/>
            </a:pPr>
            <a:r>
              <a:rPr lang="en-US" altLang="en-US" b="1">
                <a:latin typeface="Courier New" panose="02070309020205020404" pitchFamily="49" charset="0"/>
              </a:rPr>
              <a:t>void cleanup_module(void) {</a:t>
            </a:r>
          </a:p>
          <a:p>
            <a:pPr>
              <a:buFont typeface="Monotype Sorts" pitchFamily="2" charset="2"/>
              <a:buNone/>
            </a:pPr>
            <a:r>
              <a:rPr lang="en-US" altLang="en-US" b="1">
                <a:latin typeface="Courier New" panose="02070309020205020404" pitchFamily="49" charset="0"/>
              </a:rPr>
              <a:t>	printk(“&lt;1&gt;Goodbye cruel world </a:t>
            </a:r>
            <a:r>
              <a:rPr lang="en-US" altLang="en-US" b="1">
                <a:latin typeface="Courier New" panose="02070309020205020404" pitchFamily="49" charset="0"/>
                <a:sym typeface="Wingdings" pitchFamily="2" charset="2"/>
              </a:rPr>
              <a:t>\n”); </a:t>
            </a:r>
          </a:p>
          <a:p>
            <a:pPr>
              <a:buFont typeface="Monotype Sorts" pitchFamily="2" charset="2"/>
              <a:buNone/>
            </a:pPr>
            <a:r>
              <a:rPr lang="en-US" altLang="en-US" b="1">
                <a:latin typeface="Courier New" panose="02070309020205020404" pitchFamily="49" charset="0"/>
                <a:sym typeface="Wingdings" pitchFamily="2" charset="2"/>
              </a:rPr>
              <a:t>}</a:t>
            </a:r>
            <a:endParaRPr lang="en-US" altLang="en-US" b="1">
              <a:latin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a:extLst>
              <a:ext uri="{FF2B5EF4-FFF2-40B4-BE49-F238E27FC236}">
                <a16:creationId xmlns:a16="http://schemas.microsoft.com/office/drawing/2014/main" id="{2EE2F44F-AC9D-C8A0-96BF-74D96533C721}"/>
              </a:ext>
            </a:extLst>
          </p:cNvPr>
          <p:cNvSpPr>
            <a:spLocks noGrp="1" noChangeArrowheads="1"/>
          </p:cNvSpPr>
          <p:nvPr>
            <p:ph type="title"/>
          </p:nvPr>
        </p:nvSpPr>
        <p:spPr/>
        <p:txBody>
          <a:bodyPr/>
          <a:lstStyle/>
          <a:p>
            <a:r>
              <a:rPr lang="en-US" altLang="en-US"/>
              <a:t>linux/drivers</a:t>
            </a:r>
          </a:p>
        </p:txBody>
      </p:sp>
      <p:sp>
        <p:nvSpPr>
          <p:cNvPr id="363523" name="Rectangle 3">
            <a:extLst>
              <a:ext uri="{FF2B5EF4-FFF2-40B4-BE49-F238E27FC236}">
                <a16:creationId xmlns:a16="http://schemas.microsoft.com/office/drawing/2014/main" id="{8B3BE7B0-541B-EEDF-DE9D-CB27CD768BDE}"/>
              </a:ext>
            </a:extLst>
          </p:cNvPr>
          <p:cNvSpPr>
            <a:spLocks noGrp="1" noChangeArrowheads="1"/>
          </p:cNvSpPr>
          <p:nvPr>
            <p:ph type="body" idx="1"/>
          </p:nvPr>
        </p:nvSpPr>
        <p:spPr/>
        <p:txBody>
          <a:bodyPr/>
          <a:lstStyle/>
          <a:p>
            <a:pPr>
              <a:lnSpc>
                <a:spcPct val="90000"/>
              </a:lnSpc>
            </a:pPr>
            <a:r>
              <a:rPr lang="en-US" altLang="en-US" sz="2000"/>
              <a:t>Largest amount of code in the kernel tree (~1.5M).</a:t>
            </a:r>
          </a:p>
          <a:p>
            <a:pPr>
              <a:lnSpc>
                <a:spcPct val="90000"/>
              </a:lnSpc>
            </a:pPr>
            <a:r>
              <a:rPr lang="en-US" altLang="en-US" sz="2000"/>
              <a:t>device, bus, platform and general directories.</a:t>
            </a:r>
          </a:p>
          <a:p>
            <a:pPr>
              <a:lnSpc>
                <a:spcPct val="90000"/>
              </a:lnSpc>
            </a:pPr>
            <a:r>
              <a:rPr lang="en-US" altLang="en-US" sz="2000"/>
              <a:t>drivers/char – n_tty.c is the default line discipline.</a:t>
            </a:r>
          </a:p>
          <a:p>
            <a:pPr>
              <a:lnSpc>
                <a:spcPct val="90000"/>
              </a:lnSpc>
            </a:pPr>
            <a:r>
              <a:rPr lang="en-US" altLang="en-US" sz="2000"/>
              <a:t>drivers/block – elevator.c, genhd.c, linear.c, ll_rw_blk.c, raidN.c.</a:t>
            </a:r>
          </a:p>
          <a:p>
            <a:pPr>
              <a:lnSpc>
                <a:spcPct val="90000"/>
              </a:lnSpc>
            </a:pPr>
            <a:r>
              <a:rPr lang="en-US" altLang="en-US" sz="2000"/>
              <a:t>drivers/net –specific drivers and general routines Space.c and net_init.c.</a:t>
            </a:r>
          </a:p>
          <a:p>
            <a:pPr>
              <a:lnSpc>
                <a:spcPct val="90000"/>
              </a:lnSpc>
            </a:pPr>
            <a:r>
              <a:rPr lang="en-US" altLang="en-US" sz="2000"/>
              <a:t>drivers/scsi – scsi_*.c files are generic; sd.c (disk), sr.c (CD-ROM), st.c (tape), sg.c (generic).</a:t>
            </a:r>
          </a:p>
          <a:p>
            <a:pPr>
              <a:lnSpc>
                <a:spcPct val="90000"/>
              </a:lnSpc>
            </a:pPr>
            <a:r>
              <a:rPr lang="en-US" altLang="en-US" sz="2000"/>
              <a:t>General: </a:t>
            </a:r>
          </a:p>
          <a:p>
            <a:pPr lvl="1">
              <a:lnSpc>
                <a:spcPct val="90000"/>
              </a:lnSpc>
            </a:pPr>
            <a:r>
              <a:rPr lang="en-US" altLang="en-US" sz="2000"/>
              <a:t>cdrom, ide, isdn, parport, pcmcia, pnp, sound, telephony, video.</a:t>
            </a:r>
          </a:p>
          <a:p>
            <a:pPr>
              <a:lnSpc>
                <a:spcPct val="90000"/>
              </a:lnSpc>
            </a:pPr>
            <a:r>
              <a:rPr lang="en-US" altLang="en-US" sz="2000"/>
              <a:t>Buses – fc4, i2c, nubus, pci, sbus, tc, usb.</a:t>
            </a:r>
          </a:p>
          <a:p>
            <a:pPr>
              <a:lnSpc>
                <a:spcPct val="90000"/>
              </a:lnSpc>
            </a:pPr>
            <a:r>
              <a:rPr lang="en-US" altLang="en-US" sz="2000"/>
              <a:t>Platforms – acorn, macintosh, s390, sgi.</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a:extLst>
              <a:ext uri="{FF2B5EF4-FFF2-40B4-BE49-F238E27FC236}">
                <a16:creationId xmlns:a16="http://schemas.microsoft.com/office/drawing/2014/main" id="{EE1D2D3E-11F0-5F7F-E458-023876407A9B}"/>
              </a:ext>
            </a:extLst>
          </p:cNvPr>
          <p:cNvSpPr>
            <a:spLocks noGrp="1" noChangeArrowheads="1"/>
          </p:cNvSpPr>
          <p:nvPr>
            <p:ph type="title"/>
          </p:nvPr>
        </p:nvSpPr>
        <p:spPr/>
        <p:txBody>
          <a:bodyPr/>
          <a:lstStyle/>
          <a:p>
            <a:r>
              <a:rPr lang="en-US" altLang="en-US"/>
              <a:t>Using Modules</a:t>
            </a:r>
          </a:p>
        </p:txBody>
      </p:sp>
      <p:sp>
        <p:nvSpPr>
          <p:cNvPr id="460803" name="Rectangle 3">
            <a:extLst>
              <a:ext uri="{FF2B5EF4-FFF2-40B4-BE49-F238E27FC236}">
                <a16:creationId xmlns:a16="http://schemas.microsoft.com/office/drawing/2014/main" id="{C01AE112-DDC5-1EA0-E29C-C6898284037F}"/>
              </a:ext>
            </a:extLst>
          </p:cNvPr>
          <p:cNvSpPr>
            <a:spLocks noGrp="1" noChangeArrowheads="1"/>
          </p:cNvSpPr>
          <p:nvPr>
            <p:ph type="body" idx="1"/>
          </p:nvPr>
        </p:nvSpPr>
        <p:spPr/>
        <p:txBody>
          <a:bodyPr/>
          <a:lstStyle/>
          <a:p>
            <a:r>
              <a:rPr lang="en-US" altLang="en-US"/>
              <a:t>Module object file is installed in running kernel using </a:t>
            </a:r>
            <a:r>
              <a:rPr lang="en-US" altLang="en-US" b="1">
                <a:latin typeface="Courier New" panose="02070309020205020404" pitchFamily="49" charset="0"/>
              </a:rPr>
              <a:t>insmod module_name</a:t>
            </a:r>
            <a:r>
              <a:rPr lang="en-US" altLang="en-US"/>
              <a:t>.</a:t>
            </a:r>
          </a:p>
          <a:p>
            <a:pPr lvl="1"/>
            <a:r>
              <a:rPr lang="en-US" altLang="en-US"/>
              <a:t>Loads module into kernel address space and links unresolved symbols in module to symbol table of running kernel.</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a:extLst>
              <a:ext uri="{FF2B5EF4-FFF2-40B4-BE49-F238E27FC236}">
                <a16:creationId xmlns:a16="http://schemas.microsoft.com/office/drawing/2014/main" id="{861FAB2F-E5D5-2475-555F-9EBF3D235C12}"/>
              </a:ext>
            </a:extLst>
          </p:cNvPr>
          <p:cNvSpPr>
            <a:spLocks noGrp="1" noChangeArrowheads="1"/>
          </p:cNvSpPr>
          <p:nvPr>
            <p:ph type="title"/>
          </p:nvPr>
        </p:nvSpPr>
        <p:spPr/>
        <p:txBody>
          <a:bodyPr/>
          <a:lstStyle/>
          <a:p>
            <a:r>
              <a:rPr lang="en-US" altLang="en-US"/>
              <a:t>The Kernel Symbol Table</a:t>
            </a:r>
          </a:p>
        </p:txBody>
      </p:sp>
      <p:sp>
        <p:nvSpPr>
          <p:cNvPr id="461827" name="Rectangle 3">
            <a:extLst>
              <a:ext uri="{FF2B5EF4-FFF2-40B4-BE49-F238E27FC236}">
                <a16:creationId xmlns:a16="http://schemas.microsoft.com/office/drawing/2014/main" id="{8E602FA4-767F-AEA8-EE6A-68365841CD4F}"/>
              </a:ext>
            </a:extLst>
          </p:cNvPr>
          <p:cNvSpPr>
            <a:spLocks noGrp="1" noChangeArrowheads="1"/>
          </p:cNvSpPr>
          <p:nvPr>
            <p:ph type="body" idx="1"/>
          </p:nvPr>
        </p:nvSpPr>
        <p:spPr/>
        <p:txBody>
          <a:bodyPr/>
          <a:lstStyle/>
          <a:p>
            <a:r>
              <a:rPr lang="en-US" altLang="en-US"/>
              <a:t>Symbols accessible to kernel-loadable modules appear in </a:t>
            </a:r>
            <a:r>
              <a:rPr lang="en-US" altLang="en-US" b="1">
                <a:latin typeface="Courier New" panose="02070309020205020404" pitchFamily="49" charset="0"/>
              </a:rPr>
              <a:t>/proc/ksyms</a:t>
            </a:r>
            <a:r>
              <a:rPr lang="en-US" altLang="en-US"/>
              <a:t>.</a:t>
            </a:r>
          </a:p>
          <a:p>
            <a:pPr lvl="1"/>
            <a:r>
              <a:rPr lang="en-US" altLang="en-US" b="1">
                <a:latin typeface="Courier New" panose="02070309020205020404" pitchFamily="49" charset="0"/>
              </a:rPr>
              <a:t>register_symtab</a:t>
            </a:r>
            <a:r>
              <a:rPr lang="en-US" altLang="en-US"/>
              <a:t> registers a symbol table in the kernel’s main table.</a:t>
            </a:r>
          </a:p>
          <a:p>
            <a:pPr lvl="1"/>
            <a:r>
              <a:rPr lang="en-US" altLang="en-US"/>
              <a:t>Real hackers export symbols from the kernel by modifying </a:t>
            </a:r>
            <a:r>
              <a:rPr lang="en-US" altLang="en-US" b="1">
                <a:latin typeface="Courier New" panose="02070309020205020404" pitchFamily="49" charset="0"/>
              </a:rPr>
              <a:t>kernel/ksyms.c</a:t>
            </a:r>
            <a:r>
              <a:rPr lang="en-US" altLang="en-US"/>
              <a:t> </a:t>
            </a:r>
            <a:r>
              <a:rPr lang="en-US" altLang="en-US">
                <a:sym typeface="Wingdings" pitchFamily="2" charset="2"/>
              </a:rPr>
              <a:t></a:t>
            </a:r>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2850" name="Rectangle 2">
            <a:extLst>
              <a:ext uri="{FF2B5EF4-FFF2-40B4-BE49-F238E27FC236}">
                <a16:creationId xmlns:a16="http://schemas.microsoft.com/office/drawing/2014/main" id="{DBAC3AE8-6F02-0906-6692-6ACD0251C88E}"/>
              </a:ext>
            </a:extLst>
          </p:cNvPr>
          <p:cNvSpPr>
            <a:spLocks noGrp="1" noChangeArrowheads="1"/>
          </p:cNvSpPr>
          <p:nvPr>
            <p:ph type="title"/>
          </p:nvPr>
        </p:nvSpPr>
        <p:spPr/>
        <p:txBody>
          <a:bodyPr/>
          <a:lstStyle/>
          <a:p>
            <a:r>
              <a:rPr lang="en-US" altLang="en-US"/>
              <a:t>Project Suggestions (1)</a:t>
            </a:r>
          </a:p>
        </p:txBody>
      </p:sp>
      <p:sp>
        <p:nvSpPr>
          <p:cNvPr id="462851" name="Rectangle 3">
            <a:extLst>
              <a:ext uri="{FF2B5EF4-FFF2-40B4-BE49-F238E27FC236}">
                <a16:creationId xmlns:a16="http://schemas.microsoft.com/office/drawing/2014/main" id="{AEBC1D83-4B8A-0319-6A73-CDAED04109C3}"/>
              </a:ext>
            </a:extLst>
          </p:cNvPr>
          <p:cNvSpPr>
            <a:spLocks noGrp="1" noChangeArrowheads="1"/>
          </p:cNvSpPr>
          <p:nvPr>
            <p:ph type="body" idx="1"/>
          </p:nvPr>
        </p:nvSpPr>
        <p:spPr/>
        <p:txBody>
          <a:bodyPr>
            <a:normAutofit lnSpcReduction="10000"/>
          </a:bodyPr>
          <a:lstStyle/>
          <a:p>
            <a:pPr>
              <a:lnSpc>
                <a:spcPct val="90000"/>
              </a:lnSpc>
            </a:pPr>
            <a:r>
              <a:rPr lang="en-US" altLang="en-US"/>
              <a:t>Real-Time thread library.</a:t>
            </a:r>
          </a:p>
          <a:p>
            <a:pPr>
              <a:lnSpc>
                <a:spcPct val="90000"/>
              </a:lnSpc>
            </a:pPr>
            <a:r>
              <a:rPr lang="en-US" altLang="en-US"/>
              <a:t>Scheduler activations in Linux.</a:t>
            </a:r>
          </a:p>
          <a:p>
            <a:pPr>
              <a:lnSpc>
                <a:spcPct val="90000"/>
              </a:lnSpc>
            </a:pPr>
            <a:r>
              <a:rPr lang="en-US" altLang="en-US"/>
              <a:t>A Linux “upcall” mechanism.</a:t>
            </a:r>
          </a:p>
          <a:p>
            <a:pPr>
              <a:lnSpc>
                <a:spcPct val="90000"/>
              </a:lnSpc>
            </a:pPr>
            <a:r>
              <a:rPr lang="en-US" altLang="en-US"/>
              <a:t>Real-Time memory allocator / garbage collector.</a:t>
            </a:r>
          </a:p>
          <a:p>
            <a:pPr>
              <a:lnSpc>
                <a:spcPct val="90000"/>
              </a:lnSpc>
            </a:pPr>
            <a:r>
              <a:rPr lang="en-US" altLang="en-US"/>
              <a:t>A distributed shared memory system.</a:t>
            </a:r>
          </a:p>
          <a:p>
            <a:pPr>
              <a:lnSpc>
                <a:spcPct val="90000"/>
              </a:lnSpc>
            </a:pPr>
            <a:r>
              <a:rPr lang="en-US" altLang="en-US"/>
              <a:t>A QoS-based socket library.</a:t>
            </a:r>
          </a:p>
          <a:p>
            <a:pPr>
              <a:lnSpc>
                <a:spcPct val="90000"/>
              </a:lnSpc>
            </a:pPr>
            <a:r>
              <a:rPr lang="en-US" altLang="en-US"/>
              <a:t>An event-based mechanism for implementing adaptive systems.</a:t>
            </a:r>
          </a:p>
          <a:p>
            <a:pPr>
              <a:lnSpc>
                <a:spcPct val="90000"/>
              </a:lnSpc>
            </a:pPr>
            <a:r>
              <a:rPr lang="en-US" altLang="en-US"/>
              <a:t>DWCS packet scheduling.</a:t>
            </a:r>
          </a:p>
          <a:p>
            <a:pPr>
              <a:lnSpc>
                <a:spcPct val="90000"/>
              </a:lnSpc>
            </a:pPr>
            <a:r>
              <a:rPr lang="en-US" altLang="en-US"/>
              <a:t>A heap-based priority scheduler for Linux.</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id="{09C644E8-91FD-6F02-DAA7-99BB16875618}"/>
              </a:ext>
            </a:extLst>
          </p:cNvPr>
          <p:cNvSpPr>
            <a:spLocks noGrp="1" noChangeArrowheads="1"/>
          </p:cNvSpPr>
          <p:nvPr>
            <p:ph type="title"/>
          </p:nvPr>
        </p:nvSpPr>
        <p:spPr/>
        <p:txBody>
          <a:bodyPr/>
          <a:lstStyle/>
          <a:p>
            <a:r>
              <a:rPr lang="en-US" altLang="en-US"/>
              <a:t>Project Suggestions (2)</a:t>
            </a:r>
          </a:p>
        </p:txBody>
      </p:sp>
      <p:sp>
        <p:nvSpPr>
          <p:cNvPr id="463875" name="Rectangle 3">
            <a:extLst>
              <a:ext uri="{FF2B5EF4-FFF2-40B4-BE49-F238E27FC236}">
                <a16:creationId xmlns:a16="http://schemas.microsoft.com/office/drawing/2014/main" id="{CA8AA6B3-732B-C8D5-857F-CBA381CFF653}"/>
              </a:ext>
            </a:extLst>
          </p:cNvPr>
          <p:cNvSpPr>
            <a:spLocks noGrp="1" noChangeArrowheads="1"/>
          </p:cNvSpPr>
          <p:nvPr>
            <p:ph type="body" idx="1"/>
          </p:nvPr>
        </p:nvSpPr>
        <p:spPr/>
        <p:txBody>
          <a:bodyPr/>
          <a:lstStyle/>
          <a:p>
            <a:r>
              <a:rPr lang="en-US" altLang="en-US">
                <a:latin typeface="Symbol" pitchFamily="2" charset="2"/>
              </a:rPr>
              <a:t>m</a:t>
            </a:r>
            <a:r>
              <a:rPr lang="en-US" altLang="en-US"/>
              <a:t>S resolution timers for Linux.</a:t>
            </a:r>
          </a:p>
          <a:p>
            <a:r>
              <a:rPr lang="en-US" altLang="en-US"/>
              <a:t>Porting the Bandwidth-Broker to Linux.</a:t>
            </a:r>
          </a:p>
          <a:p>
            <a:r>
              <a:rPr lang="en-US" altLang="en-US"/>
              <a:t>A QoS Management framework like QuO or Dionisys.</a:t>
            </a:r>
          </a:p>
          <a:p>
            <a:r>
              <a:rPr lang="en-US" altLang="en-US"/>
              <a:t>A Real-Time communications protocol.</a:t>
            </a:r>
          </a:p>
          <a:p>
            <a:r>
              <a:rPr lang="en-US" altLang="en-US"/>
              <a:t>A feedback-control system for flow/error/rate/congestion control.</a:t>
            </a:r>
          </a:p>
          <a:p>
            <a:r>
              <a:rPr lang="en-US" altLang="en-US"/>
              <a:t>“Active Messages” for Linux.</a:t>
            </a:r>
          </a:p>
          <a:p>
            <a:r>
              <a:rPr lang="en-US" altLang="en-US"/>
              <a:t>A thread continuation mechanism.</a:t>
            </a:r>
          </a:p>
          <a:p>
            <a:r>
              <a:rPr lang="en-US" altLang="en-US"/>
              <a:t>A thread migration / load-balancing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a:extLst>
              <a:ext uri="{FF2B5EF4-FFF2-40B4-BE49-F238E27FC236}">
                <a16:creationId xmlns:a16="http://schemas.microsoft.com/office/drawing/2014/main" id="{BA3F9E1A-3F87-6AC9-65F7-1245336FBCD8}"/>
              </a:ext>
            </a:extLst>
          </p:cNvPr>
          <p:cNvSpPr>
            <a:spLocks noGrp="1" noChangeArrowheads="1"/>
          </p:cNvSpPr>
          <p:nvPr>
            <p:ph type="title"/>
          </p:nvPr>
        </p:nvSpPr>
        <p:spPr/>
        <p:txBody>
          <a:bodyPr/>
          <a:lstStyle/>
          <a:p>
            <a:r>
              <a:rPr lang="en-US" altLang="en-US"/>
              <a:t>linux/fs</a:t>
            </a:r>
          </a:p>
        </p:txBody>
      </p:sp>
      <p:sp>
        <p:nvSpPr>
          <p:cNvPr id="364547" name="Rectangle 3">
            <a:extLst>
              <a:ext uri="{FF2B5EF4-FFF2-40B4-BE49-F238E27FC236}">
                <a16:creationId xmlns:a16="http://schemas.microsoft.com/office/drawing/2014/main" id="{80985764-53A1-E14D-0C42-3D793E62F630}"/>
              </a:ext>
            </a:extLst>
          </p:cNvPr>
          <p:cNvSpPr>
            <a:spLocks noGrp="1" noChangeArrowheads="1"/>
          </p:cNvSpPr>
          <p:nvPr>
            <p:ph type="body" idx="1"/>
          </p:nvPr>
        </p:nvSpPr>
        <p:spPr/>
        <p:txBody>
          <a:bodyPr/>
          <a:lstStyle/>
          <a:p>
            <a:r>
              <a:rPr lang="en-US" altLang="en-US" sz="2000"/>
              <a:t>Contains:</a:t>
            </a:r>
          </a:p>
          <a:p>
            <a:pPr lvl="1"/>
            <a:r>
              <a:rPr lang="en-US" altLang="en-US" sz="2000"/>
              <a:t>virtual filesystem (VFS) framework.</a:t>
            </a:r>
          </a:p>
          <a:p>
            <a:pPr lvl="1"/>
            <a:r>
              <a:rPr lang="en-US" altLang="en-US" sz="2000"/>
              <a:t>subdirectories for actual filesystems.</a:t>
            </a:r>
          </a:p>
          <a:p>
            <a:r>
              <a:rPr lang="en-US" altLang="en-US" sz="2000"/>
              <a:t>vfs-related files:</a:t>
            </a:r>
          </a:p>
          <a:p>
            <a:pPr lvl="1"/>
            <a:r>
              <a:rPr lang="en-US" altLang="en-US" sz="2000"/>
              <a:t>exec.c, binfmt_*.c - files for mapping new process images.</a:t>
            </a:r>
          </a:p>
          <a:p>
            <a:pPr lvl="1"/>
            <a:r>
              <a:rPr lang="en-US" altLang="en-US" sz="2000"/>
              <a:t>devices.c, blk_dev.c – device registration, block device support.</a:t>
            </a:r>
          </a:p>
          <a:p>
            <a:pPr lvl="1"/>
            <a:r>
              <a:rPr lang="en-US" altLang="en-US" sz="2000"/>
              <a:t>super.c, filesystems.c.</a:t>
            </a:r>
          </a:p>
          <a:p>
            <a:pPr lvl="1"/>
            <a:r>
              <a:rPr lang="en-US" altLang="en-US" sz="2000"/>
              <a:t>inode.c, dcache.c, namei.c, buffer.c, file_table.c.</a:t>
            </a:r>
          </a:p>
          <a:p>
            <a:pPr lvl="1"/>
            <a:r>
              <a:rPr lang="en-US" altLang="en-US" sz="2000"/>
              <a:t>open.c, read_write.c, select.c, pipe.c, fifo.c.</a:t>
            </a:r>
          </a:p>
          <a:p>
            <a:pPr lvl="1"/>
            <a:r>
              <a:rPr lang="en-US" altLang="en-US" sz="2000"/>
              <a:t>fcntl.c, ioctl.c, locks.c, dquot.c, stat.c.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a:extLst>
              <a:ext uri="{FF2B5EF4-FFF2-40B4-BE49-F238E27FC236}">
                <a16:creationId xmlns:a16="http://schemas.microsoft.com/office/drawing/2014/main" id="{4C2BF665-41BF-A013-2644-3E959CADBCFD}"/>
              </a:ext>
            </a:extLst>
          </p:cNvPr>
          <p:cNvSpPr>
            <a:spLocks noGrp="1" noChangeArrowheads="1"/>
          </p:cNvSpPr>
          <p:nvPr>
            <p:ph type="title"/>
          </p:nvPr>
        </p:nvSpPr>
        <p:spPr/>
        <p:txBody>
          <a:bodyPr/>
          <a:lstStyle/>
          <a:p>
            <a:r>
              <a:rPr lang="en-US" altLang="en-US"/>
              <a:t>linux/include</a:t>
            </a:r>
          </a:p>
        </p:txBody>
      </p:sp>
      <p:sp>
        <p:nvSpPr>
          <p:cNvPr id="365571" name="Rectangle 3">
            <a:extLst>
              <a:ext uri="{FF2B5EF4-FFF2-40B4-BE49-F238E27FC236}">
                <a16:creationId xmlns:a16="http://schemas.microsoft.com/office/drawing/2014/main" id="{6EF06F26-CE95-E5C0-535F-787CD19439FE}"/>
              </a:ext>
            </a:extLst>
          </p:cNvPr>
          <p:cNvSpPr>
            <a:spLocks noGrp="1" noChangeArrowheads="1"/>
          </p:cNvSpPr>
          <p:nvPr>
            <p:ph type="body" idx="1"/>
          </p:nvPr>
        </p:nvSpPr>
        <p:spPr/>
        <p:txBody>
          <a:bodyPr/>
          <a:lstStyle/>
          <a:p>
            <a:r>
              <a:rPr lang="en-US" altLang="en-US" sz="2000"/>
              <a:t>include/asm-*:</a:t>
            </a:r>
          </a:p>
          <a:p>
            <a:pPr lvl="1"/>
            <a:r>
              <a:rPr lang="en-US" altLang="en-US" sz="2000"/>
              <a:t>Architecture-dependent include subdirectories.</a:t>
            </a:r>
          </a:p>
          <a:p>
            <a:r>
              <a:rPr lang="en-US" altLang="en-US" sz="2000"/>
              <a:t>include/linux:</a:t>
            </a:r>
          </a:p>
          <a:p>
            <a:pPr lvl="1"/>
            <a:r>
              <a:rPr lang="en-US" altLang="en-US" sz="2000"/>
              <a:t>Header info needed both by the kernel and user apps.</a:t>
            </a:r>
          </a:p>
          <a:p>
            <a:pPr lvl="1"/>
            <a:r>
              <a:rPr lang="en-US" altLang="en-US" sz="2000"/>
              <a:t>Usually linked to /usr/include/linux.</a:t>
            </a:r>
          </a:p>
          <a:p>
            <a:pPr lvl="1"/>
            <a:r>
              <a:rPr lang="en-US" altLang="en-US" sz="2000"/>
              <a:t>Kernel-only portions guarded by #ifdefs</a:t>
            </a:r>
          </a:p>
          <a:p>
            <a:pPr lvl="2"/>
            <a:r>
              <a:rPr lang="en-US" altLang="en-US"/>
              <a:t>#ifdef __KERNEL__</a:t>
            </a:r>
          </a:p>
          <a:p>
            <a:pPr lvl="2"/>
            <a:r>
              <a:rPr lang="en-US" altLang="en-US"/>
              <a:t>      /* kernel stuff */</a:t>
            </a:r>
          </a:p>
          <a:p>
            <a:pPr lvl="2"/>
            <a:r>
              <a:rPr lang="en-US" altLang="en-US"/>
              <a:t>#endif</a:t>
            </a:r>
          </a:p>
          <a:p>
            <a:r>
              <a:rPr lang="en-US" altLang="en-US" sz="2000"/>
              <a:t>Other directories:</a:t>
            </a:r>
          </a:p>
          <a:p>
            <a:pPr lvl="1"/>
            <a:r>
              <a:rPr lang="en-US" altLang="en-US" sz="2000"/>
              <a:t>math-emu, net, pcmcia, scsi, video.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6064</Words>
  <Application>Microsoft Macintosh PowerPoint</Application>
  <PresentationFormat>Widescreen</PresentationFormat>
  <Paragraphs>694</Paragraphs>
  <Slides>73</Slides>
  <Notes>16</Notes>
  <HiddenSlides>11</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73</vt:i4>
      </vt:variant>
    </vt:vector>
  </HeadingPairs>
  <TitlesOfParts>
    <vt:vector size="87" baseType="lpstr">
      <vt:lpstr>Arial</vt:lpstr>
      <vt:lpstr>Arial Narrow</vt:lpstr>
      <vt:lpstr>Calibri</vt:lpstr>
      <vt:lpstr>Calibri Light</vt:lpstr>
      <vt:lpstr>Consolas</vt:lpstr>
      <vt:lpstr>Courier</vt:lpstr>
      <vt:lpstr>Courier New</vt:lpstr>
      <vt:lpstr>Monotype Sorts</vt:lpstr>
      <vt:lpstr>Symbol</vt:lpstr>
      <vt:lpstr>Times New Roman</vt:lpstr>
      <vt:lpstr>Wingdings</vt:lpstr>
      <vt:lpstr>Office Theme</vt:lpstr>
      <vt:lpstr>Microsoft Word Document</vt:lpstr>
      <vt:lpstr>WordPad Document</vt:lpstr>
      <vt:lpstr>The Linux Kernel:  Introduction</vt:lpstr>
      <vt:lpstr>Kernel Design Goals</vt:lpstr>
      <vt:lpstr>Example “Core” Kernel</vt:lpstr>
      <vt:lpstr>Architectural Approaches</vt:lpstr>
      <vt:lpstr>Linux Source Tree Layout </vt:lpstr>
      <vt:lpstr>linux/arch</vt:lpstr>
      <vt:lpstr>linux/drivers</vt:lpstr>
      <vt:lpstr>linux/fs</vt:lpstr>
      <vt:lpstr>linux/include</vt:lpstr>
      <vt:lpstr>linux/init</vt:lpstr>
      <vt:lpstr>linux/ipc</vt:lpstr>
      <vt:lpstr>linux/kernel</vt:lpstr>
      <vt:lpstr>linux/lib</vt:lpstr>
      <vt:lpstr>linux/mm</vt:lpstr>
      <vt:lpstr>linux/scripts </vt:lpstr>
      <vt:lpstr>Summary</vt:lpstr>
      <vt:lpstr>The Bootloader</vt:lpstr>
      <vt:lpstr>The Bootloader</vt:lpstr>
      <vt:lpstr>The Bootloader - GRUB</vt:lpstr>
      <vt:lpstr>The Bootloader - GRUB</vt:lpstr>
      <vt:lpstr>The Chicken-and-Egg problem</vt:lpstr>
      <vt:lpstr>The Chicken-and-Egg Problem</vt:lpstr>
      <vt:lpstr>The Chicken-and-Egg Problem</vt:lpstr>
      <vt:lpstr>Initial Ram Disk (initrd)</vt:lpstr>
      <vt:lpstr>Initrd vs Initramfs</vt:lpstr>
      <vt:lpstr>initrd vs initramfs</vt:lpstr>
      <vt:lpstr>The Kernel</vt:lpstr>
      <vt:lpstr>The Kernel</vt:lpstr>
      <vt:lpstr>SysV Init</vt:lpstr>
      <vt:lpstr>SysV-Init</vt:lpstr>
      <vt:lpstr>The rc.sysinit script</vt:lpstr>
      <vt:lpstr>Runlevels</vt:lpstr>
      <vt:lpstr>Runlevel Scripts</vt:lpstr>
      <vt:lpstr>Runlevel Scripts</vt:lpstr>
      <vt:lpstr>rc.local sript</vt:lpstr>
      <vt:lpstr>SysV-Init Important Commands</vt:lpstr>
      <vt:lpstr>SystemD Boot Process</vt:lpstr>
      <vt:lpstr>SystemD</vt:lpstr>
      <vt:lpstr>SystemD Units</vt:lpstr>
      <vt:lpstr>SystemD Target Units</vt:lpstr>
      <vt:lpstr>SystemD Service Units</vt:lpstr>
      <vt:lpstr>SystemD Dependencies</vt:lpstr>
      <vt:lpstr>SystemD Boot Process</vt:lpstr>
      <vt:lpstr>Booting and Kernel Initialization</vt:lpstr>
      <vt:lpstr>System Lifecycle: Ups &amp; Downs</vt:lpstr>
      <vt:lpstr>Boot Terminology</vt:lpstr>
      <vt:lpstr>LILO: LInux LOader</vt:lpstr>
      <vt:lpstr>Example lilo.conf File</vt:lpstr>
      <vt:lpstr>/sbin/init</vt:lpstr>
      <vt:lpstr>Shutdown</vt:lpstr>
      <vt:lpstr>Advanced Boot Concepts</vt:lpstr>
      <vt:lpstr>Summary</vt:lpstr>
      <vt:lpstr>System Calls</vt:lpstr>
      <vt:lpstr>System Calls</vt:lpstr>
      <vt:lpstr>POSIX APIs</vt:lpstr>
      <vt:lpstr>Linux System Calls (1)</vt:lpstr>
      <vt:lpstr>Linux System Calls (2)</vt:lpstr>
      <vt:lpstr>Initializing System Calls</vt:lpstr>
      <vt:lpstr>The system_call() Function</vt:lpstr>
      <vt:lpstr>Parameter Passing</vt:lpstr>
      <vt:lpstr>Wrapper Routines</vt:lpstr>
      <vt:lpstr>Example: “Hello, world!”</vt:lpstr>
      <vt:lpstr>Linux Files Relating to Syscalls</vt:lpstr>
      <vt:lpstr>arch/i386/kernel/entry.S</vt:lpstr>
      <vt:lpstr>include/asm-i386/unistd.h</vt:lpstr>
      <vt:lpstr>kernel/sys.c</vt:lpstr>
      <vt:lpstr>Kernel Modules</vt:lpstr>
      <vt:lpstr>Kernel Modules</vt:lpstr>
      <vt:lpstr>Example: “Hello, world!”</vt:lpstr>
      <vt:lpstr>Using Modules</vt:lpstr>
      <vt:lpstr>The Kernel Symbol Table</vt:lpstr>
      <vt:lpstr>Project Suggestions (1)</vt:lpstr>
      <vt:lpstr>Project Suggestions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Shrivastava</dc:creator>
  <cp:lastModifiedBy>Manish Shrivastava</cp:lastModifiedBy>
  <cp:revision>1</cp:revision>
  <dcterms:created xsi:type="dcterms:W3CDTF">2022-10-19T02:42:02Z</dcterms:created>
  <dcterms:modified xsi:type="dcterms:W3CDTF">2022-10-19T03:02:34Z</dcterms:modified>
</cp:coreProperties>
</file>