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72" r:id="rId3"/>
    <p:sldId id="344" r:id="rId4"/>
    <p:sldId id="376" r:id="rId5"/>
    <p:sldId id="345" r:id="rId6"/>
    <p:sldId id="346" r:id="rId7"/>
    <p:sldId id="347" r:id="rId8"/>
    <p:sldId id="348" r:id="rId9"/>
    <p:sldId id="349" r:id="rId10"/>
    <p:sldId id="358" r:id="rId11"/>
    <p:sldId id="350" r:id="rId12"/>
    <p:sldId id="351" r:id="rId13"/>
    <p:sldId id="378" r:id="rId14"/>
    <p:sldId id="352" r:id="rId15"/>
    <p:sldId id="354" r:id="rId16"/>
    <p:sldId id="355" r:id="rId17"/>
    <p:sldId id="369" r:id="rId18"/>
    <p:sldId id="356" r:id="rId19"/>
    <p:sldId id="370" r:id="rId20"/>
    <p:sldId id="357" r:id="rId21"/>
    <p:sldId id="359" r:id="rId22"/>
    <p:sldId id="360" r:id="rId23"/>
    <p:sldId id="361" r:id="rId24"/>
    <p:sldId id="362" r:id="rId25"/>
    <p:sldId id="363" r:id="rId26"/>
    <p:sldId id="364" r:id="rId27"/>
    <p:sldId id="365" r:id="rId28"/>
    <p:sldId id="366" r:id="rId29"/>
    <p:sldId id="371" r:id="rId30"/>
    <p:sldId id="367" r:id="rId31"/>
    <p:sldId id="343" r:id="rId32"/>
    <p:sldId id="379" r:id="rId33"/>
    <p:sldId id="380" r:id="rId34"/>
    <p:sldId id="294" r:id="rId35"/>
    <p:sldId id="339" r:id="rId36"/>
    <p:sldId id="296" r:id="rId37"/>
    <p:sldId id="381" r:id="rId38"/>
    <p:sldId id="297" r:id="rId39"/>
    <p:sldId id="298" r:id="rId40"/>
    <p:sldId id="334" r:id="rId41"/>
    <p:sldId id="335"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7" r:id="rId55"/>
    <p:sldId id="318" r:id="rId56"/>
    <p:sldId id="319" r:id="rId57"/>
    <p:sldId id="320" r:id="rId58"/>
    <p:sldId id="322" r:id="rId59"/>
    <p:sldId id="341" r:id="rId60"/>
    <p:sldId id="342" r:id="rId61"/>
    <p:sldId id="325" r:id="rId62"/>
    <p:sldId id="326" r:id="rId63"/>
    <p:sldId id="331" r:id="rId64"/>
    <p:sldId id="36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F7476-86F7-44EC-86B3-553E8A398F72}" v="1" dt="2020-09-29T07:20:0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84" d="100"/>
          <a:sy n="84" d="100"/>
        </p:scale>
        <p:origin x="2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6:37:03.260"/>
    </inkml:context>
    <inkml:brush xml:id="br0">
      <inkml:brushProperty name="width" value="0.05292" units="cm"/>
      <inkml:brushProperty name="height" value="0.05292" units="cm"/>
      <inkml:brushProperty name="color" value="#FF0000"/>
    </inkml:brush>
  </inkml:definitions>
  <inkml:trace contextRef="#ctx0" brushRef="#br0">19173 5009 0,'36'0'78,"-36"18"-78,17-18 0,-17 18 0,36-18 0,-36 17 16,35 1-16,-17-18 0,-18 18 0,17-18 0,1 17 0,0-17 0,-18 18 15,17 0-15,1-18 0,17 17 0,0 1 0,-17-1 16,0-17-16,-1 18 0,1-18 0,0 18 0,-1-1 0,1 1 0,-1 0 0,19-18 16,-19 17-16,1 1 0,0-18 0,-1 18 0,19-1 0,-19 1 0,1-18 0,17 35 15,-17-17-15,-1-18 0,19 35 0,-19-35 0,1 18 0,0-1 0,-1 1 0,18 0 16,-17-18-16,0 17 0,-1 1 0,1-18 0,0 18 0,-1-1 0,1 1 16,0-18-16,-18 17 0,17-17 0,1 18 0,0 0 15,-18-1-15,17-17 0,-17 18 0,18 0 16,-18-1-16,17-17 0,-17 18 0,18 0 0,-18-1 15,18 1 1,-18-1-16,17-17 16,-17 18-16,0 0 31</inkml:trace>
  <inkml:trace contextRef="#ctx0" brushRef="#br0" timeOffset="800.31">20197 4868 0,'-18'0'46,"0"0"-30,18 18-16,-35 0 0,17-1 0,-17 1 0,35 0 16,-18-18-16,1 17 0,-19-17 0,36 35 0,-35-35 0,35 18 0,-35 0 15,17-18-15,1 35 0,-1-35 0,0 35 0,-35 1 0,36-36 0,-1 35 16,1-18-16,-19 19 0,19-36 0,-1 35 0,0-17 0,-17-1 0,17 1 0,1 17 16,-1-17-16,-17 0 0,35 17 0,-35-35 0,17 35 0,0-17 0,1-1 0,-1 1 15,0 0-15,1-1 0,-1 1 0,1 0 0,17 17 0,-36-35 0,19 35 16,-1-17-16,18-1 0,-18 1 0,1 0 0,-1-18 0,18 17 0,-18 1 15,18 0-15,-17-18 0,-1 17 0,18 1 0,-18-1 0,1-17 16,17 18-16,-18-18 0,18 18 0,-17-18 0,17 17 16,-18-17 15,18 18-31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7:01:55.686"/>
    </inkml:context>
    <inkml:brush xml:id="br0">
      <inkml:brushProperty name="width" value="0.05292" units="cm"/>
      <inkml:brushProperty name="height" value="0.05292" units="cm"/>
      <inkml:brushProperty name="color" value="#FF0000"/>
    </inkml:brush>
  </inkml:definitions>
  <inkml:trace contextRef="#ctx0" brushRef="#br0">5644 6368 0,'18'0'94,"0"0"-94,-1 0 15,1 0-15,0 0 16,-1 0-16,1 0 0,0 0 16,-1-18-16,1 18 0,-1 0 0,1 0 0,0 0 15,-1 0-15,1-18 0,0 18 0,-1 0 0,1 0 16,0 0-16,17 0 16,-18 0-16,1 0 0,0 0 0,-1 0 0,1 0 15,0 0-15,-18-17 0,17 17 16,1 0-16,0 0 0,-1 0 15,-17-18-15,18 18 0,0 0 0,-1 0 16,1 0-16,-1 0 0,1 0 0,0 0 0,-1 0 16,1 0-16,0 0 0,-1 0 0,1 0 0,0 0 15,-1 0-15,18 0 0,-17 0 0,17 0 0,-17 0 0,0 0 16,17 0-16,-17 0 0,17 0 0,-17 0 0,-1 0 0,1 0 0,17 0 16,0 0-16,-17 0 0,17 0 0,-17 0 0,0 0 0,-1 0 0,18 0 0,-17 18 15,0-18-15,35 0 0,-36 0 0,1 0 0,0 17 0,17-17 0,-18 0 0,1 0 16,17 0-16,-17 0 0,0 0 0,-1 0 0,36 0 0,-35 0 0,17 0 15,-17 0-15,-1 0 0,19 0 0,-19 0 0,1 0 0,0 0 0,17 0 0,-17 0 16,17 0-16,-18 0 0,19 0 0,-19 0 0,1 0 0,0 0 0,17 0 16,-17 0-16,-1 0 0,18 0 0,-17 0 0,17 0 0,-17 0 0,17 0 0,1 0 15,-19 0-15,1 0 0,17 0 0,0 0 0,-17 0 0,0 0 0,17 0 0,-17 0 16,17 0-16,-17 0 0,17 0 0,-18 0 0,1 18 0,0-18 0,17 0 0,0 0 16,-17 0-16,0 0 0,17 0 0,-18 0 0,1 0 0,17 0 0,1 0 0,-19 0 15,1 0-15,17 0 0,0 0 0,18 0 0,-35 0 0,17 0 16,1 0-16,-1 0 0,0 0 0,18 0 0,0 0 0,-18 0 0,1 0 0,-1 0 15,18 0-15,0 0 0,-18 0 0,0 0 0,1 0 0,-1 0 0,18 0 0,-18 0 16,0 0-16,18 0 0,0 0 0,-18 0 0,54 0 0,-54 0 0,0 0 16,0-18-16,1 18 0,17 0 0,-18 0 0,0 0 0,0 0 0,-17 0 0,17 0 15,18 0-15,-17 0 0,-1 0 0,-18 0 0,19 0 0,-1 0 0,0 0 16,1 0-16,-1 0 0,-18 0 0,19 0 0,-1 0 0,0 0 0,-17 0 0,17 0 16,1 0-16,-1 0 0,-18 0 0,19 0 0,-19-17 0,19 17 0,-1 0 0,-17 0 15,-1 0-15,36-18 0,-18 18 0,-17 0 0,0 0 0,17 0 0,0 0 0,-17 0 16,-1 0-16,19 0 0,-1-18 0,-17 18 0,17 0 0,0 0 0,-17-17 0,17 17 15,-17 0-15,17 0 0,0 0 0,1 0 0,-19 0 0,1 0 0,35 0 0,-36 0 16,19 0-16,-19 0 0,19 0 0,-1 0 0,0 0 0,-17 0 0,17 0 16,0 0-16,18 0 0,-17 0 0,-19 0 0,19 0 0,-1 0 0,0 0 0,18 0 15,-18 0-15,1 0 0,-1 0 0,0 0 0,18 0 0,-18 0 0,1 0 0,-1 0 16,18 0-16,-18 0 0,0 0 0,18 0 0,-18 0 0,1 0 0,-1 0 0,0 0 16,18 0-16,-17 0 0,-1 0 0,0 0 0,0 0 0,1 0 0,-1 0 15,0 0-15,0 0 0,1 0 0,-19 0 0,1 0 0,35 0 0,-35 0 0,-1 0 16,1 0-16,17 0 0,-17 0 0,-1 0 0,19 0 0,-19 0 0,1 0 15,17 0-15,-17 0 0,0 0 16,-1 0-16,1 0 0,-1 0 16,1 0-1,-18-18 1,18 18 0,-18-17-1,17 17-15,1-18 110,-18 0-95,18 18-15</inkml:trace>
  <inkml:trace contextRef="#ctx0" brushRef="#br0" timeOffset="25202.69">6456 7355 0,'17'0'16,"1"0"-16,0 0 0,-1 0 16,1 0-16,17 0 0,-17 0 15,0 0-15,-1 0 0,1 0 0,0 0 0,-1 18 0,18-18 16,-17 0-16,0 0 0,-1 0 0,36 0 0,-35 0 0,17 0 0,-17 18 16,-1-18-16,19 0 0,-1 0 0,0 0 0,-17 0 0,0 0 0,34 0 0,1 0 15,0 0-15,-17 0 0,-1 0 0,0 0 0,18 17 0,35-17 0,-35 0 16,-18 0-16,18 0 0,18 18 0,-18-18 0,17 0 0,-17 0 0,88 0 15,-52 0-15,-19 18 0,18-18 0,-17 0 0,17 17 0,0-17 0,-17 0 0,17 0 16,0 18-16,18-18 0,-35 0 0,-1 0 0,18 18 0,1-18 0,-1 0 16,0 0-16,-17 0 0,34 17 0,-34-17 0,35 0 0,-36 0 0,18 0 0,89 0 15,-89 0-15,88 0 0,-87 0 0,-19 0 0,36 0 0,-35 0 16,-1 0-16,1 0 0,35 0 0,-36 0 0,18 0 0,-17 0 0,17 18 0,-17-18 16,17 0-16,-18 0 0,-17 0 0,18 0 0,17 17 0,-17-17 0,-1 0 0,-17 0 15,18 0-15,-18 0 0,17 18 0,-17-18 0,18 0 0,-19 18 0,1-18 16,0 0-16,0 0 0,0 17 0,18-17 0,-18 0 0,0 0 0,-18 0 0,18 0 15,0 0-15,0 18 0,-1-18 0,-16 0 0,-1 18 0,0-18 0,1 0 0,-1 17 16,18-17-16,-18 0 0,0 0 0,-17 0 0,53 18 0,-36-18 16,0 0-16,-17 18 0,17-18 0,0 0 0,1 0 0,-19 0 0,1 0 0,17 17 0,-17-17 15,-1 0-15,19 0 0,-19 0 0,1 0 0,17 18 0,-17-18 0,17 0 16,-17 0-16,17 0 0,-17 0 0,-1 0 16,1 0-16,0 0 0,-1 0 0,1 0 0,0 0 0,-1 0 15,18 0-15,-17 0 0,0 0 0,-1 0 16,1 0-16,0 0 0,-1 0 0,1 0 0,0 0 15,-1 0-15,1 0 16,-18-18-16,17 18 47</inkml:trace>
  <inkml:trace contextRef="#ctx0" brushRef="#br0" timeOffset="85538.4">6668 10795 0,'17'0'109,"18"0"-109,-17 0 16,0 0-16,-1 0 0,1 0 0,0 0 0,17 0 0,-17 0 0,-1 0 15,1 0-15,17 0 0,-17 0 0,35 0 0,0 0 0,-36 0 0,18 0 16,18 0-16,0 0 0,-17 0 0,-1 0 0,0 0 0,18 0 0,-18 0 16,1 0-16,-1 18 0,18-18 0,-18 0 0,18 17 0,-18-17 0,36 18 0,-36-18 0,18 0 15,0 0-15,0 18 0,0-18 0,0 0 0,0 17 0,0-17 0,-1 18 16,1-18-16,0 0 0,0 0 0,0 0 0,0 17 0,0-17 0,0 18 0,0-18 16,0 18-16,17-18 0,-17 17 0,18-17 0,-1 0 0,-17 18 0,0-18 15,0 0-15,0 18 0,18-18 0,-19 17 0,1-17 0,0 0 0,18 0 0,-18 0 16,17 0-16,-17 0 0,0 0 0,18 0 0,-18 18 0,17-18 0,1 0 0,87 18 15,-105-18-15,18 0 0,-1 17 0,19-17 0,-1 0 0,-18 0 0,142 18 16,-88-18-16,-36 17 0,18-17 0,-18 0 0,18 18 0,-36-18 0,18 0 16,142 0-16,-124 18 0,-1-18 0,-16 0 0,16 17 0,-16-17 0,16 0 15,-16 0-15,16 0 0,-34 18 0,17-18 0,18 0 0,-18 0 0,-17 0 0,35 0 16,-36 0-16,1 0 0,35 0 0,-36 0 0,89 0 0,-89 0 0,19 0 16,69 18-16,-87-18 0,17 0 0,-17 0 0,-18 17 0,35-17 0,-35 0 15,0 0-15,0 0 0,17 0 0,-35 0 0,36 18 0,-18-18 0,0 0 0,0 0 16,-18 0-16,18 0 0,-18 0 0,0 0 0,1 0 0,-19 0 0,19 0 15,-1 0-15,0 0 0,-17 0 0,-1 0 0,19 0 0,-1 0 0,-17 0 0,17 18 16,-17-18-16,-1 0 0,1 0 0,17 0 0,36 0 0,-54 0 16,19 0-16,-19 0 0,1 0 0,-1 0 0,1 0 0,0 0 0,-1 0 15,19 0-15,-19 0 0,19 0 0,-19 0 16,1 0-16,0 0 0,-1 0 0,1 0 0,-1 0 0,1 0 16,0 0-16,-1 0 0,1 0 0,0 0 0,-1 0 15,1 0-15,0 0 0,-1 0 0,1 0 0,-1 0 16,1 0-1,0 0 17,-18-18-32,17 18 15,-17-18-15,18 18 16,-18-17-16,18 17 16,-18-18-1,17 18-15,-17-18 16,18 18-16,-18-17 0,18 17 15,-18-18-15,17 18 16,-17-18-16,18 18 0,-18-17 31,17 17-31,-17-18 0,0 1 32,18 17-32</inkml:trace>
  <inkml:trace contextRef="#ctx0" brushRef="#br0" timeOffset="94738.77">5309 8855 0,'18'-18'31,"0"0"-31,-1 18 16,19 0-16,-19 0 0,-17-17 0,35 17 0,-17 0 0,0 0 16,-1 0-16,1-18 0,0 18 0,-1 0 0,1 0 0,17-17 15,-17 17-15,-1 0 0,1 0 0,0 0 0,-1-18 16,1 18-16,0 0 31,-18-18 32,17 18-63,-17-17 15,0-1-15,18 0 16,-18 1-1</inkml:trace>
  <inkml:trace contextRef="#ctx0" brushRef="#br0" timeOffset="95472.85">5362 7708 0,'0'-17'15,"18"-1"1,0 18-16,-1-18 16,-17 1-16,18 17 0,-1 0 0,1-18 15,0 18-15,17-18 0,-17 1 0,-1 17 16,1-18-16,0 18 0,-1 0 0,1-18 16,-1 18-16,1 0 15,-18-17 1</inkml:trace>
  <inkml:trace contextRef="#ctx0" brushRef="#br0" timeOffset="134708.93">18221 6473 0,'0'0'0,"0"18"15,0 0-15,0-1 16,18 1-16,-18 0 0,0-1 0,17-17 16,-17 18-16,0 0 0,0-1 0,0 1 15,0 0-15,0-1 0,18-17 0,-18 18 16,0-1-16,0 1 0,18 0 0,-18-1 0,0 1 16,17 0-16,-17-1 0,35 36 15,-35-35-15,0-1 0,18 1 0,-18 0 0,18-1 0,-18 19 16,17-19-16,-17 1 0,0 0 0,18-1 0,-18 1 0,18-1 0,-18 1 15,0 0-15,0-1 0,17 1 0,1 35 0,-18-35 0,0-1 0,0 18 16,0-17-16,18 0 0,-18-1 0,17 54 0,-17-53 0,0 17 0,0-17 16,0 17-16,0-18 0,0 19 0,0-1 0,0-17 0,0-1 0,0 19 0,0-1 15,0-18-15,0 1 0,0 17 0,0-17 0,0 0 0,0-1 0,0 19 16,0-19-16,0 19 0,0-19 0,0 1 0,18 17 0,-18-17 16,0 17-16,17-17 0,-17-1 0,0 19 0,18-1 0,-18-18 0,18-17 15,-18 36-15,0-19 0,0 1 0,17 0 0,-17 17 0,18-35 0,-18 18 16,18-1-16,-18 18 0,17-35 0,-17 18 0,0 0 0,0-1 0,0 1 15,18-18-15,-18 35 0,0-17 0,18 17 0,-1-17 16,-17-1-16,0 1 0,0 0 0,0-1 16,0 1-16,0 0 0,18-18 0,-18 17 0,0 1 15,0 0-15,0-1 0,0 1 16,0 0-16,0-1 47,0 1-16,0-1-15,0 1-1,0 0 17</inkml:trace>
  <inkml:trace contextRef="#ctx0" brushRef="#br0" timeOffset="142070.06">18680 10248 0,'-18'0'31,"0"0"-31,1 0 16,-1 0-16,0 0 0,1 0 0,-1 0 0,0 0 0,1 0 0,-1 0 16,-17 0-16,17 0 0,-17 0 0,0 0 0,-1 0 0,19 0 0,-1 0 15,-35 0-15,36 0 0,-1 0 0,0 0 0,1 0 0,-1 0 16,0 0-16,1 0 0,-1 0 0,1 0 0,-19 0 0,19 0 0,-19 0 15,19 0-15,-1 0 0,0 0 0,1 0 0,17 18 16,-18-18-16,0 0 0,1 0 63,17 17-1,0 1-46,-18-18-16,18 18 0,0-1 0,0 1 0,0 0 15,0-1-15,0 1 0,0 0 16,0-1-16,0 1 0,0 0 0,0-1 0,0 18 0,0-17 16,0 0-16,0-1 0,0 1 0,0 0 0,0-1 15,0 1-15,18 0 0,-18-1 0,0 36 0,0-35 0,17-18 16,-17 35-16,0-17 0,18-1 0,-18 1 0,18 0 0,-18-1 0,0 18 0,17-17 15,-17 0-15,18 17 0,-18-17 0,0 17 0,18-17 0,-18-1 0,17 18 0,1-17 16,-18 0-16,0 17 0,0-17 0,18 17 0,-1-17 0,-17 17 0,0-17 0,0-1 16,0 18-16,0-17 0,0 0 0,0-1 0,0 19 0,18-19 0,-18 1 0,0 17 15,0-17-15,0-1 0,0 1 0,0 17 0,0-17 0,0 0 0,0-1 16,0 1-16,0 0 0,0 17 0,0-17 0,0-1 0,0 1 0,0-1 0,0 1 16,0 17-16,0-17 0,0 17 0,0-17 0,0 0 0,0-1 0,0 1 15,0-1-15,0 19 0,-18-19 0,18 1 0,0 0 0,-17-1 0,17 1 0,0 0 16,0-1-16,0 18 0,-18-17 0,18 17 0,-18-17 0,18 17 15,0-17-15,0 0 0,0-1 0,0 1 0,0-1 16,0 1-16,0 0 16,0-1-16,0 1 0,0 0 15,0-1 1,0 1 15,0 0-15,0-1-1,0 1 1,0 0 0,0-1-1,0 1 1,0-1 0,0 1-1,0 0 1,0-1 31,0 1-32,0 0 1,0-1 0,0 1 280,18-18-280,-18 18-16,18-1 0,-1-17 16,19 18-16,-19-18 0,1 17 15,-1-17-15,19 0 0,-36 18 0,17-18 0,19 18 0,-19-18 0,19 0 0,-1 17 0,-18-17 16,1 18-16,17-18 0,1 0 0,-19 0 0,1 18 0,17-18 0,0 17 16,1-17-16,-1 18 0,-17-18 0,35 0 0,-36 0 0,18 0 0,1 18 0,-1-18 15,0 0-15,-17 17 0,0-17 0,35 0 0,-36 0 0,1 0 0,-1 18 0,19-18 16,-19 0-16,1 0 0,0 18 0,-1-18 0,1 0 0,0 0 15,-1 0 1</inkml:trace>
  <inkml:trace contextRef="#ctx0" brushRef="#br0" timeOffset="143182.99">19226 11942 0,'18'0'32,"0"0"-32,-1 0 0,1 0 0,0 0 0,-1 0 15,19 0-15,-19-18 0,1 18 0,-1 0 0,19 0 0,-19 0 0,19 0 16,17 0-16,-1 0 0,-16 0 0,-1 0 0,18 0 0,0 0 0,0 0 0,-18 0 0,18 0 16,0 0-16,-18 0 0,36 0 0,-36 0 0,18 0 0,0 0 0,-18 0 15,0 0-15,18 0 0,-17 0 0,-1 0 0,18 0 0,-18 0 0,0 0 0,1 0 16,-19 0-16,19 0 0,-1 0 0,-18 0 0,1 0 0,0 0 0,-1 0 15,1 0-15,0 0 0,-1 0 32</inkml:trace>
  <inkml:trace contextRef="#ctx0" brushRef="#br0" timeOffset="144104.94">19244 12947 0,'18'0'15,"-1"0"1,1 0-16,0 0 0,-1 0 16,1 0-16,17 0 0,-17 0 0,17 0 0,-17 0 15,35 0-15,0 0 0,-18 0 0,0 0 0,18 0 0,-18 0 0,18 0 0,0 0 16,18 0-16,-18 0 0,-1 0 0,19 0 0,17 18 0,-17-18 0,-1 0 0,-17 0 16,18 0-16,-1 0 0,1 0 0,0 0 0,-1 0 0,1 0 0,17 0 0,-18 0 15,1 0-15,-1 0 0,-17 0 0,0 17 0,0-17 0,0 0 0,-18 0 0,18 0 16,-17 0-16,-19 0 0,36 0 0,-35 0 0,-1 0 0,1 0 0,0 0 15,-1 0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7:04:41.165"/>
    </inkml:context>
    <inkml:brush xml:id="br0">
      <inkml:brushProperty name="width" value="0.05292" units="cm"/>
      <inkml:brushProperty name="height" value="0.05292" units="cm"/>
      <inkml:brushProperty name="color" value="#FF0000"/>
    </inkml:brush>
  </inkml:definitions>
  <inkml:trace contextRef="#ctx0" brushRef="#br0">4427 13335 0,'0'18'78,"0"-1"-62,0 1-16,0 0 0,-17-18 0,17 17 0,0 1 15,0-1-15,0 1 16,0 0-16,0-1 0,-18-17 0,18 18 0,0 0 16,0-1-16,0 19 0,0-19 0,0 1 15,-18-1-15,18 1 0,0 0 0,0-1 16,0 1-16,-17 0 0,17-1 0,0 1 16,-18-18-16,18 18 0,0-1 0,0 1 0,0 0 0,-17-18 15,17 17-15,0 1 0,0-1 0,0 1 16,-18 0-16,18-1 0,0 1 15,0 0-15,0-1 0,0 1 16,0 0-16,0-1 16,0 1-1,0-1 32</inkml:trace>
  <inkml:trace contextRef="#ctx0" brushRef="#br0" timeOffset="11544.05">3528 15064 0,'17'0'16,"-17"17"-16,18-17 0,0 0 16,-1 18-16,19-18 0,-19 0 0,1 0 0,0 0 0,-1 0 0,1 0 15,17 0-15,-17 0 0,-1 0 0,1 0 0,17 0 0,-17 0 0,0 0 0,17 0 16,0 0-16,-17 0 0,-1 0 0,19 0 0,-1 0 0,-17 0 0,-1 0 0,1 0 16,17 0-16,-17 0 0,-1 0 0,19 0 0,-19 0 0,1 0 0,0 0 15,-1 0-15,1 0 31,-18 18 32,-18-18-32,18 17-31,-17-17 16,-1 18-16,0-18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7:10:31.137"/>
    </inkml:context>
    <inkml:brush xml:id="br0">
      <inkml:brushProperty name="width" value="0.05292" units="cm"/>
      <inkml:brushProperty name="height" value="0.05292" units="cm"/>
      <inkml:brushProperty name="color" value="#FF0000"/>
    </inkml:brush>
  </inkml:definitions>
  <inkml:trace contextRef="#ctx0" brushRef="#br0">8961 15205 0,'17'0'0,"1"0"0,-1 0 0,19 0 15,-1-18-15,53 18 0,283-35 31,-336 35-31,0 0 0,18 0 0,0 0 0,0 0 0,0 0 16,53-18-16,-53 18 0,0 0 0,17 0 0,54 0 0,-36-17 16,-35 17-16,17 0 0,71 0 0,-70 0 0,-18-18 0,17 18 0,1 0 15,35-18-15,-53 18 0,35-17 0,-35 17 0,17 0 0,1 0 0,35 0 0,-36 0 16,1-18-16,-1 18 0,1 0 0,35-18 0,-36 18 0,36 0 0,-35-17 0,-1 17 16,1-18-16,17 18 0,-17 0 0,17-18 0,18 18 0,-36 0 0,54-17 15,-19 17-15,1-18 0,18 18 0,-36 0 0,18 0 0,-18-18 0,18 18 0,0 0 16,17 0-16,-17 0 0,0 0 0,0 0 0,-1 0 0,1 0 0,35 0 0,-52 0 15,34 0-15,-35 0 0,18 0 0,-18 0 0,36 0 0,-36 0 0,18 0 0,-18 0 16,-17 0-16,34 0 0,-34 0 0,17 0 0,-17 0 0,-18 0 0,17 0 16,-17 0-16,18 0 0,17 0 0,-35 0 0,0 0 0,0 0 0,-18 0 0,18 0 15,0 0-15,-18 0 0,0 0 0,1 0 0,-19 0 0,36 0 0,-35 0 0,17 0 16,0 0-16,-17 0 0,17 0 0,0 0 0,-17 0 0,0 0 0,17 0 0,-17 0 16,-1 0-16,1 0 0,0 0 0,-1 0 0,1 0 0,0 0 15,-1 0-15,1 0 0,-1 0 16,-17 18 281,-17-18-297,17 18 0,-18-18 15,1 0-15,17 17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7:10:40.263"/>
    </inkml:context>
    <inkml:brush xml:id="br0">
      <inkml:brushProperty name="width" value="0.05292" units="cm"/>
      <inkml:brushProperty name="height" value="0.05292" units="cm"/>
      <inkml:brushProperty name="color" value="#FF0000"/>
    </inkml:brush>
  </inkml:definitions>
  <inkml:trace contextRef="#ctx0" brushRef="#br0">16775 11254 0,'-36'0'0,"72"0"0,-72-18 0,19 18 0,-1 0 0,0 0 15,-17-18-15,17 1 0,1 17 0,-1 0 0,1 0 0,-19-18 16,19 18-16,-1 0 0,0 0 0,1 0 0,-1 0 16,0-18-16,1 18 0,-1 0 0,1 0 0,-1 0 15,0 0-15,1 0 0,17-17 0,-18 17 16,0 0-16,1 0 0,-1 0 16,0 0-16,1 0 0,-1 0 15,0 0-15,1 0 0,-1 0 16,1 0-16,-1 0 0,0 0 0,1 0 15,-1 0-15,0 0 0,1 0 0,-1 0 16,0 17-16,1-17 0,-1 0 16,18 18-16,-17-18 0,-1 0 0,0 0 0,18 18 15,-17-18-15,17 17 0,-18-17 0,0 0 0,1 0 16,17 18-16,-18-18 0,18 18 0,-18-18 0,1 17 16,-1 1-16,1-18 0,17 18 15,-18-18-15,18 17 0,-18-17 0,1 18 0,-1-1 16,18 1-16,-18-18 0,18 18 0,-17-18 0,-1 0 0,18 17 15,-18 1-15,18 0 0,-17-18 0,17 17 0,-18 1 16,1-18-16,17 18 0,0-1 0,-18-17 0,18 18 16,-18-1-16,18 1 0,-17 0 0,17-1 15,-18-17-15,18 18 0,0 0 0,0-1 0,-18-17 0,18 18 16,-17 0-16,17-1 0,0 1 0,0 0 16,-18-18-16,0 17 0,18 1 0,0-1 0,0 1 15,-17-18-15,17 18 0,0-1 0,0 1 0,-18-18 16,18 18-16,0-1 0,0 1 0,0 0 15,0-1-15,-18-17 0,18 18 0,0-1 0,0 1 16,0 0-16,-17-18 0,17 17 0,0 1 0,0 0 16,0-1-16,0 1 0,0 0 0,0-1 0,0 1 15,0-1-15,0 1 0,0 0 0,0-1 16,0 1-16,0 0 0,0-1 0,0 1 16,0 0-16,0-1 0,0 1 0,0-1 15,0 1-15,0 0 0,0-1 0,17 1 0,-17 0 16,0-1-16,18-17 0,-18 36 0,18-19 0,-18 1 15,17-18-15,-17 18 0,18-1 0,-18 1 0,18-18 0,-1 17 16,-17 1-16,18 0 0,0-18 0,-18 17 0,17-17 16,-17 18-16,18-18 0,0 18 0,-1-1 15,1-17-15,-18 18 0,17-18 0,-17 18 0,18-18 16,0 0-16,-1 0 0,-17 17 0,18-17 0,0 0 16,-1 18-16,1-18 0,-18 17 0,18-17 15,-1 0-15,1 0 0,-1 0 0,-17 18 0,18-18 16,0 0-16,-1 0 0,1 0 0,-18 18 0,18-18 0,-1 0 15,1 0-15,0 0 0,-1 0 0,1 0 16,-1 17-16,1-17 0,17 0 0,-17 0 0,0 0 0,-1 0 0,19 18 16,-19-18-16,18 0 0,-17 0 0,17 0 0,-17 0 0,0 0 15,-1 0-15,1 0 0,0 0 0,17 0 0,-17 0 0,-1 0 0,1 0 0,-1 0 16,1 0-16,0 0 0,-1 0 0,1 0 0,0 0 0,-1 0 0,1 0 0,0 0 16,-1 0-16,1 0 0,17 0 0,-17 0 0,-1 0 0,1 0 15,0 0-15,-1 0 0,1 0 0,0 0 0,-1 0 16,1 0-16,0-18 0,-1 18 0,1 0 0,-1-17 15,1-1-15,0 18 0,-1 0 0,-17-18 16,18 18-16,0 0 0,-18-17 0,17 17 0,1-18 0,0-17 16,-1 35-16,1-18 0,-18 1 15,0-1-15,17 18 0,-17-18 0,0 1 0,18-1 16,-18 0-16,0 1 0,0-1 0,18 1 16,-18-1-16,0 0 0,0 1 0,17-1 0,-17 0 15,0 1-15,0-1 0,0 0 0,0 1 16,0-1-16,0 0 0,18 18 0,-18-17 0,0-1 15,0 1-15,0-1 0,0 0 16,0 1-16,0-1 0,0 0 0,0 1 16,0-1-16,0 0 0,0 1 0,0-1 15,0 1-15,0-1 0,0 0 0,0 1 16,0-1-16,-18 0 0,18 1 0,0-1 0,-17 0 0,17 1 16,0-1-16,0-17 0,-18 35 0,18-18 0,0 1 0,0-1 0,0 0 15,-18 18-15,18-17 0,-17-1 0,17 0 0,0 1 16,-18 17-16,18-18 0,0 1 0,-17-1 0,17 0 15,0 1-15,-18-1 0,18 0 0,-18 1 16,1 17-16,17-18 0,0 0 0,-18 1 0,18-1 16,-18 18-16,18-18 0,0 1 15,-17-1-15,-1 18 16,18-17-16,-18 17 0,18-18 16,-17 18-16,17-18 0,0 1 0,-18 17 15,1-18-15,17 0 16,-18 18-1,18-17-15,0-1 16,-18 18-16,1 0 16,17-18-16,-18 18 15,0-17 1,1 17 0,17-18-1,-18 18 1,0 0 15,1 0-15,-1 0-1,0 0-15</inkml:trace>
  <inkml:trace contextRef="#ctx0" brushRef="#br0" timeOffset="22704.55">15064 7567 0,'0'0'0,"17"0"0,-17-18 16,18 18-16,0 0 0,-1 0 15,-17-17-15,18 17 0,-1 0 0,1 0 16,0-18-16,-1 1 0,1 17 0,17 0 0,-17 0 16,0 0-16,-1 0 0,1 0 0,17 0 0,-17 0 0,-1-18 0,19 18 15,-19 0-15,1 0 0,0 0 0,35 0 0,-36 0 0,1 0 0,17 0 0,0 0 16,-17 0-16,17 0 0,-17 0 0,17-18 0,0 18 0,-17 0 0,17 0 0,1 0 16,-19 0-16,19 0 0,-19 0 0,18 0 0,-17 0 0,0 0 0,-1-17 15,19 17-15,-19 0 0,54 0 0,-36 0 0,-17 0 16,-1 0-16,1 0 0,0 0 0,-1 0 0,1 0 0,0 0 0,17 0 15,-17 0-15,-1 0 0,1 0 0,-1 0 0,1 0 16,0 0-16,-1 0 0,1 0 16,0 0-16,-1 0 15,1 0-15,0 0 0,-1 0 16,1 0-16,-1 0 16,1 0-16,0 0 0,-1 0 0,1 0 15,0 0-15,-1 0 0,1 0 0,0 0 0,-1 0 0,19 0 16,-19 0-16,18 0 0,-17 0 0,17 0 0,-17 0 0,0 0 15,-1 0-15,1 0 0,0 0 0,17 0 0,-18 0 0,1 0 0,0 0 0,17 0 16,-17 0-16,-1 0 0,1 0 0,35 0 0,-36 0 0,1 0 0,17 0 0,-17 0 16,0 0-16,-1 0 0,19 17 0,-19-17 0,1 0 0,17 0 0,-17 0 15,17 0-15,-17 0 0,-1 18 0,1-18 0,0 0 0,-1 0 16,1 0-16,0 0 0,-1 0 0,1 0 0,-1 0 0,1 0 16,0 0-16,-1 0 0,1 0 0,-18 18 0,18-18 0,-1 0 15,1 0-15,0 0 0,-1 0 0,1 0 16,-1 0-16,1 17 0,0-17 0,-1 0 0,1 0 0,0 0 15,-1 0-15,1 0 0,0 18 0,-1-18 0,1 0 0,0 0 0,17 0 16,-18 0-16,1 0 0,17 0 0,-17 17 0,17-17 0,-17 0 16,0 0-16,17 18 0,-18-18 0,1 0 0,0 0 0,17 0 0,-17 0 0,-1 0 15,19 0-15,-19 0 0,1 0 0,52 0 0,-52 0 0,0 0 16,-1 0-16,1 0 0,0 0 0,-1 18 0,1-18 0,17 0 0,-17 0 16,-1 0-16,1 0 0,0 0 0,-1 0 15,1 0-15,0 0 0,-1 0 16,1 0-16,0 0 0,-1 0 0,1 0 0,-1 0 15,1 0-15,0 0 0,-1 0 0,1 0 0,0 0 0,-1 0 16,1 0-16,0 0 0,-1 0 0,1 0 16,-1 0-16,1 0 0,0 0 0,-1 0 0,1 0 15,0 0-15,-1 0 32,1 0-32</inkml:trace>
  <inkml:trace contextRef="#ctx0" brushRef="#br0" timeOffset="39488.54">17392 8378 0,'18'0'47,"-1"-17"-47,1 17 0,17 0 0,-17 0 0,17 0 0,0 0 16,1-18-16,17 18 0,-18 0 0,0 0 0,0-17 0,18 17 0,0-18 0,0 18 15,-18 0-15,18 0 0,0 0 0,0 0 0,0-18 0,0 18 0,0 0 0,0-17 16,0 17-16,17 0 0,-17-18 0,18 18 0,-1 0 0,-17 0 0,18 0 0,35-18 16,-36 18-16,36 0 0,-35 0 0,-1-17 0,18 17 0,18 0 0,-35-18 15,35 18-15,-36-18 0,1 18 0,-1 0 0,36-17 0,-18 17 0,0-18 0,-17 18 16,0-17-16,-1 17 0,36 0 0,35-18 0,-88 18 0,18-18 0,17 18 15,-18 0-15,-17-17 0,18 17 0,-18 0 0,0-18 0,17 18 0,-17 0 0,0 0 16,0 0-16,0-18 0,0 18 0,0 0 0,0-17 0,-1 17 0,1 0 0,-17 0 16,17-18-16,-1 18 0,-16 0 0,17 0 0,-18 0 0,0-18 0,18 18 15,-18 0-15,1 0 0,-1 0 0,0 0 0,1 0 0,-19 0 0,1 0 0,35 0 16,-18 0-16,-17 0 0,17 0 0,0 0 0,-17 0 16,-1 0-16,1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29T07:20:03.948"/>
    </inkml:context>
    <inkml:brush xml:id="br0">
      <inkml:brushProperty name="width" value="0.05292" units="cm"/>
      <inkml:brushProperty name="height" value="0.05292" units="cm"/>
      <inkml:brushProperty name="color" value="#FF0000"/>
    </inkml:brush>
  </inkml:definitions>
  <inkml:trace contextRef="#ctx0" brushRef="#br0">19050 13811 0,'18'0'16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E037A-EE17-4F66-9186-63B92A73986C}" type="datetimeFigureOut">
              <a:rPr lang="en-IN" smtClean="0"/>
              <a:t>21/10/21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E806E-DE48-4276-A884-C05C39E55A5A}" type="slidenum">
              <a:rPr lang="en-IN" smtClean="0"/>
              <a:t>‹#›</a:t>
            </a:fld>
            <a:endParaRPr lang="en-IN"/>
          </a:p>
        </p:txBody>
      </p:sp>
    </p:spTree>
    <p:extLst>
      <p:ext uri="{BB962C8B-B14F-4D97-AF65-F5344CB8AC3E}">
        <p14:creationId xmlns:p14="http://schemas.microsoft.com/office/powerpoint/2010/main" val="13997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2642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17088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27106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333308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0780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612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7341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277B-8A25-4F71-B8B4-5FFC06D2A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0939C-4A69-43FC-8405-17BD3D75B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776698-8317-4C07-B8B3-A8CD532EA583}"/>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639FF9A3-BF07-4C41-B4CD-006553C3F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E827F-9CC9-4A91-87CE-F3AF0F073D25}"/>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257232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DE2B-DD0B-4D50-9630-79AEA70792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0DA0E-F252-42E5-8EDE-E42C7F1DE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11525-A468-4283-B950-EB28AF681CE4}"/>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28830418-042F-4C1F-BA06-709696570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958C0-FA88-4AE0-AA66-74218C8D1F66}"/>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35015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ECB40-5649-45DD-8A66-12B1B2A36A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125AA-4247-45EE-8FE7-995BA0A1A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DB895-A083-4016-9A1B-BA6CC2FAB7DF}"/>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C09462BE-CD2E-4E66-A1A6-22365B895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F1BBD-E5E1-4653-A6D7-7224A06C021D}"/>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6299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52C7-D99E-457D-ABAF-9FA18CA0C8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D4CFA-B80A-4CC4-9FFB-DE83F2107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A0F56-2794-489B-8FFB-748C2E80311A}"/>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B7E606DA-5F07-4F03-A6F2-3F2B32045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F3118-6371-4FE7-BD7B-7C5B40AFCFF6}"/>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49366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E7FD-54C9-44D8-A727-AABF8185B3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40FA67-95A2-469D-8E6B-51B54DC30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5651E-C059-44FE-BD6E-F89F3D5DF7D9}"/>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013310CD-AA32-4454-85EF-D8FD7A172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59F83-421B-46FF-942B-BAB11405F285}"/>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33341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0BE8-39E9-430A-A3FB-D3BAB2AD40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39EA9-DF7D-472C-8B29-F9CE989BE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CFB337-F0C6-4B95-830E-519A3C391F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D082E-F718-45BB-9C30-F6D79282FB43}"/>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6" name="Footer Placeholder 5">
            <a:extLst>
              <a:ext uri="{FF2B5EF4-FFF2-40B4-BE49-F238E27FC236}">
                <a16:creationId xmlns:a16="http://schemas.microsoft.com/office/drawing/2014/main" id="{77A4FE37-ACB2-426B-99FB-AAB19ADA2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31484-AD24-4DF0-9584-075548048B1F}"/>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150147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8A03-AB2F-4F1D-8CCA-89A06D0627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B9295-FC34-4A72-8886-25CFCA79D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4B4A1-660F-428D-8564-8EF34FADB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82F720-E5C5-47C4-AD7B-C5619D54D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6D47D-31B3-40AF-8865-181AE057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B4AE46-DCC6-4DF3-90F2-F0347101F0F5}"/>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8" name="Footer Placeholder 7">
            <a:extLst>
              <a:ext uri="{FF2B5EF4-FFF2-40B4-BE49-F238E27FC236}">
                <a16:creationId xmlns:a16="http://schemas.microsoft.com/office/drawing/2014/main" id="{42382A7D-6F1B-449E-8B7B-35DEE3AE6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265015-AFCE-49F2-8E91-98B87AEBF66E}"/>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21639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3912-51A2-4A71-8C7B-4D4D6168C4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571738-4860-4D64-8E49-BDA1BC38577F}"/>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4" name="Footer Placeholder 3">
            <a:extLst>
              <a:ext uri="{FF2B5EF4-FFF2-40B4-BE49-F238E27FC236}">
                <a16:creationId xmlns:a16="http://schemas.microsoft.com/office/drawing/2014/main" id="{CABD76DA-DD84-4C7E-A82C-99DEB480EC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957D4E-EB62-4618-AF02-901E16AD945E}"/>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221383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FFC4E-02AB-4083-8B8E-5E89025CDBF7}"/>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3" name="Footer Placeholder 2">
            <a:extLst>
              <a:ext uri="{FF2B5EF4-FFF2-40B4-BE49-F238E27FC236}">
                <a16:creationId xmlns:a16="http://schemas.microsoft.com/office/drawing/2014/main" id="{4D0EFA39-B947-441A-B647-F37E652850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FB59CA-BF40-4D95-B4B7-C3D6502DEFEB}"/>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197768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1512-DAB1-4084-9236-F90E1C337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17FF21-3B07-4270-B498-DF44606CE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B3A3D9-543D-4E23-8082-E4E09E340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AACE4-AFDD-4A43-8B53-9CC3EA34EB1D}"/>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6" name="Footer Placeholder 5">
            <a:extLst>
              <a:ext uri="{FF2B5EF4-FFF2-40B4-BE49-F238E27FC236}">
                <a16:creationId xmlns:a16="http://schemas.microsoft.com/office/drawing/2014/main" id="{783FD212-1C12-49EB-BD62-D751E801DC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588EA-3F93-476E-9C0D-E59A626E8A6B}"/>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234823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135C-0B4B-4551-B640-D03A74765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93CC25-6209-4AF8-996B-F33C11ACA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C319CC-7527-44D0-A750-E97BB86B2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2E1F7-002B-407E-A169-678D71E366B1}"/>
              </a:ext>
            </a:extLst>
          </p:cNvPr>
          <p:cNvSpPr>
            <a:spLocks noGrp="1"/>
          </p:cNvSpPr>
          <p:nvPr>
            <p:ph type="dt" sz="half" idx="10"/>
          </p:nvPr>
        </p:nvSpPr>
        <p:spPr/>
        <p:txBody>
          <a:bodyPr/>
          <a:lstStyle/>
          <a:p>
            <a:fld id="{190898A5-8DBF-4D8A-9486-D4E415627AA6}" type="datetimeFigureOut">
              <a:rPr lang="en-IN" smtClean="0"/>
              <a:t>21/10/21</a:t>
            </a:fld>
            <a:endParaRPr lang="en-IN"/>
          </a:p>
        </p:txBody>
      </p:sp>
      <p:sp>
        <p:nvSpPr>
          <p:cNvPr id="6" name="Footer Placeholder 5">
            <a:extLst>
              <a:ext uri="{FF2B5EF4-FFF2-40B4-BE49-F238E27FC236}">
                <a16:creationId xmlns:a16="http://schemas.microsoft.com/office/drawing/2014/main" id="{6317F22F-9669-4BE4-B325-FFF75ECE1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395152-3FAE-4DA5-97F7-A4F649583865}"/>
              </a:ext>
            </a:extLst>
          </p:cNvPr>
          <p:cNvSpPr>
            <a:spLocks noGrp="1"/>
          </p:cNvSpPr>
          <p:nvPr>
            <p:ph type="sldNum" sz="quarter" idx="12"/>
          </p:nvPr>
        </p:nvSpPr>
        <p:spPr/>
        <p:txBody>
          <a:bodyPr/>
          <a:lstStyle/>
          <a:p>
            <a:fld id="{2F8E1EFF-CD17-4428-9C9E-1012128659C0}" type="slidenum">
              <a:rPr lang="en-IN" smtClean="0"/>
              <a:t>‹#›</a:t>
            </a:fld>
            <a:endParaRPr lang="en-IN"/>
          </a:p>
        </p:txBody>
      </p:sp>
    </p:spTree>
    <p:extLst>
      <p:ext uri="{BB962C8B-B14F-4D97-AF65-F5344CB8AC3E}">
        <p14:creationId xmlns:p14="http://schemas.microsoft.com/office/powerpoint/2010/main" val="41799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76FDF-A73D-4DAA-B9B2-651C92263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FC8BE-80E5-4199-97BD-22505D24E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16630-4F36-4667-AF59-7D742D840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898A5-8DBF-4D8A-9486-D4E415627AA6}" type="datetimeFigureOut">
              <a:rPr lang="en-IN" smtClean="0"/>
              <a:t>21/10/21</a:t>
            </a:fld>
            <a:endParaRPr lang="en-IN"/>
          </a:p>
        </p:txBody>
      </p:sp>
      <p:sp>
        <p:nvSpPr>
          <p:cNvPr id="5" name="Footer Placeholder 4">
            <a:extLst>
              <a:ext uri="{FF2B5EF4-FFF2-40B4-BE49-F238E27FC236}">
                <a16:creationId xmlns:a16="http://schemas.microsoft.com/office/drawing/2014/main" id="{B18A9F4F-1460-4920-9090-587116DF9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9BDAD-99D5-4A92-83AC-433F20B9B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E1EFF-CD17-4428-9C9E-1012128659C0}" type="slidenum">
              <a:rPr lang="en-IN" smtClean="0"/>
              <a:t>‹#›</a:t>
            </a:fld>
            <a:endParaRPr lang="en-IN"/>
          </a:p>
        </p:txBody>
      </p:sp>
    </p:spTree>
    <p:extLst>
      <p:ext uri="{BB962C8B-B14F-4D97-AF65-F5344CB8AC3E}">
        <p14:creationId xmlns:p14="http://schemas.microsoft.com/office/powerpoint/2010/main" val="210056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F516-1B87-4305-A1AB-52A191C03036}"/>
              </a:ext>
            </a:extLst>
          </p:cNvPr>
          <p:cNvSpPr>
            <a:spLocks noGrp="1"/>
          </p:cNvSpPr>
          <p:nvPr>
            <p:ph type="ctrTitle"/>
          </p:nvPr>
        </p:nvSpPr>
        <p:spPr/>
        <p:txBody>
          <a:bodyPr/>
          <a:lstStyle/>
          <a:p>
            <a:r>
              <a:rPr lang="en-IN" dirty="0"/>
              <a:t>Processes and Threads</a:t>
            </a:r>
          </a:p>
        </p:txBody>
      </p:sp>
      <p:sp>
        <p:nvSpPr>
          <p:cNvPr id="3" name="Subtitle 2">
            <a:extLst>
              <a:ext uri="{FF2B5EF4-FFF2-40B4-BE49-F238E27FC236}">
                <a16:creationId xmlns:a16="http://schemas.microsoft.com/office/drawing/2014/main" id="{58156B94-850F-4E6A-B87D-D570C1050E02}"/>
              </a:ext>
            </a:extLst>
          </p:cNvPr>
          <p:cNvSpPr>
            <a:spLocks noGrp="1"/>
          </p:cNvSpPr>
          <p:nvPr>
            <p:ph type="subTitle" idx="1"/>
          </p:nvPr>
        </p:nvSpPr>
        <p:spPr/>
        <p:txBody>
          <a:bodyPr/>
          <a:lstStyle/>
          <a:p>
            <a:r>
              <a:rPr lang="en-IN" dirty="0"/>
              <a:t>Manish Shrivastava</a:t>
            </a:r>
          </a:p>
        </p:txBody>
      </p:sp>
    </p:spTree>
    <p:extLst>
      <p:ext uri="{BB962C8B-B14F-4D97-AF65-F5344CB8AC3E}">
        <p14:creationId xmlns:p14="http://schemas.microsoft.com/office/powerpoint/2010/main" val="113392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Representation of Process Scheduling</a:t>
            </a:r>
            <a:endParaRPr lang="en-US" dirty="0"/>
          </a:p>
        </p:txBody>
      </p:sp>
      <p:sp>
        <p:nvSpPr>
          <p:cNvPr id="3" name="Content Placeholder 2"/>
          <p:cNvSpPr>
            <a:spLocks noGrp="1"/>
          </p:cNvSpPr>
          <p:nvPr>
            <p:ph idx="1"/>
          </p:nvPr>
        </p:nvSpPr>
        <p:spPr/>
        <p:txBody>
          <a:bodyPr/>
          <a:lstStyle/>
          <a:p>
            <a:pPr>
              <a:spcBef>
                <a:spcPts val="500"/>
              </a:spcBef>
              <a:buFontTx/>
              <a:buChar char="•"/>
            </a:pPr>
            <a:r>
              <a:rPr lang="en-US" altLang="en-US" sz="2400" dirty="0"/>
              <a:t> A new process is initially put in the ready queue</a:t>
            </a:r>
          </a:p>
          <a:p>
            <a:pPr>
              <a:spcBef>
                <a:spcPts val="500"/>
              </a:spcBef>
              <a:buFontTx/>
              <a:buChar char="•"/>
            </a:pPr>
            <a:r>
              <a:rPr lang="en-US" altLang="en-US" sz="2400" dirty="0"/>
              <a:t> Once a process is allocated  CPU, the following events may occur </a:t>
            </a:r>
          </a:p>
          <a:p>
            <a:pPr lvl="1">
              <a:buFontTx/>
              <a:buChar char="•"/>
            </a:pPr>
            <a:r>
              <a:rPr lang="en-US" altLang="en-US" dirty="0"/>
              <a:t>A process could issue an I/O request</a:t>
            </a:r>
          </a:p>
          <a:p>
            <a:pPr lvl="1">
              <a:buFontTx/>
              <a:buChar char="•"/>
            </a:pPr>
            <a:r>
              <a:rPr lang="en-US" altLang="en-US" dirty="0"/>
              <a:t>A process could create a new process</a:t>
            </a:r>
          </a:p>
          <a:p>
            <a:pPr lvl="1">
              <a:buFontTx/>
              <a:buChar char="•"/>
            </a:pPr>
            <a:r>
              <a:rPr lang="en-US" altLang="en-US" dirty="0"/>
              <a:t>The process could be removed  forcibly from CPU,  as a result of an interrupt.</a:t>
            </a:r>
          </a:p>
          <a:p>
            <a:pPr>
              <a:spcBef>
                <a:spcPts val="500"/>
              </a:spcBef>
              <a:buFontTx/>
              <a:buChar char="•"/>
            </a:pPr>
            <a:r>
              <a:rPr lang="en-US" altLang="en-US" sz="2400" dirty="0"/>
              <a:t>When process terminates, it is removed from all queues. PCB and  its other resources are de-allocated. </a:t>
            </a:r>
          </a:p>
          <a:p>
            <a:endParaRPr lang="en-US" dirty="0"/>
          </a:p>
        </p:txBody>
      </p:sp>
    </p:spTree>
    <p:extLst>
      <p:ext uri="{BB962C8B-B14F-4D97-AF65-F5344CB8AC3E}">
        <p14:creationId xmlns:p14="http://schemas.microsoft.com/office/powerpoint/2010/main" val="52108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Schedulers</a:t>
            </a:r>
          </a:p>
        </p:txBody>
      </p:sp>
      <p:sp>
        <p:nvSpPr>
          <p:cNvPr id="3" name="Content Placeholder 2"/>
          <p:cNvSpPr>
            <a:spLocks noGrp="1"/>
          </p:cNvSpPr>
          <p:nvPr>
            <p:ph idx="1"/>
          </p:nvPr>
        </p:nvSpPr>
        <p:spPr/>
        <p:txBody>
          <a:bodyPr>
            <a:noAutofit/>
          </a:bodyPr>
          <a:lstStyle/>
          <a:p>
            <a:pPr>
              <a:spcAft>
                <a:spcPts val="600"/>
              </a:spcAft>
            </a:pPr>
            <a:r>
              <a:rPr lang="en-US" altLang="en-US" sz="2200" dirty="0"/>
              <a:t>A process migrates between the various scheduling queues throughout its lifetime.</a:t>
            </a:r>
          </a:p>
          <a:p>
            <a:pPr>
              <a:spcAft>
                <a:spcPts val="600"/>
              </a:spcAft>
            </a:pPr>
            <a:r>
              <a:rPr lang="en-US" altLang="en-US" sz="2200" dirty="0"/>
              <a:t>The OS must select a process from the different process queues  in some fashion. The selection process is carried out by a scheduler.</a:t>
            </a:r>
          </a:p>
          <a:p>
            <a:pPr>
              <a:spcAft>
                <a:spcPts val="600"/>
              </a:spcAft>
            </a:pPr>
            <a:r>
              <a:rPr lang="en-US" altLang="en-US" sz="2200" dirty="0"/>
              <a:t>In a batch system the processes are spooled to mass-storage device. </a:t>
            </a:r>
          </a:p>
          <a:p>
            <a:pPr>
              <a:spcAft>
                <a:spcPts val="600"/>
              </a:spcAft>
            </a:pPr>
            <a:r>
              <a:rPr lang="en-US" altLang="en-US" sz="2200" b="1" dirty="0"/>
              <a:t>Long-term (LT) scheduler (or job scheduler)</a:t>
            </a:r>
            <a:r>
              <a:rPr lang="en-US" altLang="en-US" sz="2200" dirty="0"/>
              <a:t> – selects which processes should be brought into the ready queue.</a:t>
            </a:r>
          </a:p>
          <a:p>
            <a:pPr>
              <a:spcAft>
                <a:spcPts val="600"/>
              </a:spcAft>
            </a:pPr>
            <a:r>
              <a:rPr lang="en-US" altLang="en-US" sz="2200" dirty="0"/>
              <a:t>The LT scheduler controls degree of multiprogramming (i.e., the number of processes active in the system)</a:t>
            </a:r>
          </a:p>
          <a:p>
            <a:pPr>
              <a:spcAft>
                <a:spcPts val="600"/>
              </a:spcAft>
            </a:pPr>
            <a:r>
              <a:rPr lang="en-US" altLang="en-US" sz="2200" dirty="0" err="1"/>
              <a:t>DoM</a:t>
            </a:r>
            <a:r>
              <a:rPr lang="en-US" altLang="en-US" sz="2200" dirty="0"/>
              <a:t> is stable: average rate of process creation == average departure rate of processes.</a:t>
            </a:r>
          </a:p>
          <a:p>
            <a:pPr>
              <a:spcAft>
                <a:spcPts val="600"/>
              </a:spcAft>
            </a:pPr>
            <a:endParaRPr lang="en-US" sz="2200" dirty="0"/>
          </a:p>
        </p:txBody>
      </p:sp>
    </p:spTree>
    <p:extLst>
      <p:ext uri="{BB962C8B-B14F-4D97-AF65-F5344CB8AC3E}">
        <p14:creationId xmlns:p14="http://schemas.microsoft.com/office/powerpoint/2010/main" val="199277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altLang="en-US" dirty="0"/>
              <a:t>Schedulers</a:t>
            </a:r>
            <a:endParaRPr lang="en-US" dirty="0"/>
          </a:p>
        </p:txBody>
      </p:sp>
      <p:sp>
        <p:nvSpPr>
          <p:cNvPr id="3" name="Content Placeholder 2"/>
          <p:cNvSpPr>
            <a:spLocks noGrp="1"/>
          </p:cNvSpPr>
          <p:nvPr>
            <p:ph idx="1"/>
          </p:nvPr>
        </p:nvSpPr>
        <p:spPr/>
        <p:txBody>
          <a:bodyPr>
            <a:noAutofit/>
          </a:bodyPr>
          <a:lstStyle/>
          <a:p>
            <a:pPr>
              <a:spcAft>
                <a:spcPts val="600"/>
              </a:spcAft>
            </a:pPr>
            <a:r>
              <a:rPr lang="en-US" altLang="en-US" sz="2200" dirty="0"/>
              <a:t>The LT scheduler should make a careful selection.</a:t>
            </a:r>
          </a:p>
          <a:p>
            <a:pPr>
              <a:spcAft>
                <a:spcPts val="600"/>
              </a:spcAft>
            </a:pPr>
            <a:r>
              <a:rPr lang="en-US" altLang="en-US" sz="2200" dirty="0"/>
              <a:t>Most processes are either I/O bound or CPU bound.</a:t>
            </a:r>
          </a:p>
          <a:p>
            <a:pPr lvl="1">
              <a:spcAft>
                <a:spcPts val="600"/>
              </a:spcAft>
            </a:pPr>
            <a:r>
              <a:rPr lang="en-US" altLang="en-US" sz="2200" dirty="0"/>
              <a:t> </a:t>
            </a:r>
            <a:r>
              <a:rPr lang="en-US" altLang="en-US" sz="2000" b="1" dirty="0"/>
              <a:t>I/O bound process</a:t>
            </a:r>
            <a:r>
              <a:rPr lang="en-US" altLang="en-US" sz="2000" dirty="0"/>
              <a:t> spends more time  doing I/O than it spends doing computation.</a:t>
            </a:r>
          </a:p>
          <a:p>
            <a:pPr lvl="1">
              <a:spcAft>
                <a:spcPts val="600"/>
              </a:spcAft>
            </a:pPr>
            <a:r>
              <a:rPr lang="en-US" altLang="en-US" sz="2000" b="1" dirty="0"/>
              <a:t>CPU bound process</a:t>
            </a:r>
            <a:r>
              <a:rPr lang="en-US" altLang="en-US" sz="2000" dirty="0"/>
              <a:t> spends most of the time doing computation.</a:t>
            </a:r>
          </a:p>
          <a:p>
            <a:pPr>
              <a:spcAft>
                <a:spcPts val="600"/>
              </a:spcAft>
            </a:pPr>
            <a:r>
              <a:rPr lang="en-US" altLang="en-US" sz="2200" dirty="0"/>
              <a:t>The LT scheduler should select a good mix of I/O-bound and CPU-bound processes.</a:t>
            </a:r>
          </a:p>
          <a:p>
            <a:pPr>
              <a:spcAft>
                <a:spcPts val="600"/>
              </a:spcAft>
            </a:pPr>
            <a:r>
              <a:rPr lang="en-US" altLang="en-US" sz="2200" dirty="0"/>
              <a:t>Example:</a:t>
            </a:r>
          </a:p>
          <a:p>
            <a:pPr lvl="1">
              <a:spcAft>
                <a:spcPts val="600"/>
              </a:spcAft>
            </a:pPr>
            <a:r>
              <a:rPr lang="en-US" altLang="en-US" sz="2000" dirty="0"/>
              <a:t>If all the processes are I/O bound, the ready queue will be empty</a:t>
            </a:r>
          </a:p>
          <a:p>
            <a:pPr lvl="1">
              <a:spcAft>
                <a:spcPts val="600"/>
              </a:spcAft>
            </a:pPr>
            <a:r>
              <a:rPr lang="en-US" altLang="en-US" sz="2000" dirty="0"/>
              <a:t>If all the processes are  CPU bound, the I/O queue will be empty, the devices will go unutilized and the system will be imbalanced.</a:t>
            </a:r>
          </a:p>
          <a:p>
            <a:pPr>
              <a:spcAft>
                <a:spcPts val="600"/>
              </a:spcAft>
            </a:pPr>
            <a:endParaRPr lang="en-US" sz="22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2249B1A-D14D-40BE-811E-368C817DA74F}"/>
                  </a:ext>
                </a:extLst>
              </p14:cNvPr>
              <p14:cNvContentPartPr/>
              <p14:nvPr/>
            </p14:nvContentPartPr>
            <p14:xfrm>
              <a:off x="6877080" y="1752480"/>
              <a:ext cx="432000" cy="375120"/>
            </p14:xfrm>
          </p:contentPart>
        </mc:Choice>
        <mc:Fallback xmlns="">
          <p:pic>
            <p:nvPicPr>
              <p:cNvPr id="4" name="Ink 3">
                <a:extLst>
                  <a:ext uri="{FF2B5EF4-FFF2-40B4-BE49-F238E27FC236}">
                    <a16:creationId xmlns:a16="http://schemas.microsoft.com/office/drawing/2014/main" id="{C2249B1A-D14D-40BE-811E-368C817DA74F}"/>
                  </a:ext>
                </a:extLst>
              </p:cNvPr>
              <p:cNvPicPr/>
              <p:nvPr/>
            </p:nvPicPr>
            <p:blipFill>
              <a:blip r:embed="rId3"/>
              <a:stretch>
                <a:fillRect/>
              </a:stretch>
            </p:blipFill>
            <p:spPr>
              <a:xfrm>
                <a:off x="6867720" y="1743120"/>
                <a:ext cx="450720" cy="393840"/>
              </a:xfrm>
              <a:prstGeom prst="rect">
                <a:avLst/>
              </a:prstGeom>
            </p:spPr>
          </p:pic>
        </mc:Fallback>
      </mc:AlternateContent>
    </p:spTree>
    <p:extLst>
      <p:ext uri="{BB962C8B-B14F-4D97-AF65-F5344CB8AC3E}">
        <p14:creationId xmlns:p14="http://schemas.microsoft.com/office/powerpoint/2010/main" val="44959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altLang="en-US" dirty="0"/>
              <a:t>Schedulers</a:t>
            </a:r>
            <a:endParaRPr lang="en-US" dirty="0"/>
          </a:p>
        </p:txBody>
      </p:sp>
      <p:sp>
        <p:nvSpPr>
          <p:cNvPr id="3" name="Content Placeholder 2"/>
          <p:cNvSpPr>
            <a:spLocks noGrp="1"/>
          </p:cNvSpPr>
          <p:nvPr>
            <p:ph idx="1"/>
          </p:nvPr>
        </p:nvSpPr>
        <p:spPr/>
        <p:txBody>
          <a:bodyPr>
            <a:normAutofit/>
          </a:bodyPr>
          <a:lstStyle/>
          <a:p>
            <a:pPr>
              <a:spcAft>
                <a:spcPts val="200"/>
              </a:spcAft>
            </a:pPr>
            <a:r>
              <a:rPr lang="en-US" altLang="en-US" sz="2400" b="1" dirty="0"/>
              <a:t>Short-term (ST) scheduler</a:t>
            </a:r>
            <a:endParaRPr lang="en-US" altLang="en-US" sz="2400" dirty="0"/>
          </a:p>
          <a:p>
            <a:pPr lvl="1">
              <a:spcAft>
                <a:spcPts val="200"/>
              </a:spcAft>
            </a:pPr>
            <a:r>
              <a:rPr lang="en-US" altLang="en-US" dirty="0"/>
              <a:t>selects which process should be executed next and allocates CPU.</a:t>
            </a:r>
          </a:p>
          <a:p>
            <a:pPr lvl="1">
              <a:spcAft>
                <a:spcPts val="200"/>
              </a:spcAft>
            </a:pPr>
            <a:r>
              <a:rPr lang="en-US" altLang="en-US" dirty="0"/>
              <a:t>It is executed  at least  once every 100 </a:t>
            </a:r>
            <a:r>
              <a:rPr lang="en-US" altLang="en-US" dirty="0" err="1"/>
              <a:t>ms.</a:t>
            </a:r>
            <a:endParaRPr lang="en-US" altLang="en-US" dirty="0"/>
          </a:p>
          <a:p>
            <a:pPr lvl="1">
              <a:spcAft>
                <a:spcPts val="200"/>
              </a:spcAft>
            </a:pPr>
            <a:r>
              <a:rPr lang="en-US" altLang="en-US" dirty="0"/>
              <a:t>If 10 </a:t>
            </a:r>
            <a:r>
              <a:rPr lang="en-US" altLang="en-US" dirty="0" err="1"/>
              <a:t>ms</a:t>
            </a:r>
            <a:r>
              <a:rPr lang="en-US" altLang="en-US" dirty="0"/>
              <a:t> is used for selection, then 9 % of CPU is used (or wasted)</a:t>
            </a:r>
          </a:p>
          <a:p>
            <a:pPr>
              <a:spcAft>
                <a:spcPts val="200"/>
              </a:spcAft>
            </a:pPr>
            <a:r>
              <a:rPr lang="en-US" altLang="en-US" sz="2400" dirty="0"/>
              <a:t>The long-term scheduler executes less frequently.</a:t>
            </a:r>
          </a:p>
          <a:p>
            <a:endParaRPr lang="en-US" dirty="0"/>
          </a:p>
        </p:txBody>
      </p:sp>
    </p:spTree>
    <p:extLst>
      <p:ext uri="{BB962C8B-B14F-4D97-AF65-F5344CB8AC3E}">
        <p14:creationId xmlns:p14="http://schemas.microsoft.com/office/powerpoint/2010/main" val="85951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altLang="en-US" dirty="0"/>
              <a:t>Schedulers</a:t>
            </a:r>
            <a:endParaRPr lang="en-US" dirty="0"/>
          </a:p>
        </p:txBody>
      </p:sp>
      <p:sp>
        <p:nvSpPr>
          <p:cNvPr id="3" name="Content Placeholder 2"/>
          <p:cNvSpPr>
            <a:spLocks noGrp="1"/>
          </p:cNvSpPr>
          <p:nvPr>
            <p:ph idx="1"/>
          </p:nvPr>
        </p:nvSpPr>
        <p:spPr/>
        <p:txBody>
          <a:bodyPr/>
          <a:lstStyle/>
          <a:p>
            <a:pPr>
              <a:spcAft>
                <a:spcPts val="400"/>
              </a:spcAft>
            </a:pPr>
            <a:r>
              <a:rPr lang="en-US" altLang="en-US" sz="2400" dirty="0"/>
              <a:t>Some OSs introduced a </a:t>
            </a:r>
            <a:r>
              <a:rPr lang="en-US" altLang="en-US" sz="2400" b="1" dirty="0"/>
              <a:t>Medium-Term</a:t>
            </a:r>
            <a:r>
              <a:rPr lang="en-US" altLang="en-US" sz="2400" dirty="0"/>
              <a:t> scheduler using swapping.</a:t>
            </a:r>
          </a:p>
          <a:p>
            <a:pPr lvl="1">
              <a:spcAft>
                <a:spcPts val="400"/>
              </a:spcAft>
            </a:pPr>
            <a:r>
              <a:rPr lang="en-US" altLang="en-US" dirty="0"/>
              <a:t>Advantageous to remove the processes from the memory and reduce the multiprogramming. </a:t>
            </a:r>
          </a:p>
          <a:p>
            <a:pPr>
              <a:spcAft>
                <a:spcPts val="400"/>
              </a:spcAft>
            </a:pPr>
            <a:r>
              <a:rPr lang="en-US" altLang="en-US" sz="2400" b="1" dirty="0"/>
              <a:t>Swapping:</a:t>
            </a:r>
            <a:r>
              <a:rPr lang="en-US" altLang="en-US" sz="2400" dirty="0"/>
              <a:t> removal of process from main memory to disk to improve the performance. At some later time, the process can be reintroduced  into main memory and its execution can be continued when it left off.</a:t>
            </a:r>
          </a:p>
          <a:p>
            <a:pPr>
              <a:spcAft>
                <a:spcPts val="400"/>
              </a:spcAft>
            </a:pPr>
            <a:r>
              <a:rPr lang="en-US" altLang="en-US" sz="2400" dirty="0"/>
              <a:t>Swapping improves the process mix (I/O and CPU), when main memory is unavailable.</a:t>
            </a:r>
          </a:p>
          <a:p>
            <a:endParaRPr lang="en-US" dirty="0"/>
          </a:p>
        </p:txBody>
      </p:sp>
    </p:spTree>
    <p:extLst>
      <p:ext uri="{BB962C8B-B14F-4D97-AF65-F5344CB8AC3E}">
        <p14:creationId xmlns:p14="http://schemas.microsoft.com/office/powerpoint/2010/main" val="40321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Addition of Medium Term Scheduling</a:t>
            </a:r>
            <a:endParaRPr lang="en-US" dirty="0"/>
          </a:p>
        </p:txBody>
      </p:sp>
      <p:sp>
        <p:nvSpPr>
          <p:cNvPr id="3" name="Content Placeholder 2"/>
          <p:cNvSpPr>
            <a:spLocks noGrp="1"/>
          </p:cNvSpPr>
          <p:nvPr>
            <p:ph idx="1"/>
          </p:nvPr>
        </p:nvSpPr>
        <p:spPr/>
        <p:txBody>
          <a:bodyPr/>
          <a:lstStyle/>
          <a:p>
            <a:endParaRPr lang="en-US"/>
          </a:p>
        </p:txBody>
      </p:sp>
      <p:pic>
        <p:nvPicPr>
          <p:cNvPr id="4" name="Picture 1033"/>
          <p:cNvPicPr>
            <a:picLocks noChangeAspect="1" noChangeArrowheads="1"/>
          </p:cNvPicPr>
          <p:nvPr/>
        </p:nvPicPr>
        <p:blipFill>
          <a:blip r:embed="rId2">
            <a:extLst>
              <a:ext uri="{28A0092B-C50C-407E-A947-70E740481C1C}">
                <a14:useLocalDpi xmlns:a14="http://schemas.microsoft.com/office/drawing/2010/main" val="0"/>
              </a:ext>
            </a:extLst>
          </a:blip>
          <a:srcRect l="580" t="27388" r="580" b="27545"/>
          <a:stretch>
            <a:fillRect/>
          </a:stretch>
        </p:blipFill>
        <p:spPr bwMode="auto">
          <a:xfrm>
            <a:off x="2351584" y="2405484"/>
            <a:ext cx="7345362" cy="26797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9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p:txBody>
          <a:bodyPr>
            <a:normAutofit/>
          </a:bodyPr>
          <a:lstStyle/>
          <a:p>
            <a:r>
              <a:rPr lang="en-US" altLang="en-US" sz="2400" dirty="0"/>
              <a:t>Context switch is a task of switching the CPU to another process by saving the state of old process and loading the saved state for the new process </a:t>
            </a:r>
          </a:p>
          <a:p>
            <a:r>
              <a:rPr lang="en-US" altLang="en-US" sz="2400" dirty="0"/>
              <a:t>Context of old process is saved in PCB and loads the saved context of old process.</a:t>
            </a:r>
          </a:p>
          <a:p>
            <a:r>
              <a:rPr lang="en-US" altLang="en-US" sz="2400" dirty="0"/>
              <a:t>Context-switch time is </a:t>
            </a:r>
            <a:r>
              <a:rPr lang="en-US" altLang="en-US" sz="2400" b="1" dirty="0"/>
              <a:t>overhead</a:t>
            </a:r>
            <a:r>
              <a:rPr lang="en-US" altLang="en-US" sz="2400" dirty="0"/>
              <a:t>; the system does no useful work while switching.</a:t>
            </a:r>
          </a:p>
          <a:p>
            <a:r>
              <a:rPr lang="en-US" altLang="en-US" sz="2400" dirty="0"/>
              <a:t>New structures threads were incorporated.</a:t>
            </a:r>
          </a:p>
          <a:p>
            <a:r>
              <a:rPr lang="en-US" altLang="en-US" sz="2400" dirty="0"/>
              <a:t>Time dependent on hardware support.</a:t>
            </a:r>
          </a:p>
          <a:p>
            <a:pPr lvl="1"/>
            <a:r>
              <a:rPr lang="en-US" altLang="en-US" sz="2000" dirty="0"/>
              <a:t>1 to 1000 microseconds</a:t>
            </a:r>
          </a:p>
          <a:p>
            <a:endParaRPr lang="en-US" sz="2400" dirty="0"/>
          </a:p>
        </p:txBody>
      </p:sp>
    </p:spTree>
    <p:extLst>
      <p:ext uri="{BB962C8B-B14F-4D97-AF65-F5344CB8AC3E}">
        <p14:creationId xmlns:p14="http://schemas.microsoft.com/office/powerpoint/2010/main" val="139499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Operations on Processes</a:t>
            </a:r>
            <a:endParaRPr lang="en-US" dirty="0"/>
          </a:p>
        </p:txBody>
      </p:sp>
      <p:sp>
        <p:nvSpPr>
          <p:cNvPr id="3" name="Content Placeholder 2"/>
          <p:cNvSpPr>
            <a:spLocks noGrp="1"/>
          </p:cNvSpPr>
          <p:nvPr>
            <p:ph idx="1"/>
          </p:nvPr>
        </p:nvSpPr>
        <p:spPr/>
        <p:txBody>
          <a:bodyPr/>
          <a:lstStyle/>
          <a:p>
            <a:endParaRPr lang="en-US" dirty="0"/>
          </a:p>
          <a:p>
            <a:r>
              <a:rPr lang="en-US" dirty="0"/>
              <a:t>Process Creation</a:t>
            </a:r>
          </a:p>
          <a:p>
            <a:endParaRPr lang="en-US" dirty="0"/>
          </a:p>
          <a:p>
            <a:r>
              <a:rPr lang="en-US" dirty="0"/>
              <a:t>Process Termination</a:t>
            </a:r>
          </a:p>
          <a:p>
            <a:endParaRPr lang="en-US" dirty="0"/>
          </a:p>
        </p:txBody>
      </p:sp>
    </p:spTree>
    <p:extLst>
      <p:ext uri="{BB962C8B-B14F-4D97-AF65-F5344CB8AC3E}">
        <p14:creationId xmlns:p14="http://schemas.microsoft.com/office/powerpoint/2010/main" val="156932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Creation</a:t>
            </a:r>
            <a:endParaRPr lang="en-US" dirty="0"/>
          </a:p>
        </p:txBody>
      </p:sp>
      <p:sp>
        <p:nvSpPr>
          <p:cNvPr id="3" name="Content Placeholder 2"/>
          <p:cNvSpPr>
            <a:spLocks noGrp="1"/>
          </p:cNvSpPr>
          <p:nvPr>
            <p:ph idx="1"/>
          </p:nvPr>
        </p:nvSpPr>
        <p:spPr/>
        <p:txBody>
          <a:bodyPr>
            <a:normAutofit/>
          </a:bodyPr>
          <a:lstStyle/>
          <a:p>
            <a:r>
              <a:rPr lang="en-US" altLang="en-US" sz="2400" dirty="0"/>
              <a:t>A system call is used to create process.</a:t>
            </a:r>
          </a:p>
          <a:p>
            <a:pPr lvl="1"/>
            <a:r>
              <a:rPr lang="en-US" altLang="en-US" sz="2000" dirty="0"/>
              <a:t>Assigns unique id</a:t>
            </a:r>
          </a:p>
          <a:p>
            <a:pPr lvl="1"/>
            <a:r>
              <a:rPr lang="en-US" altLang="en-US" sz="2000" dirty="0"/>
              <a:t>Space</a:t>
            </a:r>
          </a:p>
          <a:p>
            <a:pPr lvl="1"/>
            <a:r>
              <a:rPr lang="en-US" altLang="en-US" sz="2000" dirty="0"/>
              <a:t>PCB is initialized.</a:t>
            </a:r>
          </a:p>
          <a:p>
            <a:r>
              <a:rPr lang="en-US" altLang="en-US" sz="2400" dirty="0"/>
              <a:t>The creating process is called parent process.</a:t>
            </a:r>
          </a:p>
          <a:p>
            <a:r>
              <a:rPr lang="en-US" altLang="en-US" sz="2400" dirty="0"/>
              <a:t>Parent process creates children processes, which, in turn create other processes, forming a tree of processes.</a:t>
            </a:r>
          </a:p>
          <a:p>
            <a:pPr lvl="1"/>
            <a:r>
              <a:rPr lang="en-US" altLang="en-US" sz="2000" dirty="0"/>
              <a:t>In UNIX </a:t>
            </a:r>
            <a:r>
              <a:rPr lang="en-US" altLang="en-US" sz="2000" b="1" dirty="0" err="1"/>
              <a:t>pagedaemon</a:t>
            </a:r>
            <a:r>
              <a:rPr lang="en-US" altLang="en-US" sz="2000" b="1" dirty="0"/>
              <a:t>, swapper, </a:t>
            </a:r>
            <a:r>
              <a:rPr lang="en-US" altLang="en-US" sz="2000" dirty="0"/>
              <a:t>and</a:t>
            </a:r>
            <a:r>
              <a:rPr lang="en-US" altLang="en-US" sz="2000" b="1" dirty="0"/>
              <a:t> </a:t>
            </a:r>
            <a:r>
              <a:rPr lang="en-US" altLang="en-US" sz="2000" b="1" dirty="0" err="1"/>
              <a:t>init</a:t>
            </a:r>
            <a:r>
              <a:rPr lang="en-US" altLang="en-US" sz="2000" dirty="0"/>
              <a:t> children are root process. Users are children of </a:t>
            </a:r>
            <a:r>
              <a:rPr lang="en-US" altLang="en-US" sz="2000" b="1" dirty="0" err="1"/>
              <a:t>init</a:t>
            </a:r>
            <a:r>
              <a:rPr lang="en-US" altLang="en-US" sz="2000" dirty="0"/>
              <a:t> process.</a:t>
            </a:r>
          </a:p>
          <a:p>
            <a:r>
              <a:rPr lang="en-US" altLang="en-US" sz="2400" dirty="0"/>
              <a:t>A process needs certain resources to accomplish its task.</a:t>
            </a:r>
          </a:p>
          <a:p>
            <a:pPr lvl="1"/>
            <a:r>
              <a:rPr lang="en-US" altLang="en-US" sz="2000" dirty="0"/>
              <a:t>CPU time, memory, files, I/O devices.</a:t>
            </a:r>
          </a:p>
        </p:txBody>
      </p:sp>
    </p:spTree>
    <p:extLst>
      <p:ext uri="{BB962C8B-B14F-4D97-AF65-F5344CB8AC3E}">
        <p14:creationId xmlns:p14="http://schemas.microsoft.com/office/powerpoint/2010/main" val="331334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Creation</a:t>
            </a:r>
            <a:endParaRPr lang="en-US" dirty="0"/>
          </a:p>
        </p:txBody>
      </p:sp>
      <p:sp>
        <p:nvSpPr>
          <p:cNvPr id="3" name="Content Placeholder 2"/>
          <p:cNvSpPr>
            <a:spLocks noGrp="1"/>
          </p:cNvSpPr>
          <p:nvPr>
            <p:ph sz="half" idx="1"/>
          </p:nvPr>
        </p:nvSpPr>
        <p:spPr>
          <a:xfrm>
            <a:off x="1158240" y="1600202"/>
            <a:ext cx="5297800" cy="4525963"/>
          </a:xfrm>
        </p:spPr>
        <p:txBody>
          <a:bodyPr>
            <a:normAutofit/>
          </a:bodyPr>
          <a:lstStyle/>
          <a:p>
            <a:r>
              <a:rPr lang="en-US" altLang="en-US" sz="2400" dirty="0"/>
              <a:t>When a process creates a new process,</a:t>
            </a:r>
          </a:p>
          <a:p>
            <a:pPr lvl="1"/>
            <a:r>
              <a:rPr lang="en-US" altLang="en-US" sz="2000" dirty="0"/>
              <a:t>Resource sharing possibilities.</a:t>
            </a:r>
          </a:p>
          <a:p>
            <a:pPr lvl="2"/>
            <a:r>
              <a:rPr lang="en-US" altLang="en-US" dirty="0"/>
              <a:t>Parent and children share all resources.</a:t>
            </a:r>
          </a:p>
          <a:p>
            <a:pPr lvl="2"/>
            <a:r>
              <a:rPr lang="en-US" altLang="en-US" dirty="0"/>
              <a:t>Children share subset of parent’s resources.</a:t>
            </a:r>
          </a:p>
          <a:p>
            <a:pPr lvl="2"/>
            <a:r>
              <a:rPr lang="en-US" altLang="en-US" dirty="0"/>
              <a:t>Parent and child share no resources.</a:t>
            </a:r>
          </a:p>
          <a:p>
            <a:pPr lvl="2"/>
            <a:endParaRPr lang="en-US" altLang="en-US" dirty="0"/>
          </a:p>
        </p:txBody>
      </p:sp>
      <p:sp>
        <p:nvSpPr>
          <p:cNvPr id="6" name="Content Placeholder 5"/>
          <p:cNvSpPr>
            <a:spLocks noGrp="1"/>
          </p:cNvSpPr>
          <p:nvPr>
            <p:ph sz="half" idx="2"/>
          </p:nvPr>
        </p:nvSpPr>
        <p:spPr>
          <a:xfrm>
            <a:off x="6054784" y="2359422"/>
            <a:ext cx="5369808" cy="4525963"/>
          </a:xfrm>
        </p:spPr>
        <p:txBody>
          <a:bodyPr>
            <a:normAutofit/>
          </a:bodyPr>
          <a:lstStyle/>
          <a:p>
            <a:pPr lvl="1"/>
            <a:r>
              <a:rPr lang="en-US" altLang="en-US" sz="2000" dirty="0"/>
              <a:t>Execution possibilities</a:t>
            </a:r>
          </a:p>
          <a:p>
            <a:pPr lvl="2"/>
            <a:r>
              <a:rPr lang="en-US" altLang="en-US" dirty="0"/>
              <a:t>Parent and children execute concurrently.</a:t>
            </a:r>
          </a:p>
          <a:p>
            <a:pPr lvl="2"/>
            <a:r>
              <a:rPr lang="en-US" altLang="en-US" dirty="0"/>
              <a:t>Parent waits until children terminate.</a:t>
            </a:r>
          </a:p>
          <a:p>
            <a:pPr lvl="1"/>
            <a:r>
              <a:rPr lang="en-US" altLang="en-US" sz="2000" dirty="0"/>
              <a:t>Address space</a:t>
            </a:r>
          </a:p>
          <a:p>
            <a:pPr lvl="2"/>
            <a:r>
              <a:rPr lang="en-US" altLang="en-US" dirty="0"/>
              <a:t>Child duplicate of parent.</a:t>
            </a:r>
          </a:p>
          <a:p>
            <a:pPr lvl="2"/>
            <a:r>
              <a:rPr lang="en-US" altLang="en-US" dirty="0"/>
              <a:t>Child has a program loaded into it.</a:t>
            </a:r>
          </a:p>
          <a:p>
            <a:endParaRPr lang="en-US" sz="32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5013176"/>
            <a:ext cx="9339473" cy="1942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A13945-263E-4423-86FA-03F0C05FFF8A}"/>
                  </a:ext>
                </a:extLst>
              </p14:cNvPr>
              <p14:cNvContentPartPr/>
              <p14:nvPr/>
            </p14:nvContentPartPr>
            <p14:xfrm>
              <a:off x="1911240" y="2228760"/>
              <a:ext cx="5855040" cy="2458080"/>
            </p14:xfrm>
          </p:contentPart>
        </mc:Choice>
        <mc:Fallback xmlns="">
          <p:pic>
            <p:nvPicPr>
              <p:cNvPr id="4" name="Ink 3">
                <a:extLst>
                  <a:ext uri="{FF2B5EF4-FFF2-40B4-BE49-F238E27FC236}">
                    <a16:creationId xmlns:a16="http://schemas.microsoft.com/office/drawing/2014/main" id="{D9A13945-263E-4423-86FA-03F0C05FFF8A}"/>
                  </a:ext>
                </a:extLst>
              </p:cNvPr>
              <p:cNvPicPr/>
              <p:nvPr/>
            </p:nvPicPr>
            <p:blipFill>
              <a:blip r:embed="rId4"/>
              <a:stretch>
                <a:fillRect/>
              </a:stretch>
            </p:blipFill>
            <p:spPr>
              <a:xfrm>
                <a:off x="1901880" y="2219400"/>
                <a:ext cx="5873760" cy="2476800"/>
              </a:xfrm>
              <a:prstGeom prst="rect">
                <a:avLst/>
              </a:prstGeom>
            </p:spPr>
          </p:pic>
        </mc:Fallback>
      </mc:AlternateContent>
    </p:spTree>
    <p:extLst>
      <p:ext uri="{BB962C8B-B14F-4D97-AF65-F5344CB8AC3E}">
        <p14:creationId xmlns:p14="http://schemas.microsoft.com/office/powerpoint/2010/main" val="45113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Control Block (PCB)</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28017" t="731" r="28017" b="540"/>
          <a:stretch>
            <a:fillRect/>
          </a:stretch>
        </p:blipFill>
        <p:spPr bwMode="auto">
          <a:xfrm>
            <a:off x="4655840" y="1751434"/>
            <a:ext cx="2592288" cy="41258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83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Creation</a:t>
            </a:r>
          </a:p>
        </p:txBody>
      </p:sp>
      <p:sp>
        <p:nvSpPr>
          <p:cNvPr id="3" name="Content Placeholder 2"/>
          <p:cNvSpPr>
            <a:spLocks noGrp="1"/>
          </p:cNvSpPr>
          <p:nvPr>
            <p:ph idx="1"/>
          </p:nvPr>
        </p:nvSpPr>
        <p:spPr>
          <a:ln>
            <a:solidFill>
              <a:schemeClr val="accent1"/>
            </a:solidFill>
          </a:ln>
        </p:spPr>
        <p:txBody>
          <a:bodyPr>
            <a:normAutofit/>
          </a:bodyPr>
          <a:lstStyle/>
          <a:p>
            <a:r>
              <a:rPr lang="en-US" altLang="en-US" sz="2400" dirty="0"/>
              <a:t>UNIX examples</a:t>
            </a:r>
          </a:p>
          <a:p>
            <a:pPr lvl="1"/>
            <a:r>
              <a:rPr lang="en-US" altLang="en-US" sz="2000" b="1" dirty="0"/>
              <a:t>fork</a:t>
            </a:r>
            <a:r>
              <a:rPr lang="en-US" altLang="en-US" sz="2000" dirty="0"/>
              <a:t> system call creates new process</a:t>
            </a:r>
          </a:p>
          <a:p>
            <a:pPr lvl="1"/>
            <a:r>
              <a:rPr lang="en-US" altLang="en-US" sz="2000" b="1" dirty="0"/>
              <a:t>exec</a:t>
            </a:r>
            <a:r>
              <a:rPr lang="en-US" altLang="en-US" sz="2000" dirty="0"/>
              <a:t> system call used after a </a:t>
            </a:r>
            <a:r>
              <a:rPr lang="en-US" altLang="en-US" sz="2000" b="1" dirty="0"/>
              <a:t>fork</a:t>
            </a:r>
            <a:r>
              <a:rPr lang="en-US" altLang="en-US" sz="2000" dirty="0"/>
              <a:t> to replace the process’ memory space with a new program.</a:t>
            </a:r>
          </a:p>
          <a:p>
            <a:pPr lvl="1"/>
            <a:r>
              <a:rPr lang="en-US" altLang="en-US" sz="2000" dirty="0"/>
              <a:t>The new process is a copy of  the original process.</a:t>
            </a:r>
          </a:p>
          <a:p>
            <a:pPr lvl="1"/>
            <a:r>
              <a:rPr lang="en-US" altLang="en-US" sz="2000" dirty="0"/>
              <a:t>The exec system call is used after a fork  by one of the two processes to replace the process memory space  with a new program.</a:t>
            </a:r>
          </a:p>
          <a:p>
            <a:endParaRPr lang="en-US" altLang="en-US" sz="2400" dirty="0"/>
          </a:p>
          <a:p>
            <a:r>
              <a:rPr lang="en-US" altLang="en-US" sz="2400" dirty="0"/>
              <a:t>WINDOWS NT supports both models:</a:t>
            </a:r>
          </a:p>
          <a:p>
            <a:pPr lvl="1"/>
            <a:r>
              <a:rPr lang="en-US" altLang="en-US" sz="2000" dirty="0"/>
              <a:t>Parent address space can be duplicated or </a:t>
            </a:r>
          </a:p>
          <a:p>
            <a:pPr lvl="1"/>
            <a:r>
              <a:rPr lang="en-US" altLang="en-US" sz="2000" dirty="0"/>
              <a:t>parent can specify the name of a program for the OS to load into the address  space of the new process.</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A2794F-B7F9-4626-8E66-93923469DB36}"/>
                  </a:ext>
                </a:extLst>
              </p14:cNvPr>
              <p14:cNvContentPartPr/>
              <p14:nvPr/>
            </p14:nvContentPartPr>
            <p14:xfrm>
              <a:off x="1270080" y="4800600"/>
              <a:ext cx="324000" cy="654480"/>
            </p14:xfrm>
          </p:contentPart>
        </mc:Choice>
        <mc:Fallback xmlns="">
          <p:pic>
            <p:nvPicPr>
              <p:cNvPr id="4" name="Ink 3">
                <a:extLst>
                  <a:ext uri="{FF2B5EF4-FFF2-40B4-BE49-F238E27FC236}">
                    <a16:creationId xmlns:a16="http://schemas.microsoft.com/office/drawing/2014/main" id="{92A2794F-B7F9-4626-8E66-93923469DB36}"/>
                  </a:ext>
                </a:extLst>
              </p:cNvPr>
              <p:cNvPicPr/>
              <p:nvPr/>
            </p:nvPicPr>
            <p:blipFill>
              <a:blip r:embed="rId3"/>
              <a:stretch>
                <a:fillRect/>
              </a:stretch>
            </p:blipFill>
            <p:spPr>
              <a:xfrm>
                <a:off x="1260720" y="4791240"/>
                <a:ext cx="342720" cy="673200"/>
              </a:xfrm>
              <a:prstGeom prst="rect">
                <a:avLst/>
              </a:prstGeom>
            </p:spPr>
          </p:pic>
        </mc:Fallback>
      </mc:AlternateContent>
    </p:spTree>
    <p:extLst>
      <p:ext uri="{BB962C8B-B14F-4D97-AF65-F5344CB8AC3E}">
        <p14:creationId xmlns:p14="http://schemas.microsoft.com/office/powerpoint/2010/main" val="59481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fork() system call</a:t>
            </a:r>
            <a:endParaRPr lang="en-US" dirty="0"/>
          </a:p>
        </p:txBody>
      </p:sp>
      <p:sp>
        <p:nvSpPr>
          <p:cNvPr id="3" name="Content Placeholder 2"/>
          <p:cNvSpPr>
            <a:spLocks noGrp="1"/>
          </p:cNvSpPr>
          <p:nvPr>
            <p:ph idx="1"/>
          </p:nvPr>
        </p:nvSpPr>
        <p:spPr/>
        <p:txBody>
          <a:bodyPr>
            <a:normAutofit fontScale="62500" lnSpcReduction="20000"/>
          </a:bodyPr>
          <a:lstStyle/>
          <a:p>
            <a:pPr>
              <a:spcAft>
                <a:spcPts val="600"/>
              </a:spcAft>
            </a:pPr>
            <a:r>
              <a:rPr lang="en-US" altLang="en-US" dirty="0"/>
              <a:t>fork() is used to create processes. It takes no arguments and returns a process ID.</a:t>
            </a:r>
          </a:p>
          <a:p>
            <a:pPr>
              <a:spcAft>
                <a:spcPts val="600"/>
              </a:spcAft>
            </a:pPr>
            <a:r>
              <a:rPr lang="en-US" altLang="en-US" dirty="0"/>
              <a:t>fork() creates a new process which becomes the child process of the caller. </a:t>
            </a:r>
          </a:p>
          <a:p>
            <a:pPr>
              <a:spcAft>
                <a:spcPts val="600"/>
              </a:spcAft>
            </a:pPr>
            <a:r>
              <a:rPr lang="en-US" altLang="en-US" dirty="0"/>
              <a:t>After a new process is created, both processes will execute the next instruction following the fork() system call.</a:t>
            </a:r>
          </a:p>
          <a:p>
            <a:pPr>
              <a:spcAft>
                <a:spcPts val="600"/>
              </a:spcAft>
            </a:pPr>
            <a:r>
              <a:rPr lang="en-US" altLang="en-US" dirty="0"/>
              <a:t>The checking the return value, we have to distinguish the parent from the child.</a:t>
            </a:r>
          </a:p>
          <a:p>
            <a:pPr>
              <a:spcAft>
                <a:spcPts val="600"/>
              </a:spcAft>
            </a:pPr>
            <a:r>
              <a:rPr lang="en-US" altLang="en-US" dirty="0"/>
              <a:t>fork()</a:t>
            </a:r>
          </a:p>
          <a:p>
            <a:pPr lvl="1">
              <a:spcAft>
                <a:spcPts val="600"/>
              </a:spcAft>
            </a:pPr>
            <a:r>
              <a:rPr lang="en-US" altLang="en-US" dirty="0"/>
              <a:t>If returns a negative value, the creation is unsuccessful.</a:t>
            </a:r>
          </a:p>
          <a:p>
            <a:pPr lvl="1">
              <a:spcAft>
                <a:spcPts val="600"/>
              </a:spcAft>
            </a:pPr>
            <a:r>
              <a:rPr lang="en-US" altLang="en-US" dirty="0"/>
              <a:t>Returns 0 to the newly created child process.</a:t>
            </a:r>
          </a:p>
          <a:p>
            <a:pPr lvl="1">
              <a:spcAft>
                <a:spcPts val="600"/>
              </a:spcAft>
            </a:pPr>
            <a:r>
              <a:rPr lang="en-US" altLang="en-US" dirty="0"/>
              <a:t>Returns positive value  to the parent.</a:t>
            </a:r>
          </a:p>
          <a:p>
            <a:pPr>
              <a:spcAft>
                <a:spcPts val="600"/>
              </a:spcAft>
            </a:pPr>
            <a:r>
              <a:rPr lang="en-US" altLang="en-US" dirty="0"/>
              <a:t>Process ID is of type </a:t>
            </a:r>
            <a:r>
              <a:rPr lang="en-US" altLang="en-US" dirty="0" err="1"/>
              <a:t>pit_t</a:t>
            </a:r>
            <a:r>
              <a:rPr lang="en-US" altLang="en-US" dirty="0"/>
              <a:t> defined in sys/</a:t>
            </a:r>
            <a:r>
              <a:rPr lang="en-US" altLang="en-US" dirty="0" err="1"/>
              <a:t>types.h</a:t>
            </a:r>
            <a:endParaRPr lang="en-US" altLang="en-US" dirty="0"/>
          </a:p>
          <a:p>
            <a:pPr>
              <a:spcAft>
                <a:spcPts val="600"/>
              </a:spcAft>
            </a:pPr>
            <a:r>
              <a:rPr lang="en-US" altLang="en-US" dirty="0" err="1"/>
              <a:t>getpid</a:t>
            </a:r>
            <a:r>
              <a:rPr lang="en-US" altLang="en-US" dirty="0"/>
              <a:t>() can be used to retrieve the process ID.</a:t>
            </a:r>
          </a:p>
          <a:p>
            <a:pPr>
              <a:spcAft>
                <a:spcPts val="600"/>
              </a:spcAft>
            </a:pPr>
            <a:r>
              <a:rPr lang="en-US" altLang="en-US" dirty="0"/>
              <a:t>The new process  consists of  a copy of address space  of  the original process.</a:t>
            </a:r>
          </a:p>
        </p:txBody>
      </p:sp>
    </p:spTree>
    <p:extLst>
      <p:ext uri="{BB962C8B-B14F-4D97-AF65-F5344CB8AC3E}">
        <p14:creationId xmlns:p14="http://schemas.microsoft.com/office/powerpoint/2010/main" val="10984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fork() system call</a:t>
            </a:r>
            <a:endParaRPr lang="en-US" dirty="0"/>
          </a:p>
        </p:txBody>
      </p:sp>
      <p:sp>
        <p:nvSpPr>
          <p:cNvPr id="3" name="Content Placeholder 2"/>
          <p:cNvSpPr>
            <a:spLocks noGrp="1"/>
          </p:cNvSpPr>
          <p:nvPr>
            <p:ph idx="1"/>
          </p:nvPr>
        </p:nvSpPr>
        <p:spPr/>
        <p:txBody>
          <a:bodyPr>
            <a:normAutofit fontScale="62500" lnSpcReduction="20000"/>
          </a:bodyPr>
          <a:lstStyle/>
          <a:p>
            <a:pPr lvl="1">
              <a:lnSpc>
                <a:spcPct val="90000"/>
              </a:lnSpc>
              <a:buFont typeface="Monotype Sorts" pitchFamily="2" charset="2"/>
              <a:buNone/>
            </a:pPr>
            <a:r>
              <a:rPr lang="en-US" altLang="en-US" dirty="0"/>
              <a:t>#include &lt;</a:t>
            </a:r>
            <a:r>
              <a:rPr lang="en-US" altLang="en-US" dirty="0" err="1"/>
              <a:t>stdio.h</a:t>
            </a:r>
            <a:r>
              <a:rPr lang="en-US" altLang="en-US" dirty="0"/>
              <a:t>&gt;</a:t>
            </a:r>
          </a:p>
          <a:p>
            <a:pPr lvl="1">
              <a:lnSpc>
                <a:spcPct val="90000"/>
              </a:lnSpc>
              <a:buFont typeface="Monotype Sorts" pitchFamily="2" charset="2"/>
              <a:buNone/>
            </a:pPr>
            <a:r>
              <a:rPr lang="en-US" altLang="en-US" dirty="0"/>
              <a:t>#include &lt;</a:t>
            </a:r>
            <a:r>
              <a:rPr lang="en-US" altLang="en-US" dirty="0" err="1"/>
              <a:t>string.h</a:t>
            </a:r>
            <a:r>
              <a:rPr lang="en-US" altLang="en-US" dirty="0"/>
              <a:t>&gt;</a:t>
            </a:r>
          </a:p>
          <a:p>
            <a:pPr lvl="1">
              <a:lnSpc>
                <a:spcPct val="90000"/>
              </a:lnSpc>
              <a:buFont typeface="Monotype Sorts" pitchFamily="2" charset="2"/>
              <a:buNone/>
            </a:pPr>
            <a:r>
              <a:rPr lang="en-US" altLang="en-US" dirty="0"/>
              <a:t>#include &lt;sys/</a:t>
            </a:r>
            <a:r>
              <a:rPr lang="en-US" altLang="en-US" dirty="0" err="1"/>
              <a:t>types.h</a:t>
            </a:r>
            <a:r>
              <a:rPr lang="en-US" altLang="en-US" dirty="0"/>
              <a:t>&gt;</a:t>
            </a:r>
          </a:p>
          <a:p>
            <a:pPr lvl="1">
              <a:lnSpc>
                <a:spcPct val="90000"/>
              </a:lnSpc>
              <a:buFont typeface="Monotype Sorts" pitchFamily="2" charset="2"/>
              <a:buNone/>
            </a:pPr>
            <a:r>
              <a:rPr lang="en-US" altLang="en-US" dirty="0"/>
              <a:t>#define  MAX_COUNT 200</a:t>
            </a:r>
          </a:p>
          <a:p>
            <a:pPr lvl="1">
              <a:lnSpc>
                <a:spcPct val="90000"/>
              </a:lnSpc>
              <a:buFont typeface="Monotype Sorts" pitchFamily="2" charset="2"/>
              <a:buNone/>
            </a:pPr>
            <a:r>
              <a:rPr lang="en-US" altLang="en-US" dirty="0"/>
              <a:t>#define  BUF_SIZE 100</a:t>
            </a:r>
          </a:p>
          <a:p>
            <a:pPr lvl="1">
              <a:lnSpc>
                <a:spcPct val="90000"/>
              </a:lnSpc>
              <a:buFont typeface="Monotype Sorts" pitchFamily="2" charset="2"/>
              <a:buNone/>
            </a:pPr>
            <a:r>
              <a:rPr lang="en-US" altLang="en-US" dirty="0"/>
              <a:t>void main(void)</a:t>
            </a:r>
          </a:p>
          <a:p>
            <a:pPr lvl="1">
              <a:lnSpc>
                <a:spcPct val="90000"/>
              </a:lnSpc>
              <a:buFont typeface="Monotype Sorts" pitchFamily="2" charset="2"/>
              <a:buNone/>
            </a:pPr>
            <a:r>
              <a:rPr lang="en-US" altLang="en-US" dirty="0"/>
              <a:t>	{</a:t>
            </a:r>
          </a:p>
          <a:p>
            <a:pPr lvl="1">
              <a:lnSpc>
                <a:spcPct val="90000"/>
              </a:lnSpc>
              <a:buFont typeface="Monotype Sorts" pitchFamily="2" charset="2"/>
              <a:buNone/>
            </a:pPr>
            <a:r>
              <a:rPr lang="en-US" altLang="en-US" dirty="0"/>
              <a:t>		</a:t>
            </a:r>
            <a:r>
              <a:rPr lang="en-US" altLang="en-US" dirty="0" err="1"/>
              <a:t>pid_t</a:t>
            </a:r>
            <a:r>
              <a:rPr lang="en-US" altLang="en-US" dirty="0"/>
              <a:t> </a:t>
            </a:r>
            <a:r>
              <a:rPr lang="en-US" altLang="en-US" dirty="0" err="1"/>
              <a:t>pid</a:t>
            </a:r>
            <a:r>
              <a:rPr lang="en-US" altLang="en-US" dirty="0"/>
              <a:t>;</a:t>
            </a:r>
          </a:p>
          <a:p>
            <a:pPr lvl="1">
              <a:lnSpc>
                <a:spcPct val="90000"/>
              </a:lnSpc>
              <a:buFont typeface="Monotype Sorts" pitchFamily="2" charset="2"/>
              <a:buNone/>
            </a:pPr>
            <a:r>
              <a:rPr lang="en-US" altLang="en-US" dirty="0"/>
              <a:t>		</a:t>
            </a:r>
            <a:r>
              <a:rPr lang="en-US" altLang="en-US" dirty="0" err="1"/>
              <a:t>int</a:t>
            </a:r>
            <a:r>
              <a:rPr lang="en-US" altLang="en-US" dirty="0"/>
              <a:t> </a:t>
            </a:r>
            <a:r>
              <a:rPr lang="en-US" altLang="en-US" dirty="0" err="1"/>
              <a:t>i</a:t>
            </a:r>
            <a:r>
              <a:rPr lang="en-US" altLang="en-US" dirty="0"/>
              <a:t>;</a:t>
            </a:r>
          </a:p>
          <a:p>
            <a:pPr lvl="1">
              <a:lnSpc>
                <a:spcPct val="90000"/>
              </a:lnSpc>
              <a:buFont typeface="Monotype Sorts" pitchFamily="2" charset="2"/>
              <a:buNone/>
            </a:pPr>
            <a:r>
              <a:rPr lang="en-US" altLang="en-US" dirty="0"/>
              <a:t>	  char </a:t>
            </a:r>
            <a:r>
              <a:rPr lang="en-US" altLang="en-US" dirty="0" err="1"/>
              <a:t>buf</a:t>
            </a:r>
            <a:r>
              <a:rPr lang="en-US" altLang="en-US" dirty="0"/>
              <a:t>[BUF_SIZE];</a:t>
            </a:r>
          </a:p>
          <a:p>
            <a:pPr lvl="1">
              <a:lnSpc>
                <a:spcPct val="90000"/>
              </a:lnSpc>
              <a:buFont typeface="Monotype Sorts" pitchFamily="2" charset="2"/>
              <a:buNone/>
            </a:pPr>
            <a:r>
              <a:rPr lang="en-US" altLang="en-US" dirty="0"/>
              <a:t>		fork();</a:t>
            </a:r>
          </a:p>
          <a:p>
            <a:pPr lvl="1">
              <a:lnSpc>
                <a:spcPct val="90000"/>
              </a:lnSpc>
              <a:buFont typeface="Monotype Sorts" pitchFamily="2" charset="2"/>
              <a:buNone/>
            </a:pPr>
            <a:r>
              <a:rPr lang="en-US" altLang="en-US" dirty="0"/>
              <a:t>	   </a:t>
            </a:r>
            <a:r>
              <a:rPr lang="en-US" altLang="en-US" dirty="0" err="1"/>
              <a:t>pid</a:t>
            </a:r>
            <a:r>
              <a:rPr lang="en-US" altLang="en-US" dirty="0"/>
              <a:t>=</a:t>
            </a:r>
            <a:r>
              <a:rPr lang="en-US" altLang="en-US" dirty="0" err="1"/>
              <a:t>getpid</a:t>
            </a:r>
            <a:r>
              <a:rPr lang="en-US" altLang="en-US" dirty="0"/>
              <a:t>();</a:t>
            </a:r>
          </a:p>
          <a:p>
            <a:pPr lvl="1">
              <a:lnSpc>
                <a:spcPct val="90000"/>
              </a:lnSpc>
              <a:buFont typeface="Monotype Sorts" pitchFamily="2" charset="2"/>
              <a:buNone/>
            </a:pPr>
            <a:r>
              <a:rPr lang="en-US" altLang="en-US" dirty="0"/>
              <a:t>		for(</a:t>
            </a:r>
            <a:r>
              <a:rPr lang="en-US" altLang="en-US" dirty="0" err="1"/>
              <a:t>i</a:t>
            </a:r>
            <a:r>
              <a:rPr lang="en-US" altLang="en-US" dirty="0"/>
              <a:t>=1; </a:t>
            </a:r>
            <a:r>
              <a:rPr lang="en-US" altLang="en-US" dirty="0" err="1"/>
              <a:t>i</a:t>
            </a:r>
            <a:r>
              <a:rPr lang="en-US" altLang="en-US" dirty="0"/>
              <a:t>&lt;=</a:t>
            </a:r>
            <a:r>
              <a:rPr lang="en-US" altLang="en-US" dirty="0" err="1"/>
              <a:t>MAX_COUNT;i</a:t>
            </a:r>
            <a:r>
              <a:rPr lang="en-US" altLang="en-US" dirty="0"/>
              <a:t>++)</a:t>
            </a:r>
          </a:p>
          <a:p>
            <a:pPr lvl="1">
              <a:lnSpc>
                <a:spcPct val="90000"/>
              </a:lnSpc>
              <a:buFont typeface="Monotype Sorts" pitchFamily="2" charset="2"/>
              <a:buNone/>
            </a:pPr>
            <a:r>
              <a:rPr lang="en-US" altLang="en-US" dirty="0"/>
              <a:t>         {</a:t>
            </a:r>
          </a:p>
          <a:p>
            <a:pPr lvl="1">
              <a:lnSpc>
                <a:spcPct val="90000"/>
              </a:lnSpc>
              <a:buFont typeface="Monotype Sorts" pitchFamily="2" charset="2"/>
              <a:buNone/>
            </a:pPr>
            <a:r>
              <a:rPr lang="en-US" altLang="en-US" dirty="0"/>
              <a:t>		    </a:t>
            </a:r>
            <a:r>
              <a:rPr lang="en-US" altLang="en-US" dirty="0" err="1"/>
              <a:t>sprintf</a:t>
            </a:r>
            <a:r>
              <a:rPr lang="en-US" altLang="en-US" dirty="0"/>
              <a:t>(</a:t>
            </a:r>
            <a:r>
              <a:rPr lang="en-US" altLang="en-US" dirty="0" err="1"/>
              <a:t>buf</a:t>
            </a:r>
            <a:r>
              <a:rPr lang="en-US" altLang="en-US" dirty="0"/>
              <a:t>,”This line is from </a:t>
            </a:r>
            <a:r>
              <a:rPr lang="en-US" altLang="en-US" dirty="0" err="1"/>
              <a:t>pid</a:t>
            </a:r>
            <a:r>
              <a:rPr lang="en-US" altLang="en-US" dirty="0"/>
              <a:t> %d, value=%d\n”,</a:t>
            </a:r>
            <a:r>
              <a:rPr lang="en-US" altLang="en-US" dirty="0" err="1"/>
              <a:t>pid,i</a:t>
            </a:r>
            <a:r>
              <a:rPr lang="en-US" altLang="en-US" dirty="0"/>
              <a:t>);</a:t>
            </a:r>
          </a:p>
          <a:p>
            <a:pPr lvl="1">
              <a:lnSpc>
                <a:spcPct val="90000"/>
              </a:lnSpc>
              <a:buFont typeface="Monotype Sorts" pitchFamily="2" charset="2"/>
              <a:buNone/>
            </a:pPr>
            <a:r>
              <a:rPr lang="en-US" altLang="en-US" dirty="0"/>
              <a:t>           write(1,buf,strlen(</a:t>
            </a:r>
            <a:r>
              <a:rPr lang="en-US" altLang="en-US" dirty="0" err="1"/>
              <a:t>buf</a:t>
            </a:r>
            <a:r>
              <a:rPr lang="en-US" altLang="en-US" dirty="0"/>
              <a:t>));</a:t>
            </a:r>
          </a:p>
          <a:p>
            <a:pPr lvl="1">
              <a:lnSpc>
                <a:spcPct val="90000"/>
              </a:lnSpc>
              <a:buFont typeface="Monotype Sorts" pitchFamily="2" charset="2"/>
              <a:buNone/>
            </a:pPr>
            <a:r>
              <a:rPr lang="en-US" altLang="en-US" dirty="0"/>
              <a:t>        }</a:t>
            </a:r>
          </a:p>
          <a:p>
            <a:pPr lvl="1">
              <a:lnSpc>
                <a:spcPct val="90000"/>
              </a:lnSpc>
              <a:buFont typeface="Monotype Sorts" pitchFamily="2" charset="2"/>
              <a:buNone/>
            </a:pPr>
            <a:r>
              <a:rPr lang="en-US" altLang="en-US" dirty="0"/>
              <a:t>}</a:t>
            </a:r>
          </a:p>
          <a:p>
            <a:endParaRPr lang="en-US" dirty="0"/>
          </a:p>
        </p:txBody>
      </p:sp>
    </p:spTree>
    <p:extLst>
      <p:ext uri="{BB962C8B-B14F-4D97-AF65-F5344CB8AC3E}">
        <p14:creationId xmlns:p14="http://schemas.microsoft.com/office/powerpoint/2010/main" val="269352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fork() system call</a:t>
            </a:r>
            <a:endParaRPr lang="en-US" dirty="0"/>
          </a:p>
        </p:txBody>
      </p:sp>
      <p:sp>
        <p:nvSpPr>
          <p:cNvPr id="3" name="Content Placeholder 2"/>
          <p:cNvSpPr>
            <a:spLocks noGrp="1"/>
          </p:cNvSpPr>
          <p:nvPr>
            <p:ph idx="1"/>
          </p:nvPr>
        </p:nvSpPr>
        <p:spPr/>
        <p:txBody>
          <a:bodyPr/>
          <a:lstStyle/>
          <a:p>
            <a:r>
              <a:rPr lang="en-US" altLang="en-US" sz="2400" dirty="0"/>
              <a:t>If the fork() is executed successfully, Unix will</a:t>
            </a:r>
          </a:p>
          <a:p>
            <a:pPr lvl="1"/>
            <a:r>
              <a:rPr lang="en-US" altLang="en-US" sz="2000" dirty="0"/>
              <a:t>Make two identical copies of address spaces; one for the parent and one for the child.</a:t>
            </a:r>
          </a:p>
          <a:p>
            <a:pPr lvl="1"/>
            <a:r>
              <a:rPr lang="en-US" altLang="en-US" sz="2000" dirty="0"/>
              <a:t>Both processes start their execution at the next statement after the fork().</a:t>
            </a:r>
          </a:p>
          <a:p>
            <a:pPr lvl="1"/>
            <a:endParaRPr lang="en-US" altLang="en-US" dirty="0"/>
          </a:p>
          <a:p>
            <a:endParaRPr lang="en-US" dirty="0"/>
          </a:p>
        </p:txBody>
      </p:sp>
      <p:sp>
        <p:nvSpPr>
          <p:cNvPr id="4" name="Text Box 4"/>
          <p:cNvSpPr txBox="1">
            <a:spLocks noChangeArrowheads="1"/>
          </p:cNvSpPr>
          <p:nvPr/>
        </p:nvSpPr>
        <p:spPr bwMode="auto">
          <a:xfrm>
            <a:off x="2467695" y="3679403"/>
            <a:ext cx="35718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2400" dirty="0"/>
              <a:t>main()</a:t>
            </a:r>
          </a:p>
          <a:p>
            <a:pPr algn="ctr">
              <a:spcBef>
                <a:spcPct val="50000"/>
              </a:spcBef>
              <a:buClrTx/>
              <a:buSzTx/>
              <a:buFontTx/>
              <a:buNone/>
            </a:pPr>
            <a:r>
              <a:rPr kumimoji="0" lang="en-US" altLang="en-US" sz="2400" dirty="0"/>
              <a:t>{</a:t>
            </a:r>
          </a:p>
          <a:p>
            <a:pPr algn="ctr">
              <a:spcBef>
                <a:spcPct val="50000"/>
              </a:spcBef>
              <a:buClrTx/>
              <a:buSzTx/>
              <a:buFontTx/>
              <a:buNone/>
            </a:pPr>
            <a:r>
              <a:rPr kumimoji="0" lang="en-US" altLang="en-US" sz="2400" dirty="0"/>
              <a:t>		fork();</a:t>
            </a:r>
          </a:p>
          <a:p>
            <a:pPr algn="ctr">
              <a:spcBef>
                <a:spcPct val="50000"/>
              </a:spcBef>
              <a:buClrTx/>
              <a:buSzTx/>
              <a:buFontTx/>
              <a:buNone/>
            </a:pPr>
            <a:r>
              <a:rPr kumimoji="0" lang="en-US" altLang="en-US" sz="2400" dirty="0"/>
              <a:t>		</a:t>
            </a:r>
            <a:r>
              <a:rPr kumimoji="0" lang="en-US" altLang="en-US" sz="2400" dirty="0" err="1"/>
              <a:t>pid</a:t>
            </a:r>
            <a:r>
              <a:rPr kumimoji="0" lang="en-US" altLang="en-US" sz="2400" dirty="0"/>
              <a:t>=…;</a:t>
            </a:r>
          </a:p>
          <a:p>
            <a:pPr algn="ctr">
              <a:spcBef>
                <a:spcPct val="50000"/>
              </a:spcBef>
              <a:buClrTx/>
              <a:buSzTx/>
              <a:buFontTx/>
              <a:buNone/>
            </a:pPr>
            <a:r>
              <a:rPr kumimoji="0" lang="en-US" altLang="en-US" sz="2400" dirty="0"/>
              <a:t>}</a:t>
            </a:r>
          </a:p>
        </p:txBody>
      </p:sp>
      <p:sp>
        <p:nvSpPr>
          <p:cNvPr id="5" name="Text Box 5"/>
          <p:cNvSpPr txBox="1">
            <a:spLocks noChangeArrowheads="1"/>
          </p:cNvSpPr>
          <p:nvPr/>
        </p:nvSpPr>
        <p:spPr bwMode="auto">
          <a:xfrm>
            <a:off x="6582494" y="3733378"/>
            <a:ext cx="26098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2400"/>
              <a:t>main()</a:t>
            </a:r>
          </a:p>
          <a:p>
            <a:pPr algn="ctr">
              <a:spcBef>
                <a:spcPct val="50000"/>
              </a:spcBef>
              <a:buClrTx/>
              <a:buSzTx/>
              <a:buFontTx/>
              <a:buNone/>
            </a:pPr>
            <a:r>
              <a:rPr kumimoji="0" lang="en-US" altLang="en-US" sz="2400"/>
              <a:t>{</a:t>
            </a:r>
          </a:p>
          <a:p>
            <a:pPr algn="ctr">
              <a:spcBef>
                <a:spcPct val="50000"/>
              </a:spcBef>
              <a:buClrTx/>
              <a:buSzTx/>
              <a:buFontTx/>
              <a:buNone/>
            </a:pPr>
            <a:r>
              <a:rPr kumimoji="0" lang="en-US" altLang="en-US" sz="2400"/>
              <a:t>	fork();</a:t>
            </a:r>
          </a:p>
          <a:p>
            <a:pPr algn="ctr">
              <a:spcBef>
                <a:spcPct val="50000"/>
              </a:spcBef>
              <a:buClrTx/>
              <a:buSzTx/>
              <a:buFontTx/>
              <a:buNone/>
            </a:pPr>
            <a:r>
              <a:rPr kumimoji="0" lang="en-US" altLang="en-US" sz="2400"/>
              <a:t>	pid=…</a:t>
            </a:r>
          </a:p>
          <a:p>
            <a:pPr algn="ctr">
              <a:spcBef>
                <a:spcPct val="50000"/>
              </a:spcBef>
              <a:buClrTx/>
              <a:buSzTx/>
              <a:buFontTx/>
              <a:buNone/>
            </a:pPr>
            <a:r>
              <a:rPr kumimoji="0" lang="en-US" altLang="en-US" sz="2400"/>
              <a:t>}</a:t>
            </a:r>
          </a:p>
        </p:txBody>
      </p:sp>
      <p:sp>
        <p:nvSpPr>
          <p:cNvPr id="6" name="Text Box 6"/>
          <p:cNvSpPr txBox="1">
            <a:spLocks noChangeArrowheads="1"/>
          </p:cNvSpPr>
          <p:nvPr/>
        </p:nvSpPr>
        <p:spPr bwMode="auto">
          <a:xfrm>
            <a:off x="3318595" y="3079328"/>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b="1"/>
              <a:t>Parent</a:t>
            </a:r>
          </a:p>
        </p:txBody>
      </p:sp>
      <p:sp>
        <p:nvSpPr>
          <p:cNvPr id="7" name="Text Box 7"/>
          <p:cNvSpPr txBox="1">
            <a:spLocks noChangeArrowheads="1"/>
          </p:cNvSpPr>
          <p:nvPr/>
        </p:nvSpPr>
        <p:spPr bwMode="auto">
          <a:xfrm>
            <a:off x="7314332" y="3079328"/>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b="1"/>
              <a:t>Child</a:t>
            </a:r>
          </a:p>
        </p:txBody>
      </p:sp>
    </p:spTree>
    <p:extLst>
      <p:ext uri="{BB962C8B-B14F-4D97-AF65-F5344CB8AC3E}">
        <p14:creationId xmlns:p14="http://schemas.microsoft.com/office/powerpoint/2010/main" val="419002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fork() system call</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txBox="1">
            <a:spLocks noChangeArrowheads="1"/>
          </p:cNvSpPr>
          <p:nvPr/>
        </p:nvSpPr>
        <p:spPr>
          <a:xfrm>
            <a:off x="1991545" y="1635151"/>
            <a:ext cx="3821113" cy="58578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Monotype Sorts" pitchFamily="2" charset="2"/>
              <a:buNone/>
            </a:pPr>
            <a:r>
              <a:rPr lang="en-US" altLang="en-US" sz="1400" dirty="0"/>
              <a:t>#include &lt;</a:t>
            </a:r>
            <a:r>
              <a:rPr lang="en-US" altLang="en-US" sz="1400" dirty="0" err="1"/>
              <a:t>stdio.h</a:t>
            </a:r>
            <a:r>
              <a:rPr lang="en-US" altLang="en-US" sz="1400" dirty="0"/>
              <a:t>&gt;</a:t>
            </a:r>
          </a:p>
          <a:p>
            <a:pPr lvl="1">
              <a:buFont typeface="Monotype Sorts" pitchFamily="2" charset="2"/>
              <a:buNone/>
            </a:pPr>
            <a:r>
              <a:rPr lang="en-US" altLang="en-US" sz="1400" dirty="0"/>
              <a:t>#include &lt;sys/</a:t>
            </a:r>
            <a:r>
              <a:rPr lang="en-US" altLang="en-US" sz="1400" dirty="0" err="1"/>
              <a:t>types.h</a:t>
            </a:r>
            <a:r>
              <a:rPr lang="en-US" altLang="en-US" sz="1400" dirty="0"/>
              <a:t>&gt;</a:t>
            </a:r>
          </a:p>
          <a:p>
            <a:pPr lvl="1">
              <a:buFont typeface="Monotype Sorts" pitchFamily="2" charset="2"/>
              <a:buNone/>
            </a:pPr>
            <a:r>
              <a:rPr lang="en-US" altLang="en-US" sz="1400" dirty="0"/>
              <a:t>#define  MAX_COUNT 200</a:t>
            </a:r>
          </a:p>
          <a:p>
            <a:pPr lvl="1">
              <a:buFont typeface="Monotype Sorts" pitchFamily="2" charset="2"/>
              <a:buNone/>
            </a:pPr>
            <a:r>
              <a:rPr lang="en-US" altLang="en-US" sz="1400" dirty="0"/>
              <a:t>void  </a:t>
            </a:r>
            <a:r>
              <a:rPr lang="en-US" altLang="en-US" sz="1400" dirty="0" err="1"/>
              <a:t>ChildProcess</a:t>
            </a:r>
            <a:r>
              <a:rPr lang="en-US" altLang="en-US" sz="1400" dirty="0"/>
              <a:t>(void);</a:t>
            </a:r>
          </a:p>
          <a:p>
            <a:pPr lvl="1">
              <a:buFont typeface="Monotype Sorts" pitchFamily="2" charset="2"/>
              <a:buNone/>
            </a:pPr>
            <a:r>
              <a:rPr lang="en-US" altLang="en-US" sz="1400" dirty="0"/>
              <a:t>void </a:t>
            </a:r>
            <a:r>
              <a:rPr lang="en-US" altLang="en-US" sz="1400" dirty="0" err="1"/>
              <a:t>ParentProcess</a:t>
            </a:r>
            <a:r>
              <a:rPr lang="en-US" altLang="en-US" sz="1400" dirty="0"/>
              <a:t>(void);</a:t>
            </a:r>
          </a:p>
          <a:p>
            <a:pPr lvl="1">
              <a:buFont typeface="Monotype Sorts" pitchFamily="2" charset="2"/>
              <a:buNone/>
            </a:pPr>
            <a:r>
              <a:rPr lang="en-US" altLang="en-US" sz="1400" dirty="0"/>
              <a:t>#define  BUF_SIZE 100</a:t>
            </a:r>
          </a:p>
          <a:p>
            <a:pPr lvl="1">
              <a:buFont typeface="Monotype Sorts" pitchFamily="2" charset="2"/>
              <a:buNone/>
            </a:pPr>
            <a:r>
              <a:rPr lang="en-US" altLang="en-US" sz="1400" dirty="0"/>
              <a:t>void main(void)</a:t>
            </a:r>
          </a:p>
          <a:p>
            <a:pPr lvl="1">
              <a:buFont typeface="Monotype Sorts" pitchFamily="2" charset="2"/>
              <a:buNone/>
            </a:pPr>
            <a:r>
              <a:rPr lang="en-US" altLang="en-US" sz="1400" dirty="0"/>
              <a:t>	{</a:t>
            </a:r>
          </a:p>
          <a:p>
            <a:pPr lvl="1">
              <a:buFont typeface="Monotype Sorts" pitchFamily="2" charset="2"/>
              <a:buNone/>
            </a:pPr>
            <a:r>
              <a:rPr lang="en-US" altLang="en-US" sz="1400" dirty="0"/>
              <a:t>		</a:t>
            </a:r>
            <a:r>
              <a:rPr lang="en-US" altLang="en-US" sz="1400" dirty="0" err="1"/>
              <a:t>pid_t</a:t>
            </a:r>
            <a:r>
              <a:rPr lang="en-US" altLang="en-US" sz="1400" dirty="0"/>
              <a:t> </a:t>
            </a:r>
            <a:r>
              <a:rPr lang="en-US" altLang="en-US" sz="1400" dirty="0" err="1"/>
              <a:t>pid</a:t>
            </a:r>
            <a:r>
              <a:rPr lang="en-US" altLang="en-US" sz="1400" dirty="0"/>
              <a:t>;</a:t>
            </a:r>
          </a:p>
          <a:p>
            <a:pPr lvl="1">
              <a:buFont typeface="Monotype Sorts" pitchFamily="2" charset="2"/>
              <a:buNone/>
            </a:pPr>
            <a:r>
              <a:rPr lang="en-US" altLang="en-US" sz="1400" dirty="0"/>
              <a:t>		</a:t>
            </a:r>
            <a:r>
              <a:rPr lang="en-US" altLang="en-US" sz="1400" dirty="0" err="1"/>
              <a:t>pid</a:t>
            </a:r>
            <a:r>
              <a:rPr lang="en-US" altLang="en-US" sz="1400" dirty="0"/>
              <a:t>=fork();</a:t>
            </a:r>
          </a:p>
          <a:p>
            <a:pPr lvl="1">
              <a:buFont typeface="Monotype Sorts" pitchFamily="2" charset="2"/>
              <a:buNone/>
            </a:pPr>
            <a:r>
              <a:rPr lang="en-US" altLang="en-US" sz="1400" dirty="0"/>
              <a:t>	   if (</a:t>
            </a:r>
            <a:r>
              <a:rPr lang="en-US" altLang="en-US" sz="1400" dirty="0" err="1"/>
              <a:t>pid</a:t>
            </a:r>
            <a:r>
              <a:rPr lang="en-US" altLang="en-US" sz="1400" dirty="0"/>
              <a:t>==0)</a:t>
            </a:r>
          </a:p>
          <a:p>
            <a:pPr lvl="1">
              <a:buFont typeface="Monotype Sorts" pitchFamily="2" charset="2"/>
              <a:buNone/>
            </a:pPr>
            <a:r>
              <a:rPr lang="en-US" altLang="en-US" sz="1400" dirty="0"/>
              <a:t>			</a:t>
            </a:r>
            <a:r>
              <a:rPr lang="en-US" altLang="en-US" sz="1400" dirty="0" err="1"/>
              <a:t>ChildProcess</a:t>
            </a:r>
            <a:r>
              <a:rPr lang="en-US" altLang="en-US" sz="1400" dirty="0"/>
              <a:t>();</a:t>
            </a:r>
          </a:p>
          <a:p>
            <a:pPr lvl="1">
              <a:buFont typeface="Monotype Sorts" pitchFamily="2" charset="2"/>
              <a:buNone/>
            </a:pPr>
            <a:r>
              <a:rPr lang="en-US" altLang="en-US" sz="1400" dirty="0"/>
              <a:t>	else</a:t>
            </a:r>
          </a:p>
          <a:p>
            <a:pPr lvl="1">
              <a:buFont typeface="Monotype Sorts" pitchFamily="2" charset="2"/>
              <a:buNone/>
            </a:pPr>
            <a:r>
              <a:rPr lang="en-US" altLang="en-US" sz="1400" dirty="0"/>
              <a:t>			</a:t>
            </a:r>
            <a:r>
              <a:rPr lang="en-US" altLang="en-US" sz="1400" dirty="0" err="1"/>
              <a:t>ParentProcess</a:t>
            </a:r>
            <a:r>
              <a:rPr lang="en-US" altLang="en-US" sz="1400" dirty="0"/>
              <a:t>();</a:t>
            </a:r>
          </a:p>
          <a:p>
            <a:pPr lvl="1">
              <a:buFont typeface="Monotype Sorts" pitchFamily="2" charset="2"/>
              <a:buNone/>
            </a:pPr>
            <a:r>
              <a:rPr lang="en-US" altLang="en-US" sz="1400" dirty="0"/>
              <a:t>}</a:t>
            </a:r>
          </a:p>
          <a:p>
            <a:pPr lvl="1">
              <a:buFont typeface="Monotype Sorts" pitchFamily="2" charset="2"/>
              <a:buNone/>
            </a:pPr>
            <a:r>
              <a:rPr lang="en-US" altLang="en-US" sz="1400" dirty="0"/>
              <a:t>}</a:t>
            </a:r>
          </a:p>
        </p:txBody>
      </p:sp>
      <p:sp>
        <p:nvSpPr>
          <p:cNvPr id="5" name="Rectangle 4"/>
          <p:cNvSpPr>
            <a:spLocks noChangeArrowheads="1"/>
          </p:cNvSpPr>
          <p:nvPr/>
        </p:nvSpPr>
        <p:spPr bwMode="auto">
          <a:xfrm>
            <a:off x="5631682" y="1628801"/>
            <a:ext cx="5072062"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lvl="1">
              <a:buFont typeface="Monotype Sorts" pitchFamily="2" charset="2"/>
              <a:buNone/>
            </a:pPr>
            <a:r>
              <a:rPr lang="en-US" altLang="en-US" sz="1400"/>
              <a:t>Void ChildProcess(void)</a:t>
            </a:r>
          </a:p>
          <a:p>
            <a:pPr lvl="1">
              <a:buFont typeface="Monotype Sorts" pitchFamily="2" charset="2"/>
              <a:buNone/>
            </a:pPr>
            <a:r>
              <a:rPr lang="en-US" altLang="en-US" sz="1400"/>
              <a:t>	{</a:t>
            </a:r>
          </a:p>
          <a:p>
            <a:pPr lvl="1">
              <a:buFont typeface="Monotype Sorts" pitchFamily="2" charset="2"/>
              <a:buNone/>
            </a:pPr>
            <a:r>
              <a:rPr lang="en-US" altLang="en-US" sz="1400"/>
              <a:t>		int i;</a:t>
            </a:r>
          </a:p>
          <a:p>
            <a:pPr lvl="1">
              <a:buFont typeface="Monotype Sorts" pitchFamily="2" charset="2"/>
              <a:buNone/>
            </a:pPr>
            <a:r>
              <a:rPr lang="en-US" altLang="en-US" sz="1400"/>
              <a:t>		for(i=1;i&lt;=MAX_COUNT;i++)</a:t>
            </a:r>
          </a:p>
          <a:p>
            <a:pPr lvl="1">
              <a:buFont typeface="Monotype Sorts" pitchFamily="2" charset="2"/>
              <a:buNone/>
            </a:pPr>
            <a:r>
              <a:rPr lang="en-US" altLang="en-US" sz="1400"/>
              <a:t>         {</a:t>
            </a:r>
          </a:p>
          <a:p>
            <a:pPr lvl="1">
              <a:buFont typeface="Monotype Sorts" pitchFamily="2" charset="2"/>
              <a:buNone/>
            </a:pPr>
            <a:r>
              <a:rPr lang="en-US" altLang="en-US" sz="1400"/>
              <a:t>		    printf(buf,”This line is from child, value=%d\n”,i);</a:t>
            </a:r>
          </a:p>
          <a:p>
            <a:pPr lvl="1">
              <a:buFont typeface="Monotype Sorts" pitchFamily="2" charset="2"/>
              <a:buNone/>
            </a:pPr>
            <a:r>
              <a:rPr lang="en-US" altLang="en-US" sz="1400"/>
              <a:t>		Printf(“ *** Child Process is done ***\n”);</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endParaRPr lang="en-US" altLang="en-US" sz="1400"/>
          </a:p>
          <a:p>
            <a:pPr lvl="1">
              <a:buFont typeface="Monotype Sorts" pitchFamily="2" charset="2"/>
              <a:buNone/>
            </a:pPr>
            <a:r>
              <a:rPr lang="en-US" altLang="en-US" sz="1400"/>
              <a:t>Void ParentProcess(void)</a:t>
            </a:r>
          </a:p>
          <a:p>
            <a:pPr lvl="1">
              <a:buFont typeface="Monotype Sorts" pitchFamily="2" charset="2"/>
              <a:buNone/>
            </a:pPr>
            <a:r>
              <a:rPr lang="en-US" altLang="en-US" sz="1400"/>
              <a:t>	{</a:t>
            </a:r>
          </a:p>
          <a:p>
            <a:pPr lvl="1">
              <a:buFont typeface="Monotype Sorts" pitchFamily="2" charset="2"/>
              <a:buNone/>
            </a:pPr>
            <a:r>
              <a:rPr lang="en-US" altLang="en-US" sz="1400"/>
              <a:t>		int i;</a:t>
            </a:r>
          </a:p>
          <a:p>
            <a:pPr lvl="1">
              <a:buFont typeface="Monotype Sorts" pitchFamily="2" charset="2"/>
              <a:buNone/>
            </a:pPr>
            <a:r>
              <a:rPr lang="en-US" altLang="en-US" sz="1400"/>
              <a:t>		for(i=1;i&lt;=MAX_COUNT;i++)</a:t>
            </a:r>
          </a:p>
          <a:p>
            <a:pPr lvl="1">
              <a:buFont typeface="Monotype Sorts" pitchFamily="2" charset="2"/>
              <a:buNone/>
            </a:pPr>
            <a:r>
              <a:rPr lang="en-US" altLang="en-US" sz="1400"/>
              <a:t>         {</a:t>
            </a:r>
          </a:p>
          <a:p>
            <a:pPr lvl="1">
              <a:buFont typeface="Monotype Sorts" pitchFamily="2" charset="2"/>
              <a:buNone/>
            </a:pPr>
            <a:r>
              <a:rPr lang="en-US" altLang="en-US" sz="1400"/>
              <a:t>		 printf(buf,”This line is from parent, value=%d\n”,i);</a:t>
            </a:r>
          </a:p>
          <a:p>
            <a:pPr lvl="1">
              <a:buFont typeface="Monotype Sorts" pitchFamily="2" charset="2"/>
              <a:buNone/>
            </a:pPr>
            <a:r>
              <a:rPr lang="en-US" altLang="en-US" sz="1400"/>
              <a:t>		printf(“ *** Parent Process is done ***\n”);</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endParaRPr lang="en-US" altLang="en-US" sz="1400"/>
          </a:p>
        </p:txBody>
      </p:sp>
    </p:spTree>
    <p:extLst>
      <p:ext uri="{BB962C8B-B14F-4D97-AF65-F5344CB8AC3E}">
        <p14:creationId xmlns:p14="http://schemas.microsoft.com/office/powerpoint/2010/main" val="88848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fork() system call</a:t>
            </a:r>
            <a:endParaRPr lang="en-US" dirty="0"/>
          </a:p>
        </p:txBody>
      </p:sp>
      <p:sp>
        <p:nvSpPr>
          <p:cNvPr id="3" name="Content Placeholder 2"/>
          <p:cNvSpPr>
            <a:spLocks noGrp="1"/>
          </p:cNvSpPr>
          <p:nvPr>
            <p:ph idx="1"/>
          </p:nvPr>
        </p:nvSpPr>
        <p:spPr/>
        <p:txBody>
          <a:bodyPr/>
          <a:lstStyle/>
          <a:p>
            <a:endParaRPr lang="en-US" dirty="0"/>
          </a:p>
        </p:txBody>
      </p:sp>
      <p:sp>
        <p:nvSpPr>
          <p:cNvPr id="4" name="Rectangle 1027"/>
          <p:cNvSpPr txBox="1">
            <a:spLocks noChangeArrowheads="1"/>
          </p:cNvSpPr>
          <p:nvPr/>
        </p:nvSpPr>
        <p:spPr>
          <a:xfrm>
            <a:off x="2495601" y="2032698"/>
            <a:ext cx="3821113" cy="4502150"/>
          </a:xfrm>
          <a:prstGeom prst="rect">
            <a:avLst/>
          </a:prstGeom>
          <a:noFill/>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Monotype Sorts" pitchFamily="2" charset="2"/>
              <a:buNone/>
            </a:pPr>
            <a:r>
              <a:rPr lang="en-US" altLang="en-US" sz="1400"/>
              <a:t>void main(void)</a:t>
            </a:r>
          </a:p>
          <a:p>
            <a:pPr lvl="1">
              <a:buFont typeface="Monotype Sorts" pitchFamily="2" charset="2"/>
              <a:buNone/>
            </a:pPr>
            <a:r>
              <a:rPr lang="en-US" altLang="en-US" sz="1400"/>
              <a:t>	{</a:t>
            </a:r>
          </a:p>
          <a:p>
            <a:pPr lvl="1">
              <a:buFont typeface="Monotype Sorts" pitchFamily="2" charset="2"/>
              <a:buNone/>
            </a:pPr>
            <a:r>
              <a:rPr lang="en-US" altLang="en-US" sz="1400"/>
              <a:t>		pid=fork();</a:t>
            </a:r>
          </a:p>
          <a:p>
            <a:pPr lvl="1">
              <a:buFont typeface="Monotype Sorts" pitchFamily="2" charset="2"/>
              <a:buNone/>
            </a:pPr>
            <a:r>
              <a:rPr lang="en-US" altLang="en-US" sz="1400"/>
              <a:t>	   if (pid==0)</a:t>
            </a:r>
          </a:p>
          <a:p>
            <a:pPr lvl="1">
              <a:buFont typeface="Monotype Sorts" pitchFamily="2" charset="2"/>
              <a:buNone/>
            </a:pPr>
            <a:r>
              <a:rPr lang="en-US" altLang="en-US" sz="1400"/>
              <a:t>			ChildProcess();</a:t>
            </a:r>
          </a:p>
          <a:p>
            <a:pPr lvl="1">
              <a:buFont typeface="Monotype Sorts" pitchFamily="2" charset="2"/>
              <a:buNone/>
            </a:pPr>
            <a:r>
              <a:rPr lang="en-US" altLang="en-US" sz="1400"/>
              <a:t>	else</a:t>
            </a:r>
          </a:p>
          <a:p>
            <a:pPr lvl="1">
              <a:buFont typeface="Monotype Sorts" pitchFamily="2" charset="2"/>
              <a:buNone/>
            </a:pPr>
            <a:r>
              <a:rPr lang="en-US" altLang="en-US" sz="1400"/>
              <a:t>			ParentProcess();</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r>
              <a:rPr lang="en-US" altLang="en-US" sz="1400"/>
              <a:t>Void ChildProcess(void)</a:t>
            </a:r>
          </a:p>
          <a:p>
            <a:pPr lvl="1">
              <a:buFont typeface="Monotype Sorts" pitchFamily="2" charset="2"/>
              <a:buNone/>
            </a:pPr>
            <a:r>
              <a:rPr lang="en-US" altLang="en-US" sz="1400"/>
              <a:t>	{</a:t>
            </a:r>
          </a:p>
          <a:p>
            <a:pPr lvl="1">
              <a:buFont typeface="Monotype Sorts" pitchFamily="2" charset="2"/>
              <a:buNone/>
            </a:pPr>
            <a:r>
              <a:rPr lang="en-US" altLang="en-US" sz="1400"/>
              <a:t>		}</a:t>
            </a:r>
          </a:p>
          <a:p>
            <a:pPr lvl="1">
              <a:buFont typeface="Monotype Sorts" pitchFamily="2" charset="2"/>
              <a:buNone/>
            </a:pPr>
            <a:endParaRPr lang="en-US" altLang="en-US" sz="1400"/>
          </a:p>
          <a:p>
            <a:pPr lvl="1">
              <a:buFont typeface="Monotype Sorts" pitchFamily="2" charset="2"/>
              <a:buNone/>
            </a:pPr>
            <a:r>
              <a:rPr lang="en-US" altLang="en-US" sz="1400"/>
              <a:t>Void ParentProcess(void)</a:t>
            </a:r>
          </a:p>
          <a:p>
            <a:pPr lvl="1">
              <a:buFont typeface="Monotype Sorts" pitchFamily="2" charset="2"/>
              <a:buNone/>
            </a:pPr>
            <a:r>
              <a:rPr lang="en-US" altLang="en-US" sz="1400"/>
              <a:t>	{</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endParaRPr lang="en-US" altLang="en-US" sz="1400"/>
          </a:p>
          <a:p>
            <a:pPr lvl="1">
              <a:buFont typeface="Monotype Sorts" pitchFamily="2" charset="2"/>
              <a:buNone/>
            </a:pPr>
            <a:endParaRPr lang="en-US" altLang="en-US" sz="1400" dirty="0"/>
          </a:p>
        </p:txBody>
      </p:sp>
      <p:sp>
        <p:nvSpPr>
          <p:cNvPr id="5" name="Rectangle 1030"/>
          <p:cNvSpPr>
            <a:spLocks noChangeArrowheads="1"/>
          </p:cNvSpPr>
          <p:nvPr/>
        </p:nvSpPr>
        <p:spPr bwMode="auto">
          <a:xfrm>
            <a:off x="6696126" y="2016596"/>
            <a:ext cx="3821113" cy="4529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lvl="1">
              <a:buFont typeface="Monotype Sorts" pitchFamily="2" charset="2"/>
              <a:buNone/>
            </a:pPr>
            <a:r>
              <a:rPr lang="en-US" altLang="en-US" sz="1400"/>
              <a:t>void main(void)</a:t>
            </a:r>
          </a:p>
          <a:p>
            <a:pPr lvl="1">
              <a:buFont typeface="Monotype Sorts" pitchFamily="2" charset="2"/>
              <a:buNone/>
            </a:pPr>
            <a:r>
              <a:rPr lang="en-US" altLang="en-US" sz="1400"/>
              <a:t>	{</a:t>
            </a:r>
          </a:p>
          <a:p>
            <a:pPr lvl="1">
              <a:buFont typeface="Monotype Sorts" pitchFamily="2" charset="2"/>
              <a:buNone/>
            </a:pPr>
            <a:r>
              <a:rPr lang="en-US" altLang="en-US" sz="1400"/>
              <a:t>		pid=fork();</a:t>
            </a:r>
          </a:p>
          <a:p>
            <a:pPr lvl="1">
              <a:buFont typeface="Monotype Sorts" pitchFamily="2" charset="2"/>
              <a:buNone/>
            </a:pPr>
            <a:r>
              <a:rPr lang="en-US" altLang="en-US" sz="1400"/>
              <a:t>	   if (pid==0)</a:t>
            </a:r>
          </a:p>
          <a:p>
            <a:pPr lvl="1">
              <a:buFont typeface="Monotype Sorts" pitchFamily="2" charset="2"/>
              <a:buNone/>
            </a:pPr>
            <a:r>
              <a:rPr lang="en-US" altLang="en-US" sz="1400"/>
              <a:t>			ChildProcess();</a:t>
            </a:r>
          </a:p>
          <a:p>
            <a:pPr lvl="1">
              <a:buFont typeface="Monotype Sorts" pitchFamily="2" charset="2"/>
              <a:buNone/>
            </a:pPr>
            <a:r>
              <a:rPr lang="en-US" altLang="en-US" sz="1400"/>
              <a:t>	else</a:t>
            </a:r>
          </a:p>
          <a:p>
            <a:pPr lvl="1">
              <a:buFont typeface="Monotype Sorts" pitchFamily="2" charset="2"/>
              <a:buNone/>
            </a:pPr>
            <a:r>
              <a:rPr lang="en-US" altLang="en-US" sz="1400"/>
              <a:t>			ParentProcess();</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r>
              <a:rPr lang="en-US" altLang="en-US" sz="1400"/>
              <a:t>Void ChildProcess(void)</a:t>
            </a:r>
          </a:p>
          <a:p>
            <a:pPr lvl="1">
              <a:buFont typeface="Monotype Sorts" pitchFamily="2" charset="2"/>
              <a:buNone/>
            </a:pPr>
            <a:r>
              <a:rPr lang="en-US" altLang="en-US" sz="1400"/>
              <a:t>	{</a:t>
            </a:r>
          </a:p>
          <a:p>
            <a:pPr lvl="1">
              <a:buFont typeface="Monotype Sorts" pitchFamily="2" charset="2"/>
              <a:buNone/>
            </a:pPr>
            <a:r>
              <a:rPr lang="en-US" altLang="en-US" sz="1400"/>
              <a:t>		}</a:t>
            </a:r>
          </a:p>
          <a:p>
            <a:pPr lvl="1">
              <a:buFont typeface="Monotype Sorts" pitchFamily="2" charset="2"/>
              <a:buNone/>
            </a:pPr>
            <a:endParaRPr lang="en-US" altLang="en-US" sz="1400"/>
          </a:p>
          <a:p>
            <a:pPr lvl="1">
              <a:buFont typeface="Monotype Sorts" pitchFamily="2" charset="2"/>
              <a:buNone/>
            </a:pPr>
            <a:r>
              <a:rPr lang="en-US" altLang="en-US" sz="1400"/>
              <a:t>Void ParentProcess(void)</a:t>
            </a:r>
          </a:p>
          <a:p>
            <a:pPr lvl="1">
              <a:buFont typeface="Monotype Sorts" pitchFamily="2" charset="2"/>
              <a:buNone/>
            </a:pPr>
            <a:r>
              <a:rPr lang="en-US" altLang="en-US" sz="1400"/>
              <a:t>	{</a:t>
            </a:r>
          </a:p>
          <a:p>
            <a:pPr lvl="1">
              <a:buFont typeface="Monotype Sorts" pitchFamily="2" charset="2"/>
              <a:buNone/>
            </a:pPr>
            <a:r>
              <a:rPr lang="en-US" altLang="en-US" sz="1400"/>
              <a:t>		         </a:t>
            </a:r>
          </a:p>
          <a:p>
            <a:pPr lvl="1">
              <a:buFont typeface="Monotype Sorts" pitchFamily="2" charset="2"/>
              <a:buNone/>
            </a:pPr>
            <a:r>
              <a:rPr lang="en-US" altLang="en-US" sz="1400"/>
              <a:t>}</a:t>
            </a:r>
          </a:p>
          <a:p>
            <a:pPr lvl="1">
              <a:buFont typeface="Monotype Sorts" pitchFamily="2" charset="2"/>
              <a:buNone/>
            </a:pPr>
            <a:endParaRPr lang="en-US" altLang="en-US" sz="1400"/>
          </a:p>
          <a:p>
            <a:pPr lvl="1">
              <a:buFont typeface="Monotype Sorts" pitchFamily="2" charset="2"/>
              <a:buNone/>
            </a:pPr>
            <a:endParaRPr lang="en-US" altLang="en-US" sz="1400"/>
          </a:p>
        </p:txBody>
      </p:sp>
      <p:sp>
        <p:nvSpPr>
          <p:cNvPr id="6" name="Text Box 1031"/>
          <p:cNvSpPr txBox="1">
            <a:spLocks noChangeArrowheads="1"/>
          </p:cNvSpPr>
          <p:nvPr/>
        </p:nvSpPr>
        <p:spPr bwMode="auto">
          <a:xfrm>
            <a:off x="4495851" y="1984847"/>
            <a:ext cx="1558925" cy="466725"/>
          </a:xfrm>
          <a:prstGeom prst="rect">
            <a:avLst/>
          </a:prstGeom>
          <a:solidFill>
            <a:schemeClr val="accent1"/>
          </a:solidFill>
          <a:ln w="9525">
            <a:solidFill>
              <a:schemeClr val="tx1"/>
            </a:solidFill>
            <a:miter lim="800000"/>
            <a:headEnd/>
            <a:tailEnd/>
          </a:ln>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a:t>PID=3456</a:t>
            </a:r>
          </a:p>
        </p:txBody>
      </p:sp>
      <p:sp>
        <p:nvSpPr>
          <p:cNvPr id="7" name="Text Box 1032"/>
          <p:cNvSpPr txBox="1">
            <a:spLocks noChangeArrowheads="1"/>
          </p:cNvSpPr>
          <p:nvPr/>
        </p:nvSpPr>
        <p:spPr bwMode="auto">
          <a:xfrm>
            <a:off x="9315500" y="2284885"/>
            <a:ext cx="1049338" cy="466725"/>
          </a:xfrm>
          <a:prstGeom prst="rect">
            <a:avLst/>
          </a:prstGeom>
          <a:solidFill>
            <a:schemeClr val="accent1"/>
          </a:solidFill>
          <a:ln w="9525">
            <a:solidFill>
              <a:schemeClr val="tx1"/>
            </a:solidFill>
            <a:miter lim="800000"/>
            <a:headEnd/>
            <a:tailEnd/>
          </a:ln>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a:t>PID=0</a:t>
            </a:r>
          </a:p>
        </p:txBody>
      </p:sp>
      <p:sp>
        <p:nvSpPr>
          <p:cNvPr id="8" name="Text Box 1033"/>
          <p:cNvSpPr txBox="1">
            <a:spLocks noChangeArrowheads="1"/>
          </p:cNvSpPr>
          <p:nvPr/>
        </p:nvSpPr>
        <p:spPr bwMode="auto">
          <a:xfrm>
            <a:off x="3573166" y="1553273"/>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dirty="0"/>
              <a:t>Parent</a:t>
            </a:r>
          </a:p>
        </p:txBody>
      </p:sp>
      <p:sp>
        <p:nvSpPr>
          <p:cNvPr id="9" name="Text Box 1034"/>
          <p:cNvSpPr txBox="1">
            <a:spLocks noChangeArrowheads="1"/>
          </p:cNvSpPr>
          <p:nvPr/>
        </p:nvSpPr>
        <p:spPr bwMode="auto">
          <a:xfrm>
            <a:off x="8184233" y="1484784"/>
            <a:ext cx="88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2400" dirty="0"/>
              <a:t>Child</a:t>
            </a:r>
          </a:p>
        </p:txBody>
      </p:sp>
    </p:spTree>
    <p:extLst>
      <p:ext uri="{BB962C8B-B14F-4D97-AF65-F5344CB8AC3E}">
        <p14:creationId xmlns:p14="http://schemas.microsoft.com/office/powerpoint/2010/main" val="428454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Processes Tree on a UNIX System</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55440" y="1660525"/>
            <a:ext cx="9648128" cy="464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18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UNIX system initialization</a:t>
            </a:r>
            <a:endParaRPr lang="en-US" dirty="0"/>
          </a:p>
        </p:txBody>
      </p:sp>
      <p:grpSp>
        <p:nvGrpSpPr>
          <p:cNvPr id="4" name="Group 39"/>
          <p:cNvGrpSpPr>
            <a:grpSpLocks/>
          </p:cNvGrpSpPr>
          <p:nvPr/>
        </p:nvGrpSpPr>
        <p:grpSpPr bwMode="auto">
          <a:xfrm>
            <a:off x="1990931" y="1949457"/>
            <a:ext cx="7789707" cy="4819436"/>
            <a:chOff x="-386" y="553"/>
            <a:chExt cx="5958" cy="3558"/>
          </a:xfrm>
        </p:grpSpPr>
        <p:sp>
          <p:nvSpPr>
            <p:cNvPr id="5" name="Text Box 5"/>
            <p:cNvSpPr txBox="1">
              <a:spLocks noChangeArrowheads="1"/>
            </p:cNvSpPr>
            <p:nvPr/>
          </p:nvSpPr>
          <p:spPr bwMode="auto">
            <a:xfrm>
              <a:off x="1444" y="1475"/>
              <a:ext cx="984"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a:t>init</a:t>
              </a:r>
            </a:p>
          </p:txBody>
        </p:sp>
        <p:sp>
          <p:nvSpPr>
            <p:cNvPr id="6" name="Line 6"/>
            <p:cNvSpPr>
              <a:spLocks noChangeShapeType="1"/>
            </p:cNvSpPr>
            <p:nvPr/>
          </p:nvSpPr>
          <p:spPr bwMode="auto">
            <a:xfrm>
              <a:off x="108" y="929"/>
              <a:ext cx="5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7" name="Text Box 7"/>
            <p:cNvSpPr txBox="1">
              <a:spLocks noChangeArrowheads="1"/>
            </p:cNvSpPr>
            <p:nvPr/>
          </p:nvSpPr>
          <p:spPr bwMode="auto">
            <a:xfrm>
              <a:off x="798" y="577"/>
              <a:ext cx="8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1600" dirty="0"/>
                <a:t>process 0</a:t>
              </a:r>
            </a:p>
          </p:txBody>
        </p:sp>
        <p:sp>
          <p:nvSpPr>
            <p:cNvPr id="8" name="Line 8"/>
            <p:cNvSpPr>
              <a:spLocks noChangeShapeType="1"/>
            </p:cNvSpPr>
            <p:nvPr/>
          </p:nvSpPr>
          <p:spPr bwMode="auto">
            <a:xfrm>
              <a:off x="1667" y="922"/>
              <a:ext cx="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9" name="Text Box 9"/>
            <p:cNvSpPr txBox="1">
              <a:spLocks noChangeArrowheads="1"/>
            </p:cNvSpPr>
            <p:nvPr/>
          </p:nvSpPr>
          <p:spPr bwMode="auto">
            <a:xfrm>
              <a:off x="2486" y="807"/>
              <a:ext cx="30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1600"/>
                <a:t>Wait until init exits SYSTEM SHUTDOWN</a:t>
              </a:r>
            </a:p>
          </p:txBody>
        </p:sp>
        <p:sp>
          <p:nvSpPr>
            <p:cNvPr id="10" name="Text Box 10"/>
            <p:cNvSpPr txBox="1">
              <a:spLocks noChangeArrowheads="1"/>
            </p:cNvSpPr>
            <p:nvPr/>
          </p:nvSpPr>
          <p:spPr bwMode="auto">
            <a:xfrm>
              <a:off x="-386" y="553"/>
              <a:ext cx="95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dirty="0"/>
                <a:t>bootstrap</a:t>
              </a:r>
            </a:p>
          </p:txBody>
        </p:sp>
        <p:sp>
          <p:nvSpPr>
            <p:cNvPr id="11" name="Line 11"/>
            <p:cNvSpPr>
              <a:spLocks noChangeShapeType="1"/>
            </p:cNvSpPr>
            <p:nvPr/>
          </p:nvSpPr>
          <p:spPr bwMode="auto">
            <a:xfrm>
              <a:off x="1081" y="103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2" name="Line 12"/>
            <p:cNvSpPr>
              <a:spLocks noChangeShapeType="1"/>
            </p:cNvSpPr>
            <p:nvPr/>
          </p:nvSpPr>
          <p:spPr bwMode="auto">
            <a:xfrm>
              <a:off x="1070" y="1587"/>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13" name="Text Box 13"/>
            <p:cNvSpPr txBox="1">
              <a:spLocks noChangeArrowheads="1"/>
            </p:cNvSpPr>
            <p:nvPr/>
          </p:nvSpPr>
          <p:spPr bwMode="auto">
            <a:xfrm>
              <a:off x="671" y="807"/>
              <a:ext cx="984"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a:t>Swapper</a:t>
              </a:r>
            </a:p>
          </p:txBody>
        </p:sp>
        <p:sp>
          <p:nvSpPr>
            <p:cNvPr id="14" name="Text Box 14"/>
            <p:cNvSpPr txBox="1">
              <a:spLocks noChangeArrowheads="1"/>
            </p:cNvSpPr>
            <p:nvPr/>
          </p:nvSpPr>
          <p:spPr bwMode="auto">
            <a:xfrm>
              <a:off x="1502" y="1241"/>
              <a:ext cx="8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1600" dirty="0"/>
                <a:t>process 1</a:t>
              </a:r>
            </a:p>
          </p:txBody>
        </p:sp>
        <p:sp>
          <p:nvSpPr>
            <p:cNvPr id="15" name="Line 15"/>
            <p:cNvSpPr>
              <a:spLocks noChangeShapeType="1"/>
            </p:cNvSpPr>
            <p:nvPr/>
          </p:nvSpPr>
          <p:spPr bwMode="auto">
            <a:xfrm>
              <a:off x="2422" y="1599"/>
              <a:ext cx="20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16" name="Text Box 16"/>
            <p:cNvSpPr txBox="1">
              <a:spLocks noChangeArrowheads="1"/>
            </p:cNvSpPr>
            <p:nvPr/>
          </p:nvSpPr>
          <p:spPr bwMode="auto">
            <a:xfrm>
              <a:off x="2478" y="1338"/>
              <a:ext cx="19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sz="1600" dirty="0"/>
                <a:t>Wait until  all children  exit</a:t>
              </a:r>
            </a:p>
          </p:txBody>
        </p:sp>
        <p:sp>
          <p:nvSpPr>
            <p:cNvPr id="17" name="Text Box 17"/>
            <p:cNvSpPr txBox="1">
              <a:spLocks noChangeArrowheads="1"/>
            </p:cNvSpPr>
            <p:nvPr/>
          </p:nvSpPr>
          <p:spPr bwMode="auto">
            <a:xfrm>
              <a:off x="531" y="1172"/>
              <a:ext cx="46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a:t>fork</a:t>
              </a:r>
            </a:p>
          </p:txBody>
        </p:sp>
        <p:sp>
          <p:nvSpPr>
            <p:cNvPr id="18" name="Line 18"/>
            <p:cNvSpPr>
              <a:spLocks noChangeShapeType="1"/>
            </p:cNvSpPr>
            <p:nvPr/>
          </p:nvSpPr>
          <p:spPr bwMode="auto">
            <a:xfrm>
              <a:off x="1882" y="1729"/>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9" name="Line 19"/>
            <p:cNvSpPr>
              <a:spLocks noChangeShapeType="1"/>
            </p:cNvSpPr>
            <p:nvPr/>
          </p:nvSpPr>
          <p:spPr bwMode="auto">
            <a:xfrm>
              <a:off x="1871" y="2318"/>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20" name="Text Box 20"/>
            <p:cNvSpPr txBox="1">
              <a:spLocks noChangeArrowheads="1"/>
            </p:cNvSpPr>
            <p:nvPr/>
          </p:nvSpPr>
          <p:spPr bwMode="auto">
            <a:xfrm>
              <a:off x="2224" y="2196"/>
              <a:ext cx="984"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dirty="0" err="1"/>
                <a:t>getty</a:t>
              </a:r>
              <a:endParaRPr kumimoji="0" lang="en-US" altLang="en-US" sz="1600" dirty="0"/>
            </a:p>
          </p:txBody>
        </p:sp>
        <p:sp>
          <p:nvSpPr>
            <p:cNvPr id="21" name="Text Box 22"/>
            <p:cNvSpPr txBox="1">
              <a:spLocks noChangeArrowheads="1"/>
            </p:cNvSpPr>
            <p:nvPr/>
          </p:nvSpPr>
          <p:spPr bwMode="auto">
            <a:xfrm>
              <a:off x="3754" y="2208"/>
              <a:ext cx="690"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a:t>login</a:t>
              </a:r>
            </a:p>
          </p:txBody>
        </p:sp>
        <p:sp>
          <p:nvSpPr>
            <p:cNvPr id="22" name="Text Box 23"/>
            <p:cNvSpPr txBox="1">
              <a:spLocks noChangeArrowheads="1"/>
            </p:cNvSpPr>
            <p:nvPr/>
          </p:nvSpPr>
          <p:spPr bwMode="auto">
            <a:xfrm>
              <a:off x="4882" y="2210"/>
              <a:ext cx="690"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a:t>shell</a:t>
              </a:r>
            </a:p>
          </p:txBody>
        </p:sp>
        <p:sp>
          <p:nvSpPr>
            <p:cNvPr id="23" name="Line 24"/>
            <p:cNvSpPr>
              <a:spLocks noChangeShapeType="1"/>
            </p:cNvSpPr>
            <p:nvPr/>
          </p:nvSpPr>
          <p:spPr bwMode="auto">
            <a:xfrm>
              <a:off x="4478" y="2351"/>
              <a:ext cx="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24" name="Text Box 25"/>
            <p:cNvSpPr txBox="1">
              <a:spLocks noChangeArrowheads="1"/>
            </p:cNvSpPr>
            <p:nvPr/>
          </p:nvSpPr>
          <p:spPr bwMode="auto">
            <a:xfrm>
              <a:off x="3184" y="2089"/>
              <a:ext cx="5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dirty="0"/>
                <a:t>exec</a:t>
              </a:r>
            </a:p>
          </p:txBody>
        </p:sp>
        <p:sp>
          <p:nvSpPr>
            <p:cNvPr id="25" name="Text Box 26"/>
            <p:cNvSpPr txBox="1">
              <a:spLocks noChangeArrowheads="1"/>
            </p:cNvSpPr>
            <p:nvPr/>
          </p:nvSpPr>
          <p:spPr bwMode="auto">
            <a:xfrm>
              <a:off x="4401" y="2051"/>
              <a:ext cx="5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dirty="0"/>
                <a:t>exec</a:t>
              </a:r>
            </a:p>
          </p:txBody>
        </p:sp>
        <p:sp>
          <p:nvSpPr>
            <p:cNvPr id="26" name="Line 27"/>
            <p:cNvSpPr>
              <a:spLocks noChangeShapeType="1"/>
            </p:cNvSpPr>
            <p:nvPr/>
          </p:nvSpPr>
          <p:spPr bwMode="auto">
            <a:xfrm flipV="1">
              <a:off x="3186" y="2328"/>
              <a:ext cx="587" cy="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27" name="Line 28"/>
            <p:cNvSpPr>
              <a:spLocks noChangeShapeType="1"/>
            </p:cNvSpPr>
            <p:nvPr/>
          </p:nvSpPr>
          <p:spPr bwMode="auto">
            <a:xfrm>
              <a:off x="5031" y="2457"/>
              <a:ext cx="12" cy="5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28" name="Text Box 29"/>
            <p:cNvSpPr txBox="1">
              <a:spLocks noChangeArrowheads="1"/>
            </p:cNvSpPr>
            <p:nvPr/>
          </p:nvSpPr>
          <p:spPr bwMode="auto">
            <a:xfrm>
              <a:off x="4555" y="3000"/>
              <a:ext cx="90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50000"/>
                </a:spcBef>
                <a:buClrTx/>
                <a:buSzTx/>
                <a:buFontTx/>
                <a:buNone/>
              </a:pPr>
              <a:r>
                <a:rPr kumimoji="0" lang="en-US" altLang="en-US" sz="1600"/>
                <a:t>User</a:t>
              </a:r>
            </a:p>
            <a:p>
              <a:pPr algn="ctr">
                <a:spcBef>
                  <a:spcPct val="50000"/>
                </a:spcBef>
                <a:buClrTx/>
                <a:buSzTx/>
                <a:buFontTx/>
                <a:buNone/>
              </a:pPr>
              <a:r>
                <a:rPr kumimoji="0" lang="en-US" altLang="en-US" sz="1600"/>
                <a:t>commands</a:t>
              </a:r>
            </a:p>
          </p:txBody>
        </p:sp>
        <p:sp>
          <p:nvSpPr>
            <p:cNvPr id="29" name="Line 30"/>
            <p:cNvSpPr>
              <a:spLocks noChangeShapeType="1"/>
            </p:cNvSpPr>
            <p:nvPr/>
          </p:nvSpPr>
          <p:spPr bwMode="auto">
            <a:xfrm>
              <a:off x="4925" y="3515"/>
              <a:ext cx="0" cy="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30" name="Line 31"/>
            <p:cNvSpPr>
              <a:spLocks noChangeShapeType="1"/>
            </p:cNvSpPr>
            <p:nvPr/>
          </p:nvSpPr>
          <p:spPr bwMode="auto">
            <a:xfrm flipV="1">
              <a:off x="4925" y="3961"/>
              <a:ext cx="6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31" name="Line 32"/>
            <p:cNvSpPr>
              <a:spLocks noChangeShapeType="1"/>
            </p:cNvSpPr>
            <p:nvPr/>
          </p:nvSpPr>
          <p:spPr bwMode="auto">
            <a:xfrm flipH="1" flipV="1">
              <a:off x="5529" y="2454"/>
              <a:ext cx="11" cy="15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32" name="Text Box 33"/>
            <p:cNvSpPr txBox="1">
              <a:spLocks noChangeArrowheads="1"/>
            </p:cNvSpPr>
            <p:nvPr/>
          </p:nvSpPr>
          <p:spPr bwMode="auto">
            <a:xfrm>
              <a:off x="4495" y="2596"/>
              <a:ext cx="46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a:t>fork</a:t>
              </a:r>
            </a:p>
          </p:txBody>
        </p:sp>
        <p:sp>
          <p:nvSpPr>
            <p:cNvPr id="33" name="Text Box 34"/>
            <p:cNvSpPr txBox="1">
              <a:spLocks noChangeArrowheads="1"/>
            </p:cNvSpPr>
            <p:nvPr/>
          </p:nvSpPr>
          <p:spPr bwMode="auto">
            <a:xfrm>
              <a:off x="1404" y="1928"/>
              <a:ext cx="46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a:t>fork</a:t>
              </a:r>
            </a:p>
          </p:txBody>
        </p:sp>
        <p:sp>
          <p:nvSpPr>
            <p:cNvPr id="34" name="Text Box 35"/>
            <p:cNvSpPr txBox="1">
              <a:spLocks noChangeArrowheads="1"/>
            </p:cNvSpPr>
            <p:nvPr/>
          </p:nvSpPr>
          <p:spPr bwMode="auto">
            <a:xfrm>
              <a:off x="4388" y="3607"/>
              <a:ext cx="44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a:t>exit</a:t>
              </a:r>
            </a:p>
          </p:txBody>
        </p:sp>
        <p:sp>
          <p:nvSpPr>
            <p:cNvPr id="35" name="Line 36"/>
            <p:cNvSpPr>
              <a:spLocks noChangeShapeType="1"/>
            </p:cNvSpPr>
            <p:nvPr/>
          </p:nvSpPr>
          <p:spPr bwMode="auto">
            <a:xfrm>
              <a:off x="1893" y="2316"/>
              <a:ext cx="0" cy="9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600"/>
            </a:p>
          </p:txBody>
        </p:sp>
        <p:sp>
          <p:nvSpPr>
            <p:cNvPr id="36" name="Text Box 37"/>
            <p:cNvSpPr txBox="1">
              <a:spLocks noChangeArrowheads="1"/>
            </p:cNvSpPr>
            <p:nvPr/>
          </p:nvSpPr>
          <p:spPr bwMode="auto">
            <a:xfrm>
              <a:off x="921" y="3134"/>
              <a:ext cx="1995" cy="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folHlink"/>
                </a:buClr>
                <a:buSzPct val="90000"/>
                <a:buFont typeface="Monotype Sorts" pitchFamily="2" charset="2"/>
                <a:buChar char="n"/>
                <a:defRPr kumimoji="1" sz="2000">
                  <a:solidFill>
                    <a:schemeClr val="tx1"/>
                  </a:solidFill>
                  <a:latin typeface="Helvetica" pitchFamily="34" charset="0"/>
                </a:defRPr>
              </a:lvl1pPr>
              <a:lvl2pPr marL="742950" indent="-285750" algn="l">
                <a:spcBef>
                  <a:spcPct val="20000"/>
                </a:spcBef>
                <a:buClr>
                  <a:schemeClr val="accent2"/>
                </a:buClr>
                <a:buSzPct val="90000"/>
                <a:buFont typeface="Monotype Sorts" pitchFamily="2" charset="2"/>
                <a:buChar char="F"/>
                <a:defRPr kumimoji="1">
                  <a:solidFill>
                    <a:schemeClr val="tx1"/>
                  </a:solidFill>
                  <a:latin typeface="Helvetica" pitchFamily="34" charset="0"/>
                </a:defRPr>
              </a:lvl2pPr>
              <a:lvl3pPr marL="1143000" indent="-228600" algn="l">
                <a:spcBef>
                  <a:spcPct val="20000"/>
                </a:spcBef>
                <a:buClr>
                  <a:srgbClr val="33CC33"/>
                </a:buClr>
                <a:buSzPct val="90000"/>
                <a:buFont typeface="Monotype Sorts" pitchFamily="2" charset="2"/>
                <a:buChar char="4"/>
                <a:defRPr kumimoji="1">
                  <a:solidFill>
                    <a:schemeClr val="tx1"/>
                  </a:solidFill>
                  <a:latin typeface="Helvetica" pitchFamily="34" charset="0"/>
                </a:defRPr>
              </a:lvl3pPr>
              <a:lvl4pPr marL="1600200" indent="-228600" algn="l">
                <a:spcBef>
                  <a:spcPct val="20000"/>
                </a:spcBef>
                <a:buClr>
                  <a:schemeClr val="hlink"/>
                </a:buClr>
                <a:buChar char="–"/>
                <a:defRPr kumimoji="1">
                  <a:solidFill>
                    <a:schemeClr val="tx1"/>
                  </a:solidFill>
                  <a:latin typeface="Helvetica" pitchFamily="34" charset="0"/>
                </a:defRPr>
              </a:lvl4pPr>
              <a:lvl5pPr marL="2057400" indent="-228600" algn="l">
                <a:spcBef>
                  <a:spcPct val="20000"/>
                </a:spcBef>
                <a:buChar char="»"/>
                <a:defRPr kumimoji="1">
                  <a:solidFill>
                    <a:schemeClr val="tx1"/>
                  </a:solidFill>
                  <a:latin typeface="Helvetica" pitchFamily="34" charset="0"/>
                </a:defRPr>
              </a:lvl5pPr>
              <a:lvl6pPr marL="2514600" indent="-228600" eaLnBrk="0" fontAlgn="base" hangingPunct="0">
                <a:spcBef>
                  <a:spcPct val="20000"/>
                </a:spcBef>
                <a:spcAft>
                  <a:spcPct val="0"/>
                </a:spcAft>
                <a:buChar char="»"/>
                <a:defRPr kumimoji="1">
                  <a:solidFill>
                    <a:schemeClr val="tx1"/>
                  </a:solidFill>
                  <a:latin typeface="Helvetica" pitchFamily="34" charset="0"/>
                </a:defRPr>
              </a:lvl6pPr>
              <a:lvl7pPr marL="2971800" indent="-228600" eaLnBrk="0" fontAlgn="base" hangingPunct="0">
                <a:spcBef>
                  <a:spcPct val="20000"/>
                </a:spcBef>
                <a:spcAft>
                  <a:spcPct val="0"/>
                </a:spcAft>
                <a:buChar char="»"/>
                <a:defRPr kumimoji="1">
                  <a:solidFill>
                    <a:schemeClr val="tx1"/>
                  </a:solidFill>
                  <a:latin typeface="Helvetica" pitchFamily="34" charset="0"/>
                </a:defRPr>
              </a:lvl7pPr>
              <a:lvl8pPr marL="3429000" indent="-228600" eaLnBrk="0" fontAlgn="base" hangingPunct="0">
                <a:spcBef>
                  <a:spcPct val="20000"/>
                </a:spcBef>
                <a:spcAft>
                  <a:spcPct val="0"/>
                </a:spcAft>
                <a:buChar char="»"/>
                <a:defRPr kumimoji="1">
                  <a:solidFill>
                    <a:schemeClr val="tx1"/>
                  </a:solidFill>
                  <a:latin typeface="Helvetica" pitchFamily="34" charset="0"/>
                </a:defRPr>
              </a:lvl8pPr>
              <a:lvl9pPr marL="3886200" indent="-228600" eaLnBrk="0" fontAlgn="base" hangingPunct="0">
                <a:spcBef>
                  <a:spcPct val="20000"/>
                </a:spcBef>
                <a:spcAft>
                  <a:spcPct val="0"/>
                </a:spcAft>
                <a:buChar char="»"/>
                <a:defRPr kumimoji="1">
                  <a:solidFill>
                    <a:schemeClr val="tx1"/>
                  </a:solidFill>
                  <a:latin typeface="Helvetica" pitchFamily="34" charset="0"/>
                </a:defRPr>
              </a:lvl9pPr>
            </a:lstStyle>
            <a:p>
              <a:pPr algn="ctr">
                <a:spcBef>
                  <a:spcPct val="0"/>
                </a:spcBef>
                <a:buClrTx/>
                <a:buSzTx/>
                <a:buFontTx/>
                <a:buNone/>
              </a:pPr>
              <a:r>
                <a:rPr kumimoji="0" lang="en-US" altLang="en-US" dirty="0"/>
                <a:t>.</a:t>
              </a:r>
            </a:p>
            <a:p>
              <a:pPr algn="ctr">
                <a:spcBef>
                  <a:spcPct val="0"/>
                </a:spcBef>
                <a:buClrTx/>
                <a:buSzTx/>
                <a:buFontTx/>
                <a:buNone/>
              </a:pPr>
              <a:r>
                <a:rPr kumimoji="0" lang="en-US" altLang="en-US" dirty="0"/>
                <a:t>.</a:t>
              </a:r>
            </a:p>
            <a:p>
              <a:pPr algn="ctr">
                <a:spcBef>
                  <a:spcPct val="0"/>
                </a:spcBef>
                <a:buClrTx/>
                <a:buSzTx/>
                <a:buFontTx/>
                <a:buNone/>
              </a:pPr>
              <a:r>
                <a:rPr kumimoji="0" lang="en-US" altLang="en-US" dirty="0"/>
                <a:t>.</a:t>
              </a:r>
            </a:p>
            <a:p>
              <a:pPr algn="ctr">
                <a:spcBef>
                  <a:spcPct val="0"/>
                </a:spcBef>
                <a:buClrTx/>
                <a:buSzTx/>
                <a:buFontTx/>
                <a:buNone/>
              </a:pPr>
              <a:r>
                <a:rPr kumimoji="0" lang="en-US" altLang="en-US" dirty="0"/>
                <a:t>As many as available</a:t>
              </a:r>
            </a:p>
          </p:txBody>
        </p:sp>
      </p:grpSp>
    </p:spTree>
    <p:extLst>
      <p:ext uri="{BB962C8B-B14F-4D97-AF65-F5344CB8AC3E}">
        <p14:creationId xmlns:p14="http://schemas.microsoft.com/office/powerpoint/2010/main" val="393172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Termination</a:t>
            </a:r>
            <a:endParaRPr lang="en-US" dirty="0"/>
          </a:p>
        </p:txBody>
      </p:sp>
      <p:sp>
        <p:nvSpPr>
          <p:cNvPr id="3" name="Content Placeholder 2"/>
          <p:cNvSpPr>
            <a:spLocks noGrp="1"/>
          </p:cNvSpPr>
          <p:nvPr>
            <p:ph idx="1"/>
          </p:nvPr>
        </p:nvSpPr>
        <p:spPr>
          <a:xfrm>
            <a:off x="1158240" y="1600202"/>
            <a:ext cx="9762296" cy="4525963"/>
          </a:xfrm>
        </p:spPr>
        <p:txBody>
          <a:bodyPr>
            <a:noAutofit/>
          </a:bodyPr>
          <a:lstStyle/>
          <a:p>
            <a:r>
              <a:rPr lang="en-US" altLang="en-US" sz="2400" dirty="0"/>
              <a:t>Process executes last statement and asks the operating system to decide it (</a:t>
            </a:r>
            <a:r>
              <a:rPr lang="en-US" altLang="en-US" sz="2400" b="1" dirty="0"/>
              <a:t>exit</a:t>
            </a:r>
            <a:r>
              <a:rPr lang="en-US" altLang="en-US" sz="2400" dirty="0"/>
              <a:t>).</a:t>
            </a:r>
          </a:p>
          <a:p>
            <a:pPr lvl="1"/>
            <a:r>
              <a:rPr lang="en-US" altLang="en-US" sz="2000" dirty="0"/>
              <a:t>Output data from child to parent (via </a:t>
            </a:r>
            <a:r>
              <a:rPr lang="en-US" altLang="en-US" sz="2000" b="1" dirty="0"/>
              <a:t>wait</a:t>
            </a:r>
            <a:r>
              <a:rPr lang="en-US" altLang="en-US" sz="2000" dirty="0"/>
              <a:t>).</a:t>
            </a:r>
          </a:p>
          <a:p>
            <a:pPr lvl="1"/>
            <a:r>
              <a:rPr lang="en-US" altLang="en-US" sz="2000" dirty="0"/>
              <a:t>Process’ resources are deallocated by operating system.</a:t>
            </a:r>
          </a:p>
          <a:p>
            <a:endParaRPr lang="en-US" altLang="en-US" sz="2400" dirty="0"/>
          </a:p>
          <a:p>
            <a:r>
              <a:rPr lang="en-US" altLang="en-US" sz="2400" dirty="0"/>
              <a:t>Parent may terminate the execution of children processes (</a:t>
            </a:r>
            <a:r>
              <a:rPr lang="en-US" altLang="en-US" sz="2400" b="1" dirty="0"/>
              <a:t>abort</a:t>
            </a:r>
            <a:r>
              <a:rPr lang="en-US" altLang="en-US" sz="2400" dirty="0"/>
              <a:t>).</a:t>
            </a:r>
          </a:p>
          <a:p>
            <a:pPr lvl="1"/>
            <a:r>
              <a:rPr lang="en-US" altLang="en-US" sz="2000" dirty="0"/>
              <a:t>Child has exceeded allocated resources.</a:t>
            </a:r>
          </a:p>
          <a:p>
            <a:pPr lvl="1"/>
            <a:r>
              <a:rPr lang="en-US" altLang="en-US" sz="2000" dirty="0"/>
              <a:t>Task assigned to child is no longer required.</a:t>
            </a:r>
          </a:p>
          <a:p>
            <a:pPr lvl="1"/>
            <a:r>
              <a:rPr lang="en-US" altLang="en-US" sz="2000" dirty="0"/>
              <a:t>Parent is exiting.</a:t>
            </a:r>
          </a:p>
          <a:p>
            <a:pPr lvl="1"/>
            <a:r>
              <a:rPr lang="en-US" altLang="en-US" sz="1800" dirty="0"/>
              <a:t>Many operating system does not allow child to continue if its parent terminates leading to phenomenon of </a:t>
            </a:r>
            <a:r>
              <a:rPr lang="en-US" altLang="en-US" sz="1800" b="1" dirty="0"/>
              <a:t>Cascading termination</a:t>
            </a:r>
            <a:r>
              <a:rPr lang="en-US" altLang="en-US" sz="1800" dirty="0"/>
              <a:t>.</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4A2020-37B4-4273-9557-8220A05C1E10}"/>
                  </a:ext>
                </a:extLst>
              </p14:cNvPr>
              <p14:cNvContentPartPr/>
              <p14:nvPr/>
            </p14:nvContentPartPr>
            <p14:xfrm>
              <a:off x="3225960" y="5371920"/>
              <a:ext cx="2851200" cy="102240"/>
            </p14:xfrm>
          </p:contentPart>
        </mc:Choice>
        <mc:Fallback xmlns="">
          <p:pic>
            <p:nvPicPr>
              <p:cNvPr id="4" name="Ink 3">
                <a:extLst>
                  <a:ext uri="{FF2B5EF4-FFF2-40B4-BE49-F238E27FC236}">
                    <a16:creationId xmlns:a16="http://schemas.microsoft.com/office/drawing/2014/main" id="{164A2020-37B4-4273-9557-8220A05C1E10}"/>
                  </a:ext>
                </a:extLst>
              </p:cNvPr>
              <p:cNvPicPr/>
              <p:nvPr/>
            </p:nvPicPr>
            <p:blipFill>
              <a:blip r:embed="rId3"/>
              <a:stretch>
                <a:fillRect/>
              </a:stretch>
            </p:blipFill>
            <p:spPr>
              <a:xfrm>
                <a:off x="3216600" y="5362560"/>
                <a:ext cx="2869920" cy="120960"/>
              </a:xfrm>
              <a:prstGeom prst="rect">
                <a:avLst/>
              </a:prstGeom>
            </p:spPr>
          </p:pic>
        </mc:Fallback>
      </mc:AlternateContent>
    </p:spTree>
    <p:extLst>
      <p:ext uri="{BB962C8B-B14F-4D97-AF65-F5344CB8AC3E}">
        <p14:creationId xmlns:p14="http://schemas.microsoft.com/office/powerpoint/2010/main" val="312382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Termination</a:t>
            </a:r>
          </a:p>
        </p:txBody>
      </p:sp>
      <p:sp>
        <p:nvSpPr>
          <p:cNvPr id="3" name="Content Placeholder 2"/>
          <p:cNvSpPr>
            <a:spLocks noGrp="1"/>
          </p:cNvSpPr>
          <p:nvPr>
            <p:ph idx="1"/>
          </p:nvPr>
        </p:nvSpPr>
        <p:spPr/>
        <p:txBody>
          <a:bodyPr>
            <a:normAutofit lnSpcReduction="10000"/>
          </a:bodyPr>
          <a:lstStyle/>
          <a:p>
            <a:pPr>
              <a:spcAft>
                <a:spcPts val="600"/>
              </a:spcAft>
            </a:pPr>
            <a:r>
              <a:rPr lang="en-US" sz="2200" dirty="0"/>
              <a:t>A process that has terminated, but whose parent has not yet called wait(), is known as a </a:t>
            </a:r>
            <a:r>
              <a:rPr lang="en-US" sz="2200" b="1" dirty="0"/>
              <a:t>zombie </a:t>
            </a:r>
            <a:r>
              <a:rPr lang="en-US" sz="2200" dirty="0"/>
              <a:t>process.</a:t>
            </a:r>
          </a:p>
          <a:p>
            <a:pPr lvl="1">
              <a:spcAft>
                <a:spcPts val="600"/>
              </a:spcAft>
            </a:pPr>
            <a:r>
              <a:rPr lang="en-US" sz="1800" dirty="0"/>
              <a:t>When a process terminates, its resources are deallocated by the operating system. However, its entry in the process table must remain there until the parent calls wait(), because the process table contains the process’s exit status.</a:t>
            </a:r>
          </a:p>
          <a:p>
            <a:pPr>
              <a:spcAft>
                <a:spcPts val="600"/>
              </a:spcAft>
            </a:pPr>
            <a:endParaRPr lang="en-US" sz="18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r>
              <a:rPr lang="en-US" sz="2000" dirty="0"/>
              <a:t>If a parent did not invoke wait() and instead terminated, thereby leaving its child processes as </a:t>
            </a:r>
            <a:r>
              <a:rPr lang="en-US" sz="2000" b="1" dirty="0"/>
              <a:t>orphans</a:t>
            </a:r>
            <a:r>
              <a:rPr lang="en-US" sz="2000" dirty="0"/>
              <a:t>. </a:t>
            </a:r>
          </a:p>
          <a:p>
            <a:pPr>
              <a:spcAft>
                <a:spcPts val="600"/>
              </a:spcAft>
            </a:pPr>
            <a:r>
              <a:rPr lang="en-US" sz="2000" dirty="0"/>
              <a:t>UNIX address this scenario by assigning the </a:t>
            </a:r>
            <a:r>
              <a:rPr lang="en-US" sz="2000" i="1" dirty="0" err="1"/>
              <a:t>init</a:t>
            </a:r>
            <a:r>
              <a:rPr lang="en-US" sz="2000" dirty="0"/>
              <a:t> process as the new parent to orphan processes.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3227378"/>
            <a:ext cx="3168352" cy="1425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A4FB66A-FD3D-4F0C-B450-BAD1E9A37C8B}"/>
                  </a:ext>
                </a:extLst>
              </p14:cNvPr>
              <p14:cNvContentPartPr/>
              <p14:nvPr/>
            </p14:nvContentPartPr>
            <p14:xfrm>
              <a:off x="5423040" y="2679840"/>
              <a:ext cx="2629080" cy="1962360"/>
            </p14:xfrm>
          </p:contentPart>
        </mc:Choice>
        <mc:Fallback xmlns="">
          <p:pic>
            <p:nvPicPr>
              <p:cNvPr id="4" name="Ink 3">
                <a:extLst>
                  <a:ext uri="{FF2B5EF4-FFF2-40B4-BE49-F238E27FC236}">
                    <a16:creationId xmlns:a16="http://schemas.microsoft.com/office/drawing/2014/main" id="{9A4FB66A-FD3D-4F0C-B450-BAD1E9A37C8B}"/>
                  </a:ext>
                </a:extLst>
              </p:cNvPr>
              <p:cNvPicPr/>
              <p:nvPr/>
            </p:nvPicPr>
            <p:blipFill>
              <a:blip r:embed="rId4"/>
              <a:stretch>
                <a:fillRect/>
              </a:stretch>
            </p:blipFill>
            <p:spPr>
              <a:xfrm>
                <a:off x="5413680" y="2670480"/>
                <a:ext cx="2647800" cy="1981080"/>
              </a:xfrm>
              <a:prstGeom prst="rect">
                <a:avLst/>
              </a:prstGeom>
            </p:spPr>
          </p:pic>
        </mc:Fallback>
      </mc:AlternateContent>
    </p:spTree>
    <p:extLst>
      <p:ext uri="{BB962C8B-B14F-4D97-AF65-F5344CB8AC3E}">
        <p14:creationId xmlns:p14="http://schemas.microsoft.com/office/powerpoint/2010/main" val="128668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Control Block (PCB)</a:t>
            </a:r>
            <a:endParaRPr lang="en-US" dirty="0"/>
          </a:p>
        </p:txBody>
      </p:sp>
      <p:sp>
        <p:nvSpPr>
          <p:cNvPr id="3" name="Content Placeholder 2"/>
          <p:cNvSpPr>
            <a:spLocks noGrp="1"/>
          </p:cNvSpPr>
          <p:nvPr>
            <p:ph idx="1"/>
          </p:nvPr>
        </p:nvSpPr>
        <p:spPr/>
        <p:txBody>
          <a:bodyPr>
            <a:normAutofit/>
          </a:bodyPr>
          <a:lstStyle/>
          <a:p>
            <a:pPr>
              <a:buFont typeface="Monotype Sorts" pitchFamily="2" charset="2"/>
              <a:buNone/>
            </a:pPr>
            <a:r>
              <a:rPr lang="en-US" altLang="en-US" sz="2400" dirty="0"/>
              <a:t>Information associated with each process.</a:t>
            </a:r>
          </a:p>
          <a:p>
            <a:pPr>
              <a:spcAft>
                <a:spcPts val="600"/>
              </a:spcAft>
            </a:pPr>
            <a:r>
              <a:rPr lang="en-US" altLang="en-US" sz="2400" b="1" dirty="0"/>
              <a:t>Process state</a:t>
            </a:r>
            <a:r>
              <a:rPr lang="en-US" altLang="en-US" sz="2400" dirty="0"/>
              <a:t>: new, ready, running,…</a:t>
            </a:r>
          </a:p>
          <a:p>
            <a:pPr>
              <a:spcAft>
                <a:spcPts val="600"/>
              </a:spcAft>
            </a:pPr>
            <a:r>
              <a:rPr lang="en-US" altLang="en-US" sz="2400" b="1" dirty="0"/>
              <a:t>Program Counter (PC)</a:t>
            </a:r>
            <a:r>
              <a:rPr lang="en-US" altLang="en-US" sz="2400" dirty="0"/>
              <a:t>: address of the next instruction to execute</a:t>
            </a:r>
          </a:p>
          <a:p>
            <a:pPr>
              <a:spcAft>
                <a:spcPts val="600"/>
              </a:spcAft>
            </a:pPr>
            <a:r>
              <a:rPr lang="en-US" altLang="en-US" sz="2400" b="1" dirty="0"/>
              <a:t>CPU registers</a:t>
            </a:r>
            <a:r>
              <a:rPr lang="en-US" altLang="en-US" sz="2400" dirty="0"/>
              <a:t>: data registers, stacks, condition-code information, etc.</a:t>
            </a:r>
          </a:p>
          <a:p>
            <a:pPr>
              <a:spcAft>
                <a:spcPts val="600"/>
              </a:spcAft>
            </a:pPr>
            <a:r>
              <a:rPr lang="en-US" altLang="en-US" sz="2400" b="1" dirty="0"/>
              <a:t>CPU scheduling information</a:t>
            </a:r>
            <a:r>
              <a:rPr lang="en-US" altLang="en-US" sz="2400" dirty="0"/>
              <a:t>: process priorities, pointers to scheduling queues, etc.</a:t>
            </a:r>
          </a:p>
          <a:p>
            <a:endParaRPr lang="en-US" sz="24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28017" t="731" r="28017" b="540"/>
          <a:stretch>
            <a:fillRect/>
          </a:stretch>
        </p:blipFill>
        <p:spPr bwMode="auto">
          <a:xfrm>
            <a:off x="5098080" y="4193644"/>
            <a:ext cx="1645993" cy="261973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4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Cooperating Processes</a:t>
            </a:r>
            <a:endParaRPr lang="en-US" dirty="0"/>
          </a:p>
        </p:txBody>
      </p:sp>
      <p:sp>
        <p:nvSpPr>
          <p:cNvPr id="3" name="Content Placeholder 2"/>
          <p:cNvSpPr>
            <a:spLocks noGrp="1"/>
          </p:cNvSpPr>
          <p:nvPr>
            <p:ph idx="1"/>
          </p:nvPr>
        </p:nvSpPr>
        <p:spPr/>
        <p:txBody>
          <a:bodyPr>
            <a:noAutofit/>
          </a:bodyPr>
          <a:lstStyle/>
          <a:p>
            <a:pPr>
              <a:lnSpc>
                <a:spcPct val="90000"/>
              </a:lnSpc>
            </a:pPr>
            <a:r>
              <a:rPr lang="en-US" altLang="en-US" sz="2400" dirty="0"/>
              <a:t>The processes can be independent or cooperating processes.</a:t>
            </a:r>
          </a:p>
          <a:p>
            <a:pPr>
              <a:lnSpc>
                <a:spcPct val="90000"/>
              </a:lnSpc>
            </a:pPr>
            <a:r>
              <a:rPr lang="en-US" altLang="en-US" sz="2400" i="1" dirty="0"/>
              <a:t>Independent</a:t>
            </a:r>
            <a:r>
              <a:rPr lang="en-US" altLang="en-US" sz="2400" dirty="0"/>
              <a:t> process </a:t>
            </a:r>
            <a:r>
              <a:rPr lang="en-US" altLang="en-US" sz="2400" b="1" dirty="0"/>
              <a:t>cannot </a:t>
            </a:r>
            <a:r>
              <a:rPr lang="en-US" altLang="en-US" sz="2400" dirty="0"/>
              <a:t>affect or be affected by the execution of another process.</a:t>
            </a:r>
          </a:p>
          <a:p>
            <a:pPr>
              <a:lnSpc>
                <a:spcPct val="90000"/>
              </a:lnSpc>
            </a:pPr>
            <a:r>
              <a:rPr lang="en-US" altLang="en-US" sz="2400" i="1" dirty="0"/>
              <a:t>Cooperating</a:t>
            </a:r>
            <a:r>
              <a:rPr lang="en-US" altLang="en-US" sz="2400" dirty="0"/>
              <a:t> process </a:t>
            </a:r>
            <a:r>
              <a:rPr lang="en-US" altLang="en-US" sz="2400" b="1" dirty="0"/>
              <a:t>can </a:t>
            </a:r>
            <a:r>
              <a:rPr lang="en-US" altLang="en-US" sz="2400" dirty="0"/>
              <a:t>affect or be affected by the execution of another process</a:t>
            </a:r>
          </a:p>
          <a:p>
            <a:pPr>
              <a:lnSpc>
                <a:spcPct val="90000"/>
              </a:lnSpc>
            </a:pPr>
            <a:r>
              <a:rPr lang="en-US" altLang="en-US" sz="2400" dirty="0"/>
              <a:t>Advantages of process cooperation</a:t>
            </a:r>
          </a:p>
          <a:p>
            <a:pPr lvl="1">
              <a:lnSpc>
                <a:spcPct val="90000"/>
              </a:lnSpc>
            </a:pPr>
            <a:r>
              <a:rPr lang="en-US" altLang="en-US" sz="2000" dirty="0"/>
              <a:t>Information sharing </a:t>
            </a:r>
          </a:p>
          <a:p>
            <a:pPr lvl="1">
              <a:lnSpc>
                <a:spcPct val="90000"/>
              </a:lnSpc>
            </a:pPr>
            <a:r>
              <a:rPr lang="en-US" altLang="en-US" sz="2000" dirty="0"/>
              <a:t>Computation speed-up: Break into several subtasks and run in parallel</a:t>
            </a:r>
          </a:p>
          <a:p>
            <a:pPr lvl="1">
              <a:lnSpc>
                <a:spcPct val="90000"/>
              </a:lnSpc>
            </a:pPr>
            <a:r>
              <a:rPr lang="en-US" altLang="en-US" sz="2000" dirty="0"/>
              <a:t>Modularity: Constructing the system in modular fashion.</a:t>
            </a:r>
          </a:p>
          <a:p>
            <a:pPr lvl="1">
              <a:lnSpc>
                <a:spcPct val="90000"/>
              </a:lnSpc>
            </a:pPr>
            <a:r>
              <a:rPr lang="en-US" altLang="en-US" sz="2000" dirty="0"/>
              <a:t>Convenience: User will have many tasks to work in parallel</a:t>
            </a:r>
          </a:p>
          <a:p>
            <a:pPr lvl="3">
              <a:lnSpc>
                <a:spcPct val="90000"/>
              </a:lnSpc>
            </a:pPr>
            <a:r>
              <a:rPr lang="en-US" altLang="en-US" dirty="0"/>
              <a:t>Editing, compiling, printing</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E82E22-C7F1-478B-BA01-41F791FA00CF}"/>
                  </a:ext>
                </a:extLst>
              </p14:cNvPr>
              <p14:cNvContentPartPr/>
              <p14:nvPr/>
            </p14:nvContentPartPr>
            <p14:xfrm>
              <a:off x="6858000" y="4971960"/>
              <a:ext cx="6840" cy="360"/>
            </p14:xfrm>
          </p:contentPart>
        </mc:Choice>
        <mc:Fallback xmlns="">
          <p:pic>
            <p:nvPicPr>
              <p:cNvPr id="4" name="Ink 3">
                <a:extLst>
                  <a:ext uri="{FF2B5EF4-FFF2-40B4-BE49-F238E27FC236}">
                    <a16:creationId xmlns:a16="http://schemas.microsoft.com/office/drawing/2014/main" id="{8FE82E22-C7F1-478B-BA01-41F791FA00CF}"/>
                  </a:ext>
                </a:extLst>
              </p:cNvPr>
              <p:cNvPicPr/>
              <p:nvPr/>
            </p:nvPicPr>
            <p:blipFill>
              <a:blip r:embed="rId3"/>
              <a:stretch>
                <a:fillRect/>
              </a:stretch>
            </p:blipFill>
            <p:spPr>
              <a:xfrm>
                <a:off x="6848640" y="4962600"/>
                <a:ext cx="25560" cy="19080"/>
              </a:xfrm>
              <a:prstGeom prst="rect">
                <a:avLst/>
              </a:prstGeom>
            </p:spPr>
          </p:pic>
        </mc:Fallback>
      </mc:AlternateContent>
    </p:spTree>
    <p:extLst>
      <p:ext uri="{BB962C8B-B14F-4D97-AF65-F5344CB8AC3E}">
        <p14:creationId xmlns:p14="http://schemas.microsoft.com/office/powerpoint/2010/main" val="44957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Process: group resources together</a:t>
            </a:r>
          </a:p>
          <a:p>
            <a:r>
              <a:rPr lang="en-US" dirty="0"/>
              <a:t>Thread: entity scheduled for execution in a process</a:t>
            </a:r>
          </a:p>
          <a:p>
            <a:r>
              <a:rPr lang="en-US" b="1" dirty="0"/>
              <a:t>“Single sequential stream of instructions within a process”</a:t>
            </a:r>
          </a:p>
          <a:p>
            <a:r>
              <a:rPr lang="en-US" dirty="0"/>
              <a:t>“Lightweight process”</a:t>
            </a:r>
          </a:p>
        </p:txBody>
      </p:sp>
    </p:spTree>
    <p:extLst>
      <p:ext uri="{BB962C8B-B14F-4D97-AF65-F5344CB8AC3E}">
        <p14:creationId xmlns:p14="http://schemas.microsoft.com/office/powerpoint/2010/main" val="978003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of Execution</a:t>
            </a:r>
          </a:p>
        </p:txBody>
      </p:sp>
      <p:pic>
        <p:nvPicPr>
          <p:cNvPr id="4" name="Picture 1" descr="4_01.pdf"/>
          <p:cNvPicPr>
            <a:picLocks noChangeAspect="1"/>
          </p:cNvPicPr>
          <p:nvPr/>
        </p:nvPicPr>
        <p:blipFill>
          <a:blip r:embed="rId3" cstate="print"/>
          <a:srcRect/>
          <a:stretch>
            <a:fillRect/>
          </a:stretch>
        </p:blipFill>
        <p:spPr bwMode="auto">
          <a:xfrm>
            <a:off x="2614084" y="1524000"/>
            <a:ext cx="7749117" cy="5029200"/>
          </a:xfrm>
          <a:prstGeom prst="rect">
            <a:avLst/>
          </a:prstGeom>
          <a:noFill/>
          <a:ln w="9525">
            <a:noFill/>
            <a:miter lim="800000"/>
            <a:headEnd/>
            <a:tailEnd/>
          </a:ln>
        </p:spPr>
      </p:pic>
    </p:spTree>
    <p:extLst>
      <p:ext uri="{BB962C8B-B14F-4D97-AF65-F5344CB8AC3E}">
        <p14:creationId xmlns:p14="http://schemas.microsoft.com/office/powerpoint/2010/main" val="3462929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vs. Process</a:t>
            </a:r>
          </a:p>
        </p:txBody>
      </p:sp>
      <p:sp>
        <p:nvSpPr>
          <p:cNvPr id="3" name="Content Placeholder 2"/>
          <p:cNvSpPr>
            <a:spLocks noGrp="1"/>
          </p:cNvSpPr>
          <p:nvPr>
            <p:ph idx="1"/>
          </p:nvPr>
        </p:nvSpPr>
        <p:spPr/>
        <p:txBody>
          <a:bodyPr>
            <a:normAutofit/>
          </a:bodyPr>
          <a:lstStyle/>
          <a:p>
            <a:r>
              <a:rPr lang="en-US" dirty="0"/>
              <a:t>Threads have their own:</a:t>
            </a:r>
          </a:p>
          <a:p>
            <a:pPr lvl="1"/>
            <a:r>
              <a:rPr lang="en-US" dirty="0"/>
              <a:t>Thread ID (TID) (compare to PID)</a:t>
            </a:r>
          </a:p>
          <a:p>
            <a:pPr lvl="1"/>
            <a:r>
              <a:rPr lang="en-US" dirty="0"/>
              <a:t>Program counter (PC)</a:t>
            </a:r>
          </a:p>
          <a:p>
            <a:pPr lvl="1"/>
            <a:r>
              <a:rPr lang="en-US" dirty="0"/>
              <a:t>Register set</a:t>
            </a:r>
          </a:p>
          <a:p>
            <a:pPr lvl="1"/>
            <a:r>
              <a:rPr lang="en-US" dirty="0"/>
              <a:t>Stack</a:t>
            </a:r>
          </a:p>
          <a:p>
            <a:r>
              <a:rPr lang="en-US" dirty="0"/>
              <a:t>Threads commonly share:</a:t>
            </a:r>
          </a:p>
          <a:p>
            <a:pPr lvl="1"/>
            <a:r>
              <a:rPr lang="en-US" dirty="0"/>
              <a:t>Code section (text)</a:t>
            </a:r>
          </a:p>
          <a:p>
            <a:pPr lvl="1"/>
            <a:r>
              <a:rPr lang="en-US" dirty="0"/>
              <a:t>Data section</a:t>
            </a:r>
          </a:p>
          <a:p>
            <a:pPr lvl="1"/>
            <a:r>
              <a:rPr lang="en-US" dirty="0"/>
              <a:t>Resources (files, signals, etc.)</a:t>
            </a:r>
          </a:p>
        </p:txBody>
      </p:sp>
    </p:spTree>
    <p:extLst>
      <p:ext uri="{BB962C8B-B14F-4D97-AF65-F5344CB8AC3E}">
        <p14:creationId xmlns:p14="http://schemas.microsoft.com/office/powerpoint/2010/main" val="2150763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dirty="0"/>
              <a:t>Why Threads?</a:t>
            </a:r>
          </a:p>
        </p:txBody>
      </p:sp>
      <p:sp>
        <p:nvSpPr>
          <p:cNvPr id="11266" name="Content Placeholder 2"/>
          <p:cNvSpPr>
            <a:spLocks noGrp="1"/>
          </p:cNvSpPr>
          <p:nvPr>
            <p:ph idx="1"/>
          </p:nvPr>
        </p:nvSpPr>
        <p:spPr/>
        <p:txBody>
          <a:bodyPr>
            <a:normAutofit fontScale="92500" lnSpcReduction="10000"/>
          </a:bodyPr>
          <a:lstStyle/>
          <a:p>
            <a:r>
              <a:rPr lang="en-US" dirty="0"/>
              <a:t>Enable </a:t>
            </a:r>
            <a:r>
              <a:rPr lang="en-US" b="1" dirty="0"/>
              <a:t>multi-tasking </a:t>
            </a:r>
            <a:r>
              <a:rPr lang="en-US" dirty="0"/>
              <a:t>within an app</a:t>
            </a:r>
          </a:p>
          <a:p>
            <a:pPr lvl="1"/>
            <a:r>
              <a:rPr lang="en-US" dirty="0"/>
              <a:t>Update display</a:t>
            </a:r>
          </a:p>
          <a:p>
            <a:pPr lvl="1"/>
            <a:r>
              <a:rPr lang="en-US" dirty="0"/>
              <a:t>Fetch data</a:t>
            </a:r>
          </a:p>
          <a:p>
            <a:pPr lvl="1"/>
            <a:r>
              <a:rPr lang="en-US" dirty="0"/>
              <a:t>Spell checking</a:t>
            </a:r>
          </a:p>
          <a:p>
            <a:pPr lvl="1"/>
            <a:r>
              <a:rPr lang="en-US" dirty="0"/>
              <a:t>Answer a network request</a:t>
            </a:r>
          </a:p>
          <a:p>
            <a:r>
              <a:rPr lang="en-US" dirty="0"/>
              <a:t>Reduced </a:t>
            </a:r>
            <a:r>
              <a:rPr lang="en-US" b="1" dirty="0"/>
              <a:t>cost </a:t>
            </a:r>
            <a:r>
              <a:rPr lang="en-US" dirty="0"/>
              <a:t>(“lightweight” process)</a:t>
            </a:r>
            <a:endParaRPr lang="en-US" b="1" dirty="0"/>
          </a:p>
          <a:p>
            <a:pPr lvl="1"/>
            <a:r>
              <a:rPr lang="en-US" dirty="0"/>
              <a:t>Processes are heavy to create</a:t>
            </a:r>
          </a:p>
          <a:p>
            <a:pPr lvl="1"/>
            <a:r>
              <a:rPr lang="en-US" dirty="0"/>
              <a:t>IPC for threads cheaper/easier than processes</a:t>
            </a:r>
          </a:p>
          <a:p>
            <a:r>
              <a:rPr lang="en-US" dirty="0"/>
              <a:t>Can “simplify” code &amp; increase efficiency</a:t>
            </a:r>
          </a:p>
          <a:p>
            <a:r>
              <a:rPr lang="en-US" dirty="0"/>
              <a:t>Kernels are generally multithreaded (different threads provide different OS services)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Server</a:t>
            </a:r>
          </a:p>
        </p:txBody>
      </p:sp>
      <p:pic>
        <p:nvPicPr>
          <p:cNvPr id="4" name="Picture 1" descr="4_02.pdf"/>
          <p:cNvPicPr>
            <a:picLocks noChangeAspect="1"/>
          </p:cNvPicPr>
          <p:nvPr/>
        </p:nvPicPr>
        <p:blipFill>
          <a:blip r:embed="rId3" cstate="print"/>
          <a:srcRect/>
          <a:stretch>
            <a:fillRect/>
          </a:stretch>
        </p:blipFill>
        <p:spPr bwMode="auto">
          <a:xfrm>
            <a:off x="2743201" y="2209801"/>
            <a:ext cx="6397625" cy="2581275"/>
          </a:xfrm>
          <a:prstGeom prst="rect">
            <a:avLst/>
          </a:prstGeom>
          <a:noFill/>
          <a:ln w="9525">
            <a:noFill/>
            <a:miter lim="800000"/>
            <a:headEnd/>
            <a:tailEnd/>
          </a:ln>
        </p:spPr>
      </p:pic>
      <p:sp>
        <p:nvSpPr>
          <p:cNvPr id="3" name="TextBox 2"/>
          <p:cNvSpPr txBox="1"/>
          <p:nvPr/>
        </p:nvSpPr>
        <p:spPr>
          <a:xfrm>
            <a:off x="8382000" y="3276600"/>
            <a:ext cx="1420318" cy="369332"/>
          </a:xfrm>
          <a:prstGeom prst="rect">
            <a:avLst/>
          </a:prstGeom>
          <a:noFill/>
        </p:spPr>
        <p:txBody>
          <a:bodyPr wrap="none" rtlCol="0">
            <a:spAutoFit/>
          </a:bodyPr>
          <a:lstStyle/>
          <a:p>
            <a:r>
              <a:rPr lang="en-US" dirty="0"/>
              <a:t>(thread pool)</a:t>
            </a:r>
          </a:p>
        </p:txBody>
      </p:sp>
    </p:spTree>
    <p:extLst>
      <p:ext uri="{BB962C8B-B14F-4D97-AF65-F5344CB8AC3E}">
        <p14:creationId xmlns:p14="http://schemas.microsoft.com/office/powerpoint/2010/main" val="2889718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2386543" y="458391"/>
            <a:ext cx="6951133" cy="837009"/>
          </a:xfrm>
        </p:spPr>
        <p:txBody>
          <a:bodyPr>
            <a:normAutofit/>
          </a:bodyPr>
          <a:lstStyle/>
          <a:p>
            <a:pPr eaLnBrk="1" hangingPunct="1"/>
            <a:r>
              <a:rPr lang="en-US" dirty="0"/>
              <a:t>Benefits</a:t>
            </a:r>
          </a:p>
        </p:txBody>
      </p:sp>
      <p:sp>
        <p:nvSpPr>
          <p:cNvPr id="14338" name="Rectangle 3"/>
          <p:cNvSpPr>
            <a:spLocks noGrp="1" noChangeArrowheads="1"/>
          </p:cNvSpPr>
          <p:nvPr>
            <p:ph type="body" idx="1"/>
          </p:nvPr>
        </p:nvSpPr>
        <p:spPr>
          <a:xfrm>
            <a:off x="1981200" y="1828801"/>
            <a:ext cx="8229600" cy="4297363"/>
          </a:xfrm>
        </p:spPr>
        <p:txBody>
          <a:bodyPr>
            <a:normAutofit fontScale="92500" lnSpcReduction="20000"/>
          </a:bodyPr>
          <a:lstStyle/>
          <a:p>
            <a:r>
              <a:rPr lang="en-US" b="1" dirty="0"/>
              <a:t>Responsiveness – </a:t>
            </a:r>
            <a:r>
              <a:rPr lang="en-US" dirty="0"/>
              <a:t>may allow continued execution if part of process is blocked, especially important for user interfaces</a:t>
            </a:r>
            <a:br>
              <a:rPr lang="en-US" dirty="0"/>
            </a:br>
            <a:endParaRPr lang="en-US" dirty="0"/>
          </a:p>
          <a:p>
            <a:r>
              <a:rPr lang="en-US" b="1" dirty="0"/>
              <a:t>Resource Sharing – </a:t>
            </a:r>
            <a:r>
              <a:rPr lang="en-US" dirty="0"/>
              <a:t>threads share resources of process, easier than shared memory or message passing</a:t>
            </a:r>
            <a:br>
              <a:rPr lang="en-US" dirty="0"/>
            </a:br>
            <a:endParaRPr lang="en-US" dirty="0"/>
          </a:p>
          <a:p>
            <a:r>
              <a:rPr lang="en-US" b="1" dirty="0"/>
              <a:t>Economy – </a:t>
            </a:r>
            <a:r>
              <a:rPr lang="en-US" dirty="0"/>
              <a:t>cheaper than process creation, thread switching lower overhead than context switching</a:t>
            </a:r>
            <a:br>
              <a:rPr lang="en-US" dirty="0"/>
            </a:br>
            <a:endParaRPr lang="en-US" dirty="0"/>
          </a:p>
          <a:p>
            <a:r>
              <a:rPr lang="en-US" b="1" dirty="0"/>
              <a:t>Scalability – </a:t>
            </a:r>
            <a:r>
              <a:rPr lang="en-US" dirty="0"/>
              <a:t>process can take advantage of multiprocessor architectures</a:t>
            </a:r>
            <a:br>
              <a:rPr lang="en-US" dirty="0"/>
            </a:br>
            <a:endParaRPr lang="en-US" dirty="0"/>
          </a:p>
          <a:p>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Multicore Systems</a:t>
            </a:r>
          </a:p>
        </p:txBody>
      </p:sp>
      <p:pic>
        <p:nvPicPr>
          <p:cNvPr id="4" name="Picture 3" descr="fig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752600"/>
            <a:ext cx="6019800" cy="4314190"/>
          </a:xfrm>
          <a:prstGeom prst="rect">
            <a:avLst/>
          </a:prstGeom>
        </p:spPr>
      </p:pic>
    </p:spTree>
    <p:extLst>
      <p:ext uri="{BB962C8B-B14F-4D97-AF65-F5344CB8AC3E}">
        <p14:creationId xmlns:p14="http://schemas.microsoft.com/office/powerpoint/2010/main" val="402903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209801" y="304800"/>
            <a:ext cx="7673975" cy="1017984"/>
          </a:xfrm>
        </p:spPr>
        <p:txBody>
          <a:bodyPr>
            <a:normAutofit/>
          </a:bodyPr>
          <a:lstStyle/>
          <a:p>
            <a:pPr eaLnBrk="1" hangingPunct="1"/>
            <a:r>
              <a:rPr lang="en-US" dirty="0" err="1"/>
              <a:t>Multicore</a:t>
            </a:r>
            <a:r>
              <a:rPr lang="en-US" dirty="0"/>
              <a:t> Programming</a:t>
            </a:r>
          </a:p>
        </p:txBody>
      </p:sp>
      <p:sp>
        <p:nvSpPr>
          <p:cNvPr id="9219" name="Content Placeholder 2"/>
          <p:cNvSpPr>
            <a:spLocks noGrp="1"/>
          </p:cNvSpPr>
          <p:nvPr>
            <p:ph idx="1"/>
          </p:nvPr>
        </p:nvSpPr>
        <p:spPr>
          <a:xfrm>
            <a:off x="2133601" y="1828801"/>
            <a:ext cx="7723717" cy="4530329"/>
          </a:xfrm>
        </p:spPr>
        <p:txBody>
          <a:bodyPr>
            <a:normAutofit fontScale="85000" lnSpcReduction="10000"/>
          </a:bodyPr>
          <a:lstStyle/>
          <a:p>
            <a:r>
              <a:rPr lang="en-US" b="1" dirty="0"/>
              <a:t>Multicore</a:t>
            </a:r>
            <a:r>
              <a:rPr lang="en-US" dirty="0"/>
              <a:t> systems putting pressure on programmers; challenges include:</a:t>
            </a:r>
          </a:p>
          <a:p>
            <a:pPr lvl="1"/>
            <a:r>
              <a:rPr lang="en-US" b="1" dirty="0"/>
              <a:t>Dividing activities</a:t>
            </a:r>
            <a:r>
              <a:rPr lang="en-US" dirty="0"/>
              <a:t> (which tasks to parallelize)</a:t>
            </a:r>
            <a:endParaRPr lang="en-US" b="1" dirty="0"/>
          </a:p>
          <a:p>
            <a:pPr lvl="1"/>
            <a:r>
              <a:rPr lang="en-US" b="1" dirty="0"/>
              <a:t>Balance</a:t>
            </a:r>
            <a:r>
              <a:rPr lang="en-US" dirty="0"/>
              <a:t> (if/how to parallelize tasks)</a:t>
            </a:r>
            <a:endParaRPr lang="en-US" b="1" dirty="0"/>
          </a:p>
          <a:p>
            <a:pPr lvl="1"/>
            <a:r>
              <a:rPr lang="en-US" b="1" dirty="0"/>
              <a:t>Data splitting</a:t>
            </a:r>
            <a:r>
              <a:rPr lang="en-US" dirty="0"/>
              <a:t> (how to divide data)</a:t>
            </a:r>
            <a:endParaRPr lang="en-US" b="1" dirty="0"/>
          </a:p>
          <a:p>
            <a:pPr lvl="1"/>
            <a:r>
              <a:rPr lang="en-US" b="1" dirty="0"/>
              <a:t>Data dependency </a:t>
            </a:r>
            <a:r>
              <a:rPr lang="en-US" dirty="0"/>
              <a:t>(thread synchronization)</a:t>
            </a:r>
            <a:endParaRPr lang="en-US" b="1" dirty="0"/>
          </a:p>
          <a:p>
            <a:pPr lvl="1"/>
            <a:r>
              <a:rPr lang="en-US" b="1" dirty="0"/>
              <a:t>Testing and debugging</a:t>
            </a:r>
            <a:r>
              <a:rPr lang="en-US" dirty="0"/>
              <a:t> (how to test different execution paths)</a:t>
            </a:r>
            <a:endParaRPr lang="en-US" b="1" dirty="0"/>
          </a:p>
          <a:p>
            <a:pPr lvl="1"/>
            <a:endParaRPr lang="en-US" b="1" dirty="0"/>
          </a:p>
          <a:p>
            <a:r>
              <a:rPr lang="en-US" b="1" i="1" dirty="0"/>
              <a:t>Parallelism</a:t>
            </a:r>
            <a:r>
              <a:rPr lang="en-US" dirty="0"/>
              <a:t> implies a system can perform more than one task simultaneously</a:t>
            </a:r>
          </a:p>
          <a:p>
            <a:endParaRPr lang="en-US" dirty="0"/>
          </a:p>
          <a:p>
            <a:r>
              <a:rPr lang="en-US" b="1" i="1" dirty="0"/>
              <a:t>Concurrency</a:t>
            </a:r>
            <a:r>
              <a:rPr lang="en-US" dirty="0"/>
              <a:t> supports more than one task making progress</a:t>
            </a:r>
          </a:p>
          <a:p>
            <a:pPr lvl="1"/>
            <a:r>
              <a:rPr lang="en-US" dirty="0"/>
              <a:t>Single processor/core, scheduler providing concurrency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05001" y="296466"/>
            <a:ext cx="8524875" cy="1075134"/>
          </a:xfrm>
        </p:spPr>
        <p:txBody>
          <a:bodyPr>
            <a:noAutofit/>
          </a:bodyPr>
          <a:lstStyle/>
          <a:p>
            <a:pPr eaLnBrk="1" hangingPunct="1"/>
            <a:r>
              <a:rPr lang="en-US" sz="4000" dirty="0"/>
              <a:t>Concurrency vs. Parallelism</a:t>
            </a:r>
          </a:p>
        </p:txBody>
      </p:sp>
      <p:sp>
        <p:nvSpPr>
          <p:cNvPr id="18434" name="Rectangle 3"/>
          <p:cNvSpPr>
            <a:spLocks noGrp="1" noChangeArrowheads="1"/>
          </p:cNvSpPr>
          <p:nvPr/>
        </p:nvSpPr>
        <p:spPr bwMode="auto">
          <a:xfrm>
            <a:off x="1981200" y="1828800"/>
            <a:ext cx="8229600" cy="3276600"/>
          </a:xfrm>
          <a:prstGeom prst="rect">
            <a:avLst/>
          </a:prstGeom>
          <a:noFill/>
          <a:ln w="9525">
            <a:noFill/>
            <a:miter lim="800000"/>
            <a:headEnd/>
            <a:tailEnd/>
          </a:ln>
        </p:spPr>
        <p:txBody>
          <a:bodyPr lIns="91435" tIns="45718" rIns="91435" bIns="45718"/>
          <a:lstStyle/>
          <a:p>
            <a:pPr marL="342265" indent="-342265">
              <a:spcBef>
                <a:spcPct val="35000"/>
              </a:spcBef>
              <a:buClr>
                <a:srgbClr val="993300"/>
              </a:buClr>
              <a:buSzPct val="90000"/>
              <a:buFont typeface="Monotype Sorts" pitchFamily="-84" charset="2"/>
              <a:buChar char="n"/>
            </a:pPr>
            <a:r>
              <a:rPr kumimoji="1" lang="en-US" b="1" dirty="0">
                <a:latin typeface="Helvetica" pitchFamily="-84" charset="0"/>
              </a:rPr>
              <a:t>Concurrent execution on single-core system</a:t>
            </a:r>
          </a:p>
          <a:p>
            <a:pPr marL="342265" indent="-342265">
              <a:spcBef>
                <a:spcPct val="35000"/>
              </a:spcBef>
              <a:buClr>
                <a:srgbClr val="993300"/>
              </a:buClr>
              <a:buSzPct val="90000"/>
            </a:pPr>
            <a:endParaRPr kumimoji="1" lang="en-US" b="1" dirty="0">
              <a:latin typeface="Helvetica" pitchFamily="-84" charset="0"/>
            </a:endParaRPr>
          </a:p>
          <a:p>
            <a:pPr marL="342265" indent="-342265">
              <a:spcBef>
                <a:spcPct val="35000"/>
              </a:spcBef>
              <a:buClr>
                <a:srgbClr val="993300"/>
              </a:buClr>
              <a:buSzPct val="90000"/>
              <a:buFont typeface="Monotype Sorts" pitchFamily="-84" charset="2"/>
              <a:buChar char="n"/>
            </a:pPr>
            <a:endParaRPr kumimoji="1" lang="en-US" b="1" dirty="0">
              <a:latin typeface="Helvetica" pitchFamily="-84" charset="0"/>
            </a:endParaRPr>
          </a:p>
          <a:p>
            <a:pPr marL="342265" indent="-342265">
              <a:spcBef>
                <a:spcPct val="35000"/>
              </a:spcBef>
              <a:buClr>
                <a:srgbClr val="993300"/>
              </a:buClr>
              <a:buSzPct val="90000"/>
              <a:buFont typeface="Monotype Sorts" pitchFamily="-84" charset="2"/>
              <a:buChar char="n"/>
            </a:pPr>
            <a:endParaRPr kumimoji="1" lang="en-US" b="1" dirty="0">
              <a:latin typeface="Helvetica" pitchFamily="-84" charset="0"/>
            </a:endParaRPr>
          </a:p>
          <a:p>
            <a:pPr marL="342265" indent="-342265">
              <a:spcBef>
                <a:spcPct val="35000"/>
              </a:spcBef>
              <a:buClr>
                <a:srgbClr val="993300"/>
              </a:buClr>
              <a:buSzPct val="90000"/>
              <a:buFont typeface="Monotype Sorts" pitchFamily="-84" charset="2"/>
              <a:buChar char="n"/>
            </a:pPr>
            <a:endParaRPr kumimoji="1" lang="en-US" b="1" dirty="0">
              <a:latin typeface="Helvetica" pitchFamily="-84" charset="0"/>
            </a:endParaRPr>
          </a:p>
          <a:p>
            <a:pPr marL="342265" indent="-342265">
              <a:spcBef>
                <a:spcPct val="35000"/>
              </a:spcBef>
              <a:buClr>
                <a:srgbClr val="993300"/>
              </a:buClr>
              <a:buSzPct val="90000"/>
              <a:buFont typeface="Monotype Sorts" pitchFamily="-84" charset="2"/>
              <a:buChar char="n"/>
            </a:pPr>
            <a:r>
              <a:rPr kumimoji="1" lang="en-US" b="1" dirty="0">
                <a:latin typeface="Helvetica" pitchFamily="-84" charset="0"/>
              </a:rPr>
              <a:t>Parallelism on a multi-core system</a:t>
            </a:r>
          </a:p>
          <a:p>
            <a:pPr marL="342265" indent="-342265">
              <a:spcBef>
                <a:spcPct val="35000"/>
              </a:spcBef>
              <a:buClr>
                <a:srgbClr val="993300"/>
              </a:buClr>
              <a:buSzPct val="90000"/>
              <a:buFont typeface="Monotype Sorts" pitchFamily="-84" charset="2"/>
              <a:buChar char="n"/>
            </a:pPr>
            <a:endParaRPr kumimoji="1" lang="en-US" b="1" dirty="0">
              <a:latin typeface="Helvetica" pitchFamily="-84" charset="0"/>
            </a:endParaRPr>
          </a:p>
        </p:txBody>
      </p:sp>
      <p:pic>
        <p:nvPicPr>
          <p:cNvPr id="18435" name="Picture 1" descr="4_03.pdf"/>
          <p:cNvPicPr>
            <a:picLocks noChangeAspect="1"/>
          </p:cNvPicPr>
          <p:nvPr/>
        </p:nvPicPr>
        <p:blipFill>
          <a:blip r:embed="rId3" cstate="print"/>
          <a:srcRect/>
          <a:stretch>
            <a:fillRect/>
          </a:stretch>
        </p:blipFill>
        <p:spPr bwMode="auto">
          <a:xfrm>
            <a:off x="2514600" y="2362200"/>
            <a:ext cx="6451600" cy="807098"/>
          </a:xfrm>
          <a:prstGeom prst="rect">
            <a:avLst/>
          </a:prstGeom>
          <a:noFill/>
          <a:ln w="9525">
            <a:noFill/>
            <a:miter lim="800000"/>
            <a:headEnd/>
            <a:tailEnd/>
          </a:ln>
        </p:spPr>
      </p:pic>
      <p:pic>
        <p:nvPicPr>
          <p:cNvPr id="18436" name="Picture 2" descr="4_04.pdf"/>
          <p:cNvPicPr>
            <a:picLocks noChangeAspect="1"/>
          </p:cNvPicPr>
          <p:nvPr/>
        </p:nvPicPr>
        <p:blipFill>
          <a:blip r:embed="rId4" cstate="print"/>
          <a:srcRect/>
          <a:stretch>
            <a:fillRect/>
          </a:stretch>
        </p:blipFill>
        <p:spPr bwMode="auto">
          <a:xfrm>
            <a:off x="3352801" y="4267200"/>
            <a:ext cx="5107665" cy="201096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Control Block (PCB)</a:t>
            </a:r>
            <a:endParaRPr lang="en-US" dirty="0"/>
          </a:p>
        </p:txBody>
      </p:sp>
      <p:sp>
        <p:nvSpPr>
          <p:cNvPr id="3" name="Content Placeholder 2"/>
          <p:cNvSpPr>
            <a:spLocks noGrp="1"/>
          </p:cNvSpPr>
          <p:nvPr>
            <p:ph idx="1"/>
          </p:nvPr>
        </p:nvSpPr>
        <p:spPr/>
        <p:txBody>
          <a:bodyPr>
            <a:normAutofit/>
          </a:bodyPr>
          <a:lstStyle/>
          <a:p>
            <a:pPr>
              <a:spcAft>
                <a:spcPts val="600"/>
              </a:spcAft>
            </a:pPr>
            <a:r>
              <a:rPr lang="en-US" altLang="en-US" sz="2400" b="1" dirty="0"/>
              <a:t>Memory-management information</a:t>
            </a:r>
            <a:r>
              <a:rPr lang="en-US" altLang="en-US" sz="2400" dirty="0"/>
              <a:t>: locations including value of base and limit registers, page tables and other virtual memory information.</a:t>
            </a:r>
          </a:p>
          <a:p>
            <a:pPr>
              <a:spcAft>
                <a:spcPts val="600"/>
              </a:spcAft>
            </a:pPr>
            <a:r>
              <a:rPr lang="en-US" altLang="en-US" sz="2400" b="1" dirty="0"/>
              <a:t>Accounting information</a:t>
            </a:r>
            <a:r>
              <a:rPr lang="en-US" altLang="en-US" sz="2400" dirty="0"/>
              <a:t>: the amount of CPU and real time used, time limits, account numbers, job or process numbers etc.</a:t>
            </a:r>
          </a:p>
          <a:p>
            <a:pPr>
              <a:spcAft>
                <a:spcPts val="600"/>
              </a:spcAft>
            </a:pPr>
            <a:r>
              <a:rPr lang="en-US" altLang="en-US" sz="2400" b="1" dirty="0"/>
              <a:t>I/O status information</a:t>
            </a:r>
            <a:r>
              <a:rPr lang="en-US" altLang="en-US" sz="2400" dirty="0"/>
              <a:t>: List of I/O  devices allocated to this process, a list of open files, and so on</a:t>
            </a:r>
          </a:p>
          <a:p>
            <a:endParaRPr lang="en-US" sz="24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28017" t="731" r="28017" b="540"/>
          <a:stretch>
            <a:fillRect/>
          </a:stretch>
        </p:blipFill>
        <p:spPr bwMode="auto">
          <a:xfrm>
            <a:off x="5098080" y="4193644"/>
            <a:ext cx="1645993" cy="261973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3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057401" y="277416"/>
            <a:ext cx="8153400" cy="1170384"/>
          </a:xfrm>
        </p:spPr>
        <p:txBody>
          <a:bodyPr>
            <a:normAutofit/>
          </a:bodyPr>
          <a:lstStyle/>
          <a:p>
            <a:pPr eaLnBrk="1" hangingPunct="1"/>
            <a:r>
              <a:rPr lang="en-US" dirty="0" err="1"/>
              <a:t>Multicore</a:t>
            </a:r>
            <a:r>
              <a:rPr lang="en-US" dirty="0"/>
              <a:t> Programming</a:t>
            </a:r>
          </a:p>
        </p:txBody>
      </p:sp>
      <p:sp>
        <p:nvSpPr>
          <p:cNvPr id="9219" name="Content Placeholder 2"/>
          <p:cNvSpPr>
            <a:spLocks noGrp="1"/>
          </p:cNvSpPr>
          <p:nvPr>
            <p:ph idx="1"/>
          </p:nvPr>
        </p:nvSpPr>
        <p:spPr>
          <a:xfrm>
            <a:off x="2133601" y="1828801"/>
            <a:ext cx="7723717" cy="4530329"/>
          </a:xfrm>
        </p:spPr>
        <p:txBody>
          <a:bodyPr>
            <a:normAutofit/>
          </a:bodyPr>
          <a:lstStyle/>
          <a:p>
            <a:r>
              <a:rPr lang="en-US" dirty="0"/>
              <a:t>Types of parallelism </a:t>
            </a:r>
          </a:p>
          <a:p>
            <a:pPr lvl="1"/>
            <a:r>
              <a:rPr lang="en-US" b="1" dirty="0"/>
              <a:t>Data parallelism</a:t>
            </a:r>
            <a:r>
              <a:rPr lang="en-US" dirty="0"/>
              <a:t> – distributes subsets of the same data across multiple cores, same operation on each</a:t>
            </a:r>
            <a:endParaRPr lang="en-US" b="1" dirty="0">
              <a:solidFill>
                <a:srgbClr val="3366FF"/>
              </a:solidFill>
            </a:endParaRPr>
          </a:p>
          <a:p>
            <a:pPr lvl="1"/>
            <a:r>
              <a:rPr lang="en-US" b="1" dirty="0"/>
              <a:t>Task parallelism </a:t>
            </a:r>
            <a:r>
              <a:rPr lang="en-US" dirty="0"/>
              <a:t>– distributing threads across cores, each thread performing unique operation</a:t>
            </a:r>
          </a:p>
          <a:p>
            <a:pPr lvl="1">
              <a:buFont typeface="Monotype Sorts" pitchFamily="-84" charset="2"/>
              <a:buNone/>
            </a:pPr>
            <a:endParaRPr lang="en-US" dirty="0"/>
          </a:p>
          <a:p>
            <a:r>
              <a:rPr lang="en-US" dirty="0"/>
              <a:t>As # of threads grows, so does architectural support for threading (“</a:t>
            </a:r>
            <a:r>
              <a:rPr lang="en-US" dirty="0" err="1"/>
              <a:t>hyperthreading</a:t>
            </a:r>
            <a:r>
              <a:rPr lang="en-US" dirty="0"/>
              <a:t>”)</a:t>
            </a:r>
          </a:p>
          <a:p>
            <a:pPr lvl="1"/>
            <a:r>
              <a:rPr lang="en-US" dirty="0"/>
              <a:t>CPUs have cores as well as </a:t>
            </a:r>
            <a:r>
              <a:rPr lang="en-US" b="1" i="1" dirty="0"/>
              <a:t>hardware threads</a:t>
            </a:r>
          </a:p>
          <a:p>
            <a:pPr lvl="1"/>
            <a:r>
              <a:rPr lang="en-US" dirty="0"/>
              <a:t>Consider Oracle SPARC T4 with 8 cores and 8 hardware threads per core</a:t>
            </a:r>
          </a:p>
          <a:p>
            <a:pPr lvl="1"/>
            <a:endParaRPr lang="en-US" dirty="0"/>
          </a:p>
          <a:p>
            <a:pPr lvl="1">
              <a:buFont typeface="Monotype Sorts" pitchFamily="-84" charset="2"/>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vs. Task Parallelism</a:t>
            </a:r>
          </a:p>
        </p:txBody>
      </p:sp>
      <p:sp>
        <p:nvSpPr>
          <p:cNvPr id="3" name="Content Placeholder 2"/>
          <p:cNvSpPr>
            <a:spLocks noGrp="1"/>
          </p:cNvSpPr>
          <p:nvPr>
            <p:ph idx="1"/>
          </p:nvPr>
        </p:nvSpPr>
        <p:spPr/>
        <p:txBody>
          <a:bodyPr/>
          <a:lstStyle/>
          <a:p>
            <a:r>
              <a:rPr lang="en-US" dirty="0"/>
              <a:t>Count number of times each</a:t>
            </a:r>
            <a:br>
              <a:rPr lang="en-US" dirty="0"/>
            </a:br>
            <a:r>
              <a:rPr lang="en-US" dirty="0"/>
              <a:t>character in alphabet occurs</a:t>
            </a:r>
          </a:p>
          <a:p>
            <a:r>
              <a:rPr lang="en-US" dirty="0"/>
              <a:t>Data Parallelism</a:t>
            </a:r>
          </a:p>
          <a:p>
            <a:pPr lvl="1"/>
            <a:r>
              <a:rPr lang="en-US" dirty="0"/>
              <a:t>Thread 1 does page 1-100</a:t>
            </a:r>
          </a:p>
          <a:p>
            <a:pPr lvl="1"/>
            <a:r>
              <a:rPr lang="en-US" dirty="0"/>
              <a:t>Thread 2 does page 100-200</a:t>
            </a:r>
          </a:p>
          <a:p>
            <a:r>
              <a:rPr lang="en-US" dirty="0"/>
              <a:t>Task Parallelism</a:t>
            </a:r>
          </a:p>
          <a:p>
            <a:pPr lvl="1"/>
            <a:r>
              <a:rPr lang="en-US" dirty="0"/>
              <a:t>Thread 1 does letters A-F, all pages</a:t>
            </a:r>
          </a:p>
          <a:p>
            <a:pPr lvl="1"/>
            <a:r>
              <a:rPr lang="en-US" dirty="0"/>
              <a:t>Thread 2 does letters G-L, all pages</a:t>
            </a:r>
          </a:p>
          <a:p>
            <a:pPr lvl="1"/>
            <a:endParaRPr lang="en-US" dirty="0"/>
          </a:p>
        </p:txBody>
      </p:sp>
      <p:pic>
        <p:nvPicPr>
          <p:cNvPr id="2050" name="Picture 2" descr="http://offcampus.nd.edu/assets/12717/university_expectations_page_dulaccover.jpg"/>
          <p:cNvPicPr>
            <a:picLocks noChangeAspect="1" noChangeArrowheads="1"/>
          </p:cNvPicPr>
          <p:nvPr/>
        </p:nvPicPr>
        <p:blipFill>
          <a:blip r:embed="rId3" cstate="print"/>
          <a:srcRect/>
          <a:stretch>
            <a:fillRect/>
          </a:stretch>
        </p:blipFill>
        <p:spPr bwMode="auto">
          <a:xfrm>
            <a:off x="8047052" y="1752601"/>
            <a:ext cx="2468548" cy="379140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828801" y="277416"/>
            <a:ext cx="8753475" cy="1017984"/>
          </a:xfrm>
        </p:spPr>
        <p:txBody>
          <a:bodyPr>
            <a:normAutofit/>
          </a:bodyPr>
          <a:lstStyle/>
          <a:p>
            <a:pPr eaLnBrk="1" hangingPunct="1"/>
            <a:r>
              <a:rPr lang="en-US" dirty="0"/>
              <a:t>Single and Multithreaded Processes</a:t>
            </a:r>
          </a:p>
        </p:txBody>
      </p:sp>
      <p:pic>
        <p:nvPicPr>
          <p:cNvPr id="20482" name="Picture 1" descr="4_01.pdf"/>
          <p:cNvPicPr>
            <a:picLocks noChangeAspect="1"/>
          </p:cNvPicPr>
          <p:nvPr/>
        </p:nvPicPr>
        <p:blipFill>
          <a:blip r:embed="rId3" cstate="print"/>
          <a:srcRect/>
          <a:stretch>
            <a:fillRect/>
          </a:stretch>
        </p:blipFill>
        <p:spPr bwMode="auto">
          <a:xfrm>
            <a:off x="2362201" y="1447800"/>
            <a:ext cx="7749117" cy="5029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t>User Threads and Kernel Threads</a:t>
            </a:r>
          </a:p>
        </p:txBody>
      </p:sp>
      <p:sp>
        <p:nvSpPr>
          <p:cNvPr id="13315" name="Rectangle 3"/>
          <p:cNvSpPr>
            <a:spLocks noGrp="1" noChangeArrowheads="1"/>
          </p:cNvSpPr>
          <p:nvPr>
            <p:ph type="body" idx="1"/>
          </p:nvPr>
        </p:nvSpPr>
        <p:spPr/>
        <p:txBody>
          <a:bodyPr>
            <a:normAutofit fontScale="85000" lnSpcReduction="20000"/>
          </a:bodyPr>
          <a:lstStyle/>
          <a:p>
            <a:r>
              <a:rPr lang="en-US" b="1" dirty="0"/>
              <a:t>User threads</a:t>
            </a:r>
            <a:r>
              <a:rPr lang="en-US" dirty="0"/>
              <a:t> - management done by user-level threads library</a:t>
            </a:r>
          </a:p>
          <a:p>
            <a:r>
              <a:rPr lang="en-US" dirty="0"/>
              <a:t>Three primary thread libraries:</a:t>
            </a:r>
          </a:p>
          <a:p>
            <a:pPr lvl="1"/>
            <a:r>
              <a:rPr lang="en-US" dirty="0"/>
              <a:t> POSIX </a:t>
            </a:r>
            <a:r>
              <a:rPr lang="en-US" b="1" dirty="0" err="1"/>
              <a:t>Pthreads</a:t>
            </a:r>
            <a:endParaRPr lang="en-US" b="1" i="1" dirty="0"/>
          </a:p>
          <a:p>
            <a:pPr lvl="1"/>
            <a:r>
              <a:rPr lang="en-US" dirty="0"/>
              <a:t> Win32 threads</a:t>
            </a:r>
          </a:p>
          <a:p>
            <a:pPr lvl="1"/>
            <a:r>
              <a:rPr lang="en-US" dirty="0"/>
              <a:t> Java threads</a:t>
            </a:r>
          </a:p>
          <a:p>
            <a:pPr lvl="1">
              <a:buFont typeface="Monotype Sorts" pitchFamily="-84" charset="2"/>
              <a:buNone/>
            </a:pPr>
            <a:endParaRPr lang="en-US" dirty="0"/>
          </a:p>
          <a:p>
            <a:r>
              <a:rPr lang="en-US" b="1" dirty="0"/>
              <a:t>Kernel threads </a:t>
            </a:r>
            <a:r>
              <a:rPr lang="en-US" dirty="0"/>
              <a:t>- Supported by the Kernel, </a:t>
            </a:r>
            <a:r>
              <a:rPr lang="en-US" b="1" dirty="0"/>
              <a:t>“schedulable entity”</a:t>
            </a:r>
          </a:p>
          <a:p>
            <a:r>
              <a:rPr lang="en-US" dirty="0"/>
              <a:t>Examples – virtually all general purpose operating systems, including:</a:t>
            </a:r>
          </a:p>
          <a:p>
            <a:pPr lvl="1"/>
            <a:r>
              <a:rPr lang="en-US" dirty="0"/>
              <a:t>Windows </a:t>
            </a:r>
          </a:p>
          <a:p>
            <a:pPr lvl="1"/>
            <a:r>
              <a:rPr lang="en-US" dirty="0"/>
              <a:t>Solaris</a:t>
            </a:r>
          </a:p>
          <a:p>
            <a:pPr lvl="1"/>
            <a:r>
              <a:rPr lang="en-US" dirty="0"/>
              <a:t>Linux</a:t>
            </a:r>
          </a:p>
          <a:p>
            <a:pPr lvl="1"/>
            <a:r>
              <a:rPr lang="en-US" dirty="0"/>
              <a:t>Tru64 UNIX</a:t>
            </a:r>
          </a:p>
          <a:p>
            <a:pPr lvl="1"/>
            <a:r>
              <a:rPr lang="en-US" dirty="0"/>
              <a:t>Mac OS X</a:t>
            </a:r>
          </a:p>
          <a:p>
            <a:pPr lvl="1"/>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t>Multithreading Models</a:t>
            </a:r>
          </a:p>
        </p:txBody>
      </p:sp>
      <p:sp>
        <p:nvSpPr>
          <p:cNvPr id="26626" name="Rectangle 3"/>
          <p:cNvSpPr>
            <a:spLocks noGrp="1" noChangeArrowheads="1"/>
          </p:cNvSpPr>
          <p:nvPr>
            <p:ph type="body" idx="1"/>
          </p:nvPr>
        </p:nvSpPr>
        <p:spPr/>
        <p:txBody>
          <a:bodyPr/>
          <a:lstStyle/>
          <a:p>
            <a:r>
              <a:rPr lang="en-US"/>
              <a:t>Many-to-One</a:t>
            </a:r>
            <a:br>
              <a:rPr lang="en-US"/>
            </a:br>
            <a:endParaRPr lang="en-US"/>
          </a:p>
          <a:p>
            <a:r>
              <a:rPr lang="en-US"/>
              <a:t>One-to-One</a:t>
            </a:r>
            <a:br>
              <a:rPr lang="en-US"/>
            </a:br>
            <a:endParaRPr lang="en-US"/>
          </a:p>
          <a:p>
            <a:r>
              <a:rPr lang="en-US"/>
              <a:t>Many-to-Many</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Many-to-One</a:t>
            </a:r>
          </a:p>
        </p:txBody>
      </p:sp>
      <p:sp>
        <p:nvSpPr>
          <p:cNvPr id="28674" name="Rectangle 3"/>
          <p:cNvSpPr>
            <a:spLocks noGrp="1" noChangeArrowheads="1"/>
          </p:cNvSpPr>
          <p:nvPr>
            <p:ph type="body" idx="1"/>
          </p:nvPr>
        </p:nvSpPr>
        <p:spPr>
          <a:xfrm>
            <a:off x="1981200" y="1676400"/>
            <a:ext cx="4851400" cy="4800600"/>
          </a:xfrm>
        </p:spPr>
        <p:txBody>
          <a:bodyPr>
            <a:normAutofit fontScale="85000" lnSpcReduction="20000"/>
          </a:bodyPr>
          <a:lstStyle/>
          <a:p>
            <a:r>
              <a:rPr lang="en-US" dirty="0"/>
              <a:t>Many user-level threads mapped to single kernel thread</a:t>
            </a:r>
          </a:p>
          <a:p>
            <a:r>
              <a:rPr lang="en-US" dirty="0"/>
              <a:t>One thread blocking causes all to block</a:t>
            </a:r>
          </a:p>
          <a:p>
            <a:r>
              <a:rPr lang="en-US" dirty="0"/>
              <a:t>Multiple threads may not run in parallel on multicore system because only one may be in kernel at a time</a:t>
            </a:r>
          </a:p>
          <a:p>
            <a:endParaRPr lang="en-US" dirty="0"/>
          </a:p>
          <a:p>
            <a:r>
              <a:rPr lang="en-US" dirty="0"/>
              <a:t>Few systems currently use this model</a:t>
            </a:r>
          </a:p>
          <a:p>
            <a:endParaRPr lang="en-US" dirty="0"/>
          </a:p>
          <a:p>
            <a:r>
              <a:rPr lang="en-US" dirty="0"/>
              <a:t>Examples:</a:t>
            </a:r>
          </a:p>
          <a:p>
            <a:pPr lvl="1"/>
            <a:r>
              <a:rPr lang="en-US" b="1" dirty="0">
                <a:solidFill>
                  <a:srgbClr val="3366FF"/>
                </a:solidFill>
              </a:rPr>
              <a:t>Solaris Green Threads</a:t>
            </a:r>
          </a:p>
          <a:p>
            <a:pPr lvl="1"/>
            <a:r>
              <a:rPr lang="en-US" b="1" dirty="0">
                <a:solidFill>
                  <a:srgbClr val="3366FF"/>
                </a:solidFill>
              </a:rPr>
              <a:t>GNU Portable Threads</a:t>
            </a:r>
          </a:p>
        </p:txBody>
      </p:sp>
      <p:pic>
        <p:nvPicPr>
          <p:cNvPr id="28675" name="Picture 1" descr="4_05.pdf"/>
          <p:cNvPicPr>
            <a:picLocks noChangeAspect="1"/>
          </p:cNvPicPr>
          <p:nvPr/>
        </p:nvPicPr>
        <p:blipFill>
          <a:blip r:embed="rId3" cstate="print"/>
          <a:srcRect/>
          <a:stretch>
            <a:fillRect/>
          </a:stretch>
        </p:blipFill>
        <p:spPr bwMode="auto">
          <a:xfrm>
            <a:off x="7239000" y="2057401"/>
            <a:ext cx="3098800" cy="3450431"/>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t>One-to-One</a:t>
            </a:r>
          </a:p>
        </p:txBody>
      </p:sp>
      <p:sp>
        <p:nvSpPr>
          <p:cNvPr id="30722" name="Rectangle 3"/>
          <p:cNvSpPr>
            <a:spLocks noGrp="1" noChangeArrowheads="1"/>
          </p:cNvSpPr>
          <p:nvPr>
            <p:ph type="body" idx="1"/>
          </p:nvPr>
        </p:nvSpPr>
        <p:spPr/>
        <p:txBody>
          <a:bodyPr>
            <a:normAutofit/>
          </a:bodyPr>
          <a:lstStyle/>
          <a:p>
            <a:r>
              <a:rPr lang="en-US"/>
              <a:t>Each user-level thread maps to kernel thread</a:t>
            </a:r>
          </a:p>
          <a:p>
            <a:r>
              <a:rPr lang="en-US"/>
              <a:t>Creating a user-level thread creates a kernel thread</a:t>
            </a:r>
          </a:p>
          <a:p>
            <a:r>
              <a:rPr lang="en-US"/>
              <a:t>More concurrency than many-to-one</a:t>
            </a:r>
          </a:p>
          <a:p>
            <a:r>
              <a:rPr lang="en-US"/>
              <a:t>Number of threads per process sometimes restricted due to overhead</a:t>
            </a:r>
          </a:p>
          <a:p>
            <a:endParaRPr lang="en-US"/>
          </a:p>
          <a:p>
            <a:r>
              <a:rPr lang="en-US"/>
              <a:t>Examples</a:t>
            </a:r>
          </a:p>
          <a:p>
            <a:pPr lvl="1"/>
            <a:r>
              <a:rPr lang="en-US"/>
              <a:t>Windows NT/XP/2000</a:t>
            </a:r>
          </a:p>
          <a:p>
            <a:pPr lvl="1"/>
            <a:r>
              <a:rPr lang="en-US"/>
              <a:t>Linux</a:t>
            </a:r>
          </a:p>
          <a:p>
            <a:pPr lvl="1"/>
            <a:r>
              <a:rPr lang="en-US"/>
              <a:t>Solaris 9 and later</a:t>
            </a:r>
          </a:p>
        </p:txBody>
      </p:sp>
      <p:pic>
        <p:nvPicPr>
          <p:cNvPr id="30723" name="Picture 1" descr="4_06.pdf"/>
          <p:cNvPicPr>
            <a:picLocks noChangeAspect="1"/>
          </p:cNvPicPr>
          <p:nvPr/>
        </p:nvPicPr>
        <p:blipFill>
          <a:blip r:embed="rId3" cstate="print"/>
          <a:srcRect/>
          <a:stretch>
            <a:fillRect/>
          </a:stretch>
        </p:blipFill>
        <p:spPr bwMode="auto">
          <a:xfrm>
            <a:off x="5867400" y="3962401"/>
            <a:ext cx="4495800" cy="192068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t>Many-to-Many Model</a:t>
            </a:r>
          </a:p>
        </p:txBody>
      </p:sp>
      <p:sp>
        <p:nvSpPr>
          <p:cNvPr id="32770" name="Rectangle 3"/>
          <p:cNvSpPr>
            <a:spLocks noGrp="1" noChangeArrowheads="1"/>
          </p:cNvSpPr>
          <p:nvPr>
            <p:ph type="body" idx="1"/>
          </p:nvPr>
        </p:nvSpPr>
        <p:spPr>
          <a:xfrm>
            <a:off x="2351618" y="1575199"/>
            <a:ext cx="4448175" cy="4444603"/>
          </a:xfrm>
        </p:spPr>
        <p:txBody>
          <a:bodyPr>
            <a:normAutofit fontScale="92500" lnSpcReduction="20000"/>
          </a:bodyPr>
          <a:lstStyle/>
          <a:p>
            <a:r>
              <a:rPr lang="en-US"/>
              <a:t>Allows many user level threads to be mapped to many kernel threads</a:t>
            </a:r>
          </a:p>
          <a:p>
            <a:endParaRPr lang="en-US"/>
          </a:p>
          <a:p>
            <a:r>
              <a:rPr lang="en-US"/>
              <a:t>Allows the  operating system to create a sufficient number of kernel threads</a:t>
            </a:r>
          </a:p>
          <a:p>
            <a:endParaRPr lang="en-US"/>
          </a:p>
          <a:p>
            <a:r>
              <a:rPr lang="en-US"/>
              <a:t>Solaris prior to version 9</a:t>
            </a:r>
          </a:p>
          <a:p>
            <a:endParaRPr lang="en-US"/>
          </a:p>
          <a:p>
            <a:r>
              <a:rPr lang="en-US"/>
              <a:t>Windows NT/2000 with the </a:t>
            </a:r>
            <a:r>
              <a:rPr lang="en-US" i="1"/>
              <a:t>ThreadFiber</a:t>
            </a:r>
            <a:r>
              <a:rPr lang="en-US"/>
              <a:t> package</a:t>
            </a:r>
          </a:p>
        </p:txBody>
      </p:sp>
      <p:pic>
        <p:nvPicPr>
          <p:cNvPr id="32771" name="Picture 1" descr="4_07.pdf"/>
          <p:cNvPicPr>
            <a:picLocks noChangeAspect="1"/>
          </p:cNvPicPr>
          <p:nvPr/>
        </p:nvPicPr>
        <p:blipFill>
          <a:blip r:embed="rId3" cstate="print"/>
          <a:srcRect/>
          <a:stretch>
            <a:fillRect/>
          </a:stretch>
        </p:blipFill>
        <p:spPr bwMode="auto">
          <a:xfrm>
            <a:off x="6921500" y="2578894"/>
            <a:ext cx="3396192" cy="3261122"/>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t>Two-level Model</a:t>
            </a:r>
          </a:p>
        </p:txBody>
      </p:sp>
      <p:sp>
        <p:nvSpPr>
          <p:cNvPr id="34818" name="Rectangle 3"/>
          <p:cNvSpPr>
            <a:spLocks noGrp="1" noChangeArrowheads="1"/>
          </p:cNvSpPr>
          <p:nvPr>
            <p:ph type="body" idx="1"/>
          </p:nvPr>
        </p:nvSpPr>
        <p:spPr>
          <a:xfrm>
            <a:off x="2362201" y="1676400"/>
            <a:ext cx="7522633" cy="4456510"/>
          </a:xfrm>
        </p:spPr>
        <p:txBody>
          <a:bodyPr/>
          <a:lstStyle/>
          <a:p>
            <a:r>
              <a:rPr lang="en-US" dirty="0"/>
              <a:t>Similar to M:M, except that it allows a user thread to be </a:t>
            </a:r>
            <a:r>
              <a:rPr lang="en-US" b="1" dirty="0"/>
              <a:t>bound</a:t>
            </a:r>
            <a:r>
              <a:rPr lang="en-US" dirty="0"/>
              <a:t> to kernel thread</a:t>
            </a:r>
          </a:p>
          <a:p>
            <a:endParaRPr lang="en-US" dirty="0"/>
          </a:p>
          <a:p>
            <a:r>
              <a:rPr lang="en-US" dirty="0"/>
              <a:t>Examples</a:t>
            </a:r>
          </a:p>
          <a:p>
            <a:pPr lvl="1"/>
            <a:r>
              <a:rPr lang="en-US" dirty="0"/>
              <a:t>IRIX</a:t>
            </a:r>
          </a:p>
          <a:p>
            <a:pPr lvl="1"/>
            <a:r>
              <a:rPr lang="en-US" dirty="0"/>
              <a:t>HP-UX</a:t>
            </a:r>
          </a:p>
          <a:p>
            <a:pPr lvl="1"/>
            <a:r>
              <a:rPr lang="en-US" dirty="0"/>
              <a:t>Tru64 UNIX</a:t>
            </a:r>
          </a:p>
          <a:p>
            <a:pPr lvl="1"/>
            <a:r>
              <a:rPr lang="en-US" dirty="0"/>
              <a:t>Solaris 8 and earlier</a:t>
            </a:r>
          </a:p>
        </p:txBody>
      </p:sp>
      <p:pic>
        <p:nvPicPr>
          <p:cNvPr id="34819" name="Picture 1" descr="4_08.pdf"/>
          <p:cNvPicPr>
            <a:picLocks noChangeAspect="1"/>
          </p:cNvPicPr>
          <p:nvPr/>
        </p:nvPicPr>
        <p:blipFill>
          <a:blip r:embed="rId3" cstate="print"/>
          <a:srcRect/>
          <a:stretch>
            <a:fillRect/>
          </a:stretch>
        </p:blipFill>
        <p:spPr bwMode="auto">
          <a:xfrm>
            <a:off x="6096000" y="2819400"/>
            <a:ext cx="4286250" cy="324207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t>Thread Libraries</a:t>
            </a:r>
          </a:p>
        </p:txBody>
      </p:sp>
      <p:sp>
        <p:nvSpPr>
          <p:cNvPr id="36866" name="Content Placeholder 2"/>
          <p:cNvSpPr>
            <a:spLocks noGrp="1"/>
          </p:cNvSpPr>
          <p:nvPr>
            <p:ph idx="1"/>
          </p:nvPr>
        </p:nvSpPr>
        <p:spPr>
          <a:xfrm>
            <a:off x="2286001" y="1752601"/>
            <a:ext cx="7539567" cy="4530329"/>
          </a:xfrm>
        </p:spPr>
        <p:txBody>
          <a:bodyPr/>
          <a:lstStyle/>
          <a:p>
            <a:r>
              <a:rPr lang="en-US" b="1" dirty="0"/>
              <a:t>Thread library</a:t>
            </a:r>
            <a:r>
              <a:rPr lang="en-US" dirty="0"/>
              <a:t> provides programmer with API for creating and managing threads</a:t>
            </a:r>
          </a:p>
          <a:p>
            <a:endParaRPr lang="en-US" dirty="0"/>
          </a:p>
          <a:p>
            <a:r>
              <a:rPr lang="en-US" dirty="0"/>
              <a:t>Two primary ways of implementing</a:t>
            </a:r>
          </a:p>
          <a:p>
            <a:pPr lvl="1"/>
            <a:r>
              <a:rPr lang="en-US" dirty="0"/>
              <a:t>Library entirely in user space</a:t>
            </a:r>
          </a:p>
          <a:p>
            <a:pPr lvl="1"/>
            <a:r>
              <a:rPr lang="en-US" dirty="0"/>
              <a:t>Kernel-level library supported by the 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Control Block (PCB)</a:t>
            </a:r>
            <a:endParaRPr lang="en-US" dirty="0"/>
          </a:p>
        </p:txBody>
      </p:sp>
      <p:sp>
        <p:nvSpPr>
          <p:cNvPr id="3" name="Content Placeholder 2"/>
          <p:cNvSpPr>
            <a:spLocks noGrp="1"/>
          </p:cNvSpPr>
          <p:nvPr>
            <p:ph idx="1"/>
          </p:nvPr>
        </p:nvSpPr>
        <p:spPr/>
        <p:txBody>
          <a:bodyPr>
            <a:normAutofit/>
          </a:bodyPr>
          <a:lstStyle/>
          <a:p>
            <a:r>
              <a:rPr lang="en-US" sz="2400" dirty="0"/>
              <a:t>The process control block in the Linux operating system is represented by the C structure task </a:t>
            </a:r>
            <a:r>
              <a:rPr lang="en-US" sz="2400" dirty="0" err="1"/>
              <a:t>struct</a:t>
            </a:r>
            <a:r>
              <a:rPr lang="en-US" sz="2400" dirty="0"/>
              <a:t>, which is found in the &lt;</a:t>
            </a:r>
            <a:r>
              <a:rPr lang="en-US" sz="2400" dirty="0" err="1"/>
              <a:t>linux</a:t>
            </a:r>
            <a:r>
              <a:rPr lang="en-US" sz="2400" dirty="0"/>
              <a:t>/</a:t>
            </a:r>
            <a:r>
              <a:rPr lang="en-US" sz="2400" dirty="0" err="1"/>
              <a:t>sched.h</a:t>
            </a:r>
            <a:r>
              <a:rPr lang="en-US" sz="2400" dirty="0"/>
              <a:t>&gt; include file in the kernel source-code directory.</a:t>
            </a:r>
          </a:p>
        </p:txBody>
      </p:sp>
      <p:pic>
        <p:nvPicPr>
          <p:cNvPr id="3074"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938902" y="3068960"/>
            <a:ext cx="8405571"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739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t>Pthreads</a:t>
            </a:r>
          </a:p>
        </p:txBody>
      </p:sp>
      <p:sp>
        <p:nvSpPr>
          <p:cNvPr id="38914" name="Rectangle 3"/>
          <p:cNvSpPr>
            <a:spLocks noGrp="1" noChangeArrowheads="1"/>
          </p:cNvSpPr>
          <p:nvPr>
            <p:ph type="body" idx="1"/>
          </p:nvPr>
        </p:nvSpPr>
        <p:spPr>
          <a:xfrm>
            <a:off x="2209801" y="1676401"/>
            <a:ext cx="7559675" cy="4466035"/>
          </a:xfrm>
        </p:spPr>
        <p:txBody>
          <a:bodyPr>
            <a:normAutofit fontScale="85000" lnSpcReduction="20000"/>
          </a:bodyPr>
          <a:lstStyle/>
          <a:p>
            <a:r>
              <a:rPr lang="en-US" dirty="0"/>
              <a:t>May be provided either as user-level or kernel-level</a:t>
            </a:r>
          </a:p>
          <a:p>
            <a:endParaRPr lang="en-US" dirty="0"/>
          </a:p>
          <a:p>
            <a:r>
              <a:rPr lang="en-US" dirty="0"/>
              <a:t>A POSIX standard (IEEE 1003.1c) API for thread creation and synchronization</a:t>
            </a:r>
          </a:p>
          <a:p>
            <a:endParaRPr lang="en-US" dirty="0"/>
          </a:p>
          <a:p>
            <a:r>
              <a:rPr lang="en-US" b="1" i="1" dirty="0"/>
              <a:t>Specification</a:t>
            </a:r>
            <a:r>
              <a:rPr lang="en-US" dirty="0"/>
              <a:t>, not </a:t>
            </a:r>
            <a:r>
              <a:rPr lang="en-US" b="1" i="1" dirty="0"/>
              <a:t>implementation</a:t>
            </a:r>
          </a:p>
          <a:p>
            <a:endParaRPr lang="en-US" dirty="0"/>
          </a:p>
          <a:p>
            <a:r>
              <a:rPr lang="en-US" dirty="0"/>
              <a:t>API specifies behavior of the thread library, implementation is up to development of the library</a:t>
            </a:r>
          </a:p>
          <a:p>
            <a:endParaRPr lang="en-US" dirty="0"/>
          </a:p>
          <a:p>
            <a:r>
              <a:rPr lang="en-US" dirty="0"/>
              <a:t>Common in UNIX operating systems (Solaris, Linux, Mac OS X)</a:t>
            </a:r>
          </a:p>
          <a:p>
            <a:pPr>
              <a:buFont typeface="Monotype Sorts" pitchFamily="-84" charset="2"/>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t>Pthreads Example</a:t>
            </a:r>
          </a:p>
        </p:txBody>
      </p:sp>
      <p:pic>
        <p:nvPicPr>
          <p:cNvPr id="40962" name="Picture 1" descr="Screen Shot 2012-12-04 at 8.50.38 PM.png"/>
          <p:cNvPicPr>
            <a:picLocks noChangeAspect="1"/>
          </p:cNvPicPr>
          <p:nvPr/>
        </p:nvPicPr>
        <p:blipFill>
          <a:blip r:embed="rId2" cstate="print"/>
          <a:srcRect/>
          <a:stretch>
            <a:fillRect/>
          </a:stretch>
        </p:blipFill>
        <p:spPr bwMode="auto">
          <a:xfrm>
            <a:off x="2743201" y="1600200"/>
            <a:ext cx="6529917" cy="4868466"/>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t>Pthreads Example (Cont.)</a:t>
            </a:r>
          </a:p>
        </p:txBody>
      </p:sp>
      <p:pic>
        <p:nvPicPr>
          <p:cNvPr id="41986" name="Picture 1" descr="Screen Shot 2012-12-04 at 9.01.54 PM.png"/>
          <p:cNvPicPr>
            <a:picLocks noChangeAspect="1"/>
          </p:cNvPicPr>
          <p:nvPr/>
        </p:nvPicPr>
        <p:blipFill>
          <a:blip r:embed="rId2" cstate="print"/>
          <a:srcRect/>
          <a:stretch>
            <a:fillRect/>
          </a:stretch>
        </p:blipFill>
        <p:spPr bwMode="auto">
          <a:xfrm>
            <a:off x="1981200" y="1456134"/>
            <a:ext cx="6236758" cy="540186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752601" y="277416"/>
            <a:ext cx="8458200" cy="1017984"/>
          </a:xfrm>
        </p:spPr>
        <p:txBody>
          <a:bodyPr>
            <a:normAutofit fontScale="90000"/>
          </a:bodyPr>
          <a:lstStyle/>
          <a:p>
            <a:r>
              <a:rPr lang="en-US" dirty="0" err="1"/>
              <a:t>Pthreads</a:t>
            </a:r>
            <a:r>
              <a:rPr lang="en-US" dirty="0"/>
              <a:t> Code for Joining 10 Threads</a:t>
            </a:r>
          </a:p>
        </p:txBody>
      </p:sp>
      <p:pic>
        <p:nvPicPr>
          <p:cNvPr id="43010" name="Picture 2" descr="Screen Shot 2012-12-04 at 9.06.24 PM.png"/>
          <p:cNvPicPr>
            <a:picLocks noChangeAspect="1"/>
          </p:cNvPicPr>
          <p:nvPr/>
        </p:nvPicPr>
        <p:blipFill>
          <a:blip r:embed="rId2" cstate="print"/>
          <a:srcRect/>
          <a:stretch>
            <a:fillRect/>
          </a:stretch>
        </p:blipFill>
        <p:spPr bwMode="auto">
          <a:xfrm>
            <a:off x="3427944" y="1905001"/>
            <a:ext cx="5847291" cy="282773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t>Implicit Threading</a:t>
            </a:r>
          </a:p>
        </p:txBody>
      </p:sp>
      <p:sp>
        <p:nvSpPr>
          <p:cNvPr id="50178" name="Rectangle 3"/>
          <p:cNvSpPr>
            <a:spLocks noGrp="1" noChangeArrowheads="1"/>
          </p:cNvSpPr>
          <p:nvPr>
            <p:ph type="body" idx="1"/>
          </p:nvPr>
        </p:nvSpPr>
        <p:spPr>
          <a:xfrm>
            <a:off x="2286000" y="1600201"/>
            <a:ext cx="7631642" cy="4477941"/>
          </a:xfrm>
        </p:spPr>
        <p:txBody>
          <a:bodyPr>
            <a:normAutofit fontScale="92500" lnSpcReduction="10000"/>
          </a:bodyPr>
          <a:lstStyle/>
          <a:p>
            <a:r>
              <a:rPr lang="en-US" dirty="0"/>
              <a:t>Growing in popularity as numbers of threads increase, program correctness more difficult with explicit threads</a:t>
            </a:r>
          </a:p>
          <a:p>
            <a:r>
              <a:rPr lang="en-US" dirty="0"/>
              <a:t>Creation and management of threads done by compilers and run-time libraries rather than programmers</a:t>
            </a:r>
          </a:p>
          <a:p>
            <a:endParaRPr lang="en-US" dirty="0"/>
          </a:p>
          <a:p>
            <a:r>
              <a:rPr lang="en-US" dirty="0"/>
              <a:t>Examples:</a:t>
            </a:r>
          </a:p>
          <a:p>
            <a:pPr lvl="1"/>
            <a:r>
              <a:rPr lang="en-US" dirty="0"/>
              <a:t>Thread Pools</a:t>
            </a:r>
          </a:p>
          <a:p>
            <a:pPr lvl="1"/>
            <a:r>
              <a:rPr lang="en-US" dirty="0" err="1"/>
              <a:t>OpenMP</a:t>
            </a:r>
            <a:endParaRPr lang="en-US" dirty="0"/>
          </a:p>
          <a:p>
            <a:pPr lvl="1"/>
            <a:r>
              <a:rPr lang="en-US" dirty="0"/>
              <a:t>Grand Central Dispatch</a:t>
            </a:r>
          </a:p>
          <a:p>
            <a:pPr lvl="1"/>
            <a:r>
              <a:rPr lang="en-US" dirty="0"/>
              <a:t>Microsoft Threading Building Blocks (TBB)</a:t>
            </a:r>
          </a:p>
          <a:p>
            <a:pPr lvl="1"/>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t>Thread Pools</a:t>
            </a:r>
          </a:p>
        </p:txBody>
      </p:sp>
      <p:sp>
        <p:nvSpPr>
          <p:cNvPr id="52226" name="Rectangle 3"/>
          <p:cNvSpPr>
            <a:spLocks noGrp="1" noChangeArrowheads="1"/>
          </p:cNvSpPr>
          <p:nvPr>
            <p:ph type="body" idx="1"/>
          </p:nvPr>
        </p:nvSpPr>
        <p:spPr>
          <a:xfrm>
            <a:off x="1828800" y="1600200"/>
            <a:ext cx="8534400" cy="4800600"/>
          </a:xfrm>
        </p:spPr>
        <p:txBody>
          <a:bodyPr>
            <a:normAutofit lnSpcReduction="10000"/>
          </a:bodyPr>
          <a:lstStyle/>
          <a:p>
            <a:r>
              <a:rPr lang="en-US" sz="2000" dirty="0"/>
              <a:t>Create a number of threads in a pool where they await work</a:t>
            </a:r>
          </a:p>
          <a:p>
            <a:r>
              <a:rPr lang="en-US" sz="2000" dirty="0"/>
              <a:t>Advantages:</a:t>
            </a:r>
          </a:p>
          <a:p>
            <a:pPr lvl="1"/>
            <a:r>
              <a:rPr lang="en-US" sz="1800" dirty="0"/>
              <a:t>Usually slightly faster to service a request with an existing thread than create a new thread</a:t>
            </a:r>
          </a:p>
          <a:p>
            <a:pPr lvl="1"/>
            <a:r>
              <a:rPr lang="en-US" sz="1800" dirty="0"/>
              <a:t>Allows the number of threads in the application(s) to be bound to the size of the pool</a:t>
            </a:r>
          </a:p>
          <a:p>
            <a:pPr lvl="1"/>
            <a:r>
              <a:rPr lang="en-US" sz="1800" dirty="0"/>
              <a:t>Separating task to be performed from mechanics of creating task allows different strategies for running task</a:t>
            </a:r>
          </a:p>
          <a:p>
            <a:pPr lvl="2"/>
            <a:r>
              <a:rPr lang="en-US" sz="1600" dirty="0"/>
              <a:t>i.e., tasks could be scheduled to run periodically</a:t>
            </a:r>
          </a:p>
          <a:p>
            <a:pPr lvl="2"/>
            <a:endParaRPr lang="en-US" sz="1600" dirty="0"/>
          </a:p>
          <a:p>
            <a:r>
              <a:rPr lang="en-US" sz="2000" dirty="0"/>
              <a:t>Windows API:</a:t>
            </a:r>
          </a:p>
          <a:p>
            <a:pPr marL="400050" lvl="1" indent="0">
              <a:buNone/>
            </a:pPr>
            <a:r>
              <a:rPr lang="en-US" sz="1600" dirty="0" err="1"/>
              <a:t>ThreadPool.QueueUserWorkItem</a:t>
            </a:r>
            <a:r>
              <a:rPr lang="en-US" sz="1600" dirty="0"/>
              <a:t>(new </a:t>
            </a:r>
            <a:r>
              <a:rPr lang="en-US" sz="1600" dirty="0" err="1"/>
              <a:t>WaitCallback</a:t>
            </a:r>
            <a:r>
              <a:rPr lang="en-US" sz="1600" dirty="0"/>
              <a:t>(</a:t>
            </a:r>
            <a:r>
              <a:rPr lang="en-US" sz="1600" dirty="0" err="1"/>
              <a:t>ThreadProc</a:t>
            </a:r>
            <a:r>
              <a:rPr lang="en-US" sz="1600" dirty="0"/>
              <a:t>));</a:t>
            </a:r>
          </a:p>
          <a:p>
            <a:pPr marL="400050" lvl="1" indent="0">
              <a:buNone/>
            </a:pPr>
            <a:r>
              <a:rPr lang="en-US" sz="1600" dirty="0"/>
              <a:t>…</a:t>
            </a:r>
          </a:p>
          <a:p>
            <a:pPr marL="400050" lvl="1" indent="0">
              <a:buNone/>
            </a:pPr>
            <a:endParaRPr lang="en-US" sz="1600" dirty="0"/>
          </a:p>
          <a:p>
            <a:pPr marL="400050" lvl="1" indent="0">
              <a:buNone/>
            </a:pPr>
            <a:r>
              <a:rPr lang="en-US" sz="1600" dirty="0"/>
              <a:t>static void </a:t>
            </a:r>
            <a:r>
              <a:rPr lang="en-US" sz="1600" dirty="0" err="1"/>
              <a:t>ThreadProc</a:t>
            </a:r>
            <a:r>
              <a:rPr lang="en-US" sz="1600" dirty="0"/>
              <a:t>(Object </a:t>
            </a:r>
            <a:r>
              <a:rPr lang="en-US" sz="1600" dirty="0" err="1"/>
              <a:t>stateinfo</a:t>
            </a:r>
            <a:r>
              <a:rPr lang="en-US" sz="1600" dirty="0"/>
              <a:t>) {</a:t>
            </a:r>
          </a:p>
          <a:p>
            <a:pPr marL="400050" lvl="1" indent="0">
              <a:buNone/>
            </a:pPr>
            <a:r>
              <a:rPr lang="en-US" sz="1600" dirty="0"/>
              <a:t>…</a:t>
            </a:r>
          </a:p>
          <a:p>
            <a:pPr marL="400050" lvl="1" indent="0">
              <a:buNone/>
            </a:pPr>
            <a:r>
              <a:rPr lang="en-US" sz="1600" dirty="0"/>
              <a:t>}</a:t>
            </a: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t>OpenMP</a:t>
            </a:r>
          </a:p>
        </p:txBody>
      </p:sp>
      <p:sp>
        <p:nvSpPr>
          <p:cNvPr id="38915" name="Rectangle 3"/>
          <p:cNvSpPr>
            <a:spLocks noGrp="1" noChangeArrowheads="1"/>
          </p:cNvSpPr>
          <p:nvPr>
            <p:ph type="body" idx="1"/>
          </p:nvPr>
        </p:nvSpPr>
        <p:spPr>
          <a:xfrm>
            <a:off x="2209800" y="1676401"/>
            <a:ext cx="3561292" cy="4477941"/>
          </a:xfrm>
        </p:spPr>
        <p:txBody>
          <a:bodyPr>
            <a:normAutofit fontScale="55000" lnSpcReduction="20000"/>
          </a:bodyPr>
          <a:lstStyle/>
          <a:p>
            <a:r>
              <a:rPr lang="en-US" dirty="0"/>
              <a:t>Set of compiler directives and an API for C, C++, FORTRAN </a:t>
            </a:r>
          </a:p>
          <a:p>
            <a:r>
              <a:rPr lang="en-US" dirty="0"/>
              <a:t>Provides support for parallel programming in shared-memory environments</a:t>
            </a:r>
          </a:p>
          <a:p>
            <a:r>
              <a:rPr lang="en-US" dirty="0"/>
              <a:t>Identifies </a:t>
            </a:r>
            <a:r>
              <a:rPr lang="en-US" b="1" dirty="0">
                <a:solidFill>
                  <a:srgbClr val="3366FF"/>
                </a:solidFill>
              </a:rPr>
              <a:t>parallel regions </a:t>
            </a:r>
            <a:r>
              <a:rPr lang="en-US" dirty="0"/>
              <a:t>– blocks of code that can run in parallel</a:t>
            </a:r>
          </a:p>
          <a:p>
            <a:endParaRPr lang="en-US" dirty="0"/>
          </a:p>
          <a:p>
            <a:pPr>
              <a:buFont typeface="Monotype Sorts" pitchFamily="-84" charset="2"/>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pragma</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omp</a:t>
            </a:r>
            <a:r>
              <a:rPr lang="en-US" b="1" dirty="0">
                <a:latin typeface="Courier New" pitchFamily="49" charset="0"/>
                <a:cs typeface="Courier New" pitchFamily="49" charset="0"/>
              </a:rPr>
              <a:t> parallel </a:t>
            </a:r>
          </a:p>
          <a:p>
            <a:pPr>
              <a:buFont typeface="Monotype Sorts" pitchFamily="-84" charset="2"/>
              <a:buNone/>
            </a:pPr>
            <a:r>
              <a:rPr lang="en-US" dirty="0"/>
              <a:t>Create as many threads as there are cores</a:t>
            </a:r>
          </a:p>
          <a:p>
            <a:pPr lvl="1"/>
            <a:endParaRPr lang="en-US" dirty="0"/>
          </a:p>
          <a:p>
            <a:pPr>
              <a:buFont typeface="Monotype Sorts" pitchFamily="-84" charset="2"/>
              <a:buNone/>
            </a:pPr>
            <a:r>
              <a:rPr lang="da-DK" b="1" dirty="0">
                <a:latin typeface="Courier New" pitchFamily="49" charset="0"/>
                <a:cs typeface="Courier New" pitchFamily="49" charset="0"/>
              </a:rPr>
              <a:t>#pragma omp parallel for for(i=0;i&lt;N;i++) { </a:t>
            </a:r>
          </a:p>
          <a:p>
            <a:pPr>
              <a:buFont typeface="Monotype Sorts" pitchFamily="-84" charset="2"/>
              <a:buNone/>
            </a:pPr>
            <a:r>
              <a:rPr lang="da-DK" b="1" dirty="0">
                <a:latin typeface="Courier New" pitchFamily="49" charset="0"/>
                <a:cs typeface="Courier New" pitchFamily="49" charset="0"/>
              </a:rPr>
              <a:t>    c[i] = a[i] + b[i]; </a:t>
            </a:r>
          </a:p>
          <a:p>
            <a:pPr>
              <a:buFont typeface="Monotype Sorts" pitchFamily="-84" charset="2"/>
              <a:buNone/>
            </a:pPr>
            <a:r>
              <a:rPr lang="da-DK" b="1" dirty="0">
                <a:latin typeface="Courier New" pitchFamily="49" charset="0"/>
                <a:cs typeface="Courier New" pitchFamily="49" charset="0"/>
              </a:rPr>
              <a:t>} </a:t>
            </a:r>
          </a:p>
          <a:p>
            <a:pPr>
              <a:buFont typeface="Monotype Sorts" pitchFamily="-84" charset="2"/>
              <a:buNone/>
            </a:pPr>
            <a:r>
              <a:rPr lang="en-US" dirty="0"/>
              <a:t>Run for loop in parallel</a:t>
            </a:r>
          </a:p>
          <a:p>
            <a:endParaRPr lang="en-US" dirty="0"/>
          </a:p>
        </p:txBody>
      </p:sp>
      <p:pic>
        <p:nvPicPr>
          <p:cNvPr id="54275" name="Picture 2"/>
          <p:cNvPicPr>
            <a:picLocks noChangeAspect="1"/>
          </p:cNvPicPr>
          <p:nvPr/>
        </p:nvPicPr>
        <p:blipFill>
          <a:blip r:embed="rId3" cstate="print"/>
          <a:srcRect/>
          <a:stretch>
            <a:fillRect/>
          </a:stretch>
        </p:blipFill>
        <p:spPr bwMode="auto">
          <a:xfrm>
            <a:off x="6032500" y="1676401"/>
            <a:ext cx="4635500" cy="39909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t>Grand Central Dispatch</a:t>
            </a:r>
          </a:p>
        </p:txBody>
      </p:sp>
      <p:sp>
        <p:nvSpPr>
          <p:cNvPr id="56322" name="Rectangle 3"/>
          <p:cNvSpPr>
            <a:spLocks noGrp="1" noChangeArrowheads="1"/>
          </p:cNvSpPr>
          <p:nvPr>
            <p:ph type="body" idx="1"/>
          </p:nvPr>
        </p:nvSpPr>
        <p:spPr>
          <a:xfrm>
            <a:off x="2362200" y="1752601"/>
            <a:ext cx="7631642" cy="4477941"/>
          </a:xfrm>
        </p:spPr>
        <p:txBody>
          <a:bodyPr>
            <a:normAutofit fontScale="77500" lnSpcReduction="20000"/>
          </a:bodyPr>
          <a:lstStyle/>
          <a:p>
            <a:r>
              <a:rPr lang="en-US" dirty="0"/>
              <a:t>Apple technology for Mac OS X and </a:t>
            </a:r>
            <a:r>
              <a:rPr lang="en-US" dirty="0" err="1"/>
              <a:t>iOS</a:t>
            </a:r>
            <a:r>
              <a:rPr lang="en-US" dirty="0"/>
              <a:t> operating systems</a:t>
            </a:r>
          </a:p>
          <a:p>
            <a:r>
              <a:rPr lang="en-US" dirty="0"/>
              <a:t>Extensions to C, C++ languages, API, and run-time library</a:t>
            </a:r>
          </a:p>
          <a:p>
            <a:r>
              <a:rPr lang="en-US" dirty="0"/>
              <a:t>Allows identification of parallel sections</a:t>
            </a:r>
          </a:p>
          <a:p>
            <a:r>
              <a:rPr lang="en-US" dirty="0"/>
              <a:t>Manages most of the details of threading</a:t>
            </a:r>
          </a:p>
          <a:p>
            <a:r>
              <a:rPr lang="en-US" dirty="0"/>
              <a:t>Block is in </a:t>
            </a:r>
            <a:r>
              <a:rPr lang="en-US" altLang="en-US" dirty="0"/>
              <a:t>“</a:t>
            </a:r>
            <a:r>
              <a:rPr lang="en-US" dirty="0"/>
              <a:t>^{ }</a:t>
            </a:r>
            <a:r>
              <a:rPr lang="en-US" altLang="en-US" dirty="0"/>
              <a:t>”</a:t>
            </a:r>
            <a:r>
              <a:rPr lang="en-US" dirty="0"/>
              <a:t> -   </a:t>
            </a:r>
            <a:r>
              <a:rPr lang="ro-RO" b="1" dirty="0">
                <a:latin typeface="Courier New" pitchFamily="49" charset="0"/>
                <a:cs typeface="Courier New" pitchFamily="49" charset="0"/>
              </a:rPr>
              <a:t>ˆ{ printf("I am a block"); } </a:t>
            </a:r>
            <a:endParaRPr lang="en-US" dirty="0"/>
          </a:p>
          <a:p>
            <a:r>
              <a:rPr lang="en-US" dirty="0"/>
              <a:t>Blocks placed in dispatch queue</a:t>
            </a:r>
          </a:p>
          <a:p>
            <a:pPr lvl="1"/>
            <a:r>
              <a:rPr lang="en-US" dirty="0"/>
              <a:t>Assigned to available thread in thread pool when removed from queue</a:t>
            </a:r>
          </a:p>
          <a:p>
            <a:r>
              <a:rPr lang="en-US" dirty="0"/>
              <a:t>Two types of dispatch queues:</a:t>
            </a:r>
          </a:p>
          <a:p>
            <a:pPr lvl="1"/>
            <a:r>
              <a:rPr lang="en-US" dirty="0"/>
              <a:t>serial – blocks removed in FIFO order, queue is per process, called </a:t>
            </a:r>
            <a:r>
              <a:rPr lang="en-US" b="1" dirty="0"/>
              <a:t>main queue</a:t>
            </a:r>
          </a:p>
          <a:p>
            <a:pPr lvl="2"/>
            <a:r>
              <a:rPr lang="en-US" dirty="0"/>
              <a:t>Programmers can create additional serial queues within program</a:t>
            </a:r>
          </a:p>
          <a:p>
            <a:pPr lvl="1"/>
            <a:r>
              <a:rPr lang="en-US" dirty="0"/>
              <a:t>concurrent – removed in FIFO order but several may be removed at a time</a:t>
            </a:r>
          </a:p>
          <a:p>
            <a:pPr lvl="2"/>
            <a:r>
              <a:rPr lang="en-US" dirty="0"/>
              <a:t>Three system wide queues with priorities low, default, high</a:t>
            </a:r>
          </a:p>
          <a:p>
            <a:pPr lvl="2"/>
            <a:endParaRPr lang="en-US" dirty="0"/>
          </a:p>
          <a:p>
            <a:endParaRPr lang="en-US" dirty="0"/>
          </a:p>
        </p:txBody>
      </p:sp>
      <p:pic>
        <p:nvPicPr>
          <p:cNvPr id="56323" name="Picture 2"/>
          <p:cNvPicPr>
            <a:picLocks noChangeAspect="1"/>
          </p:cNvPicPr>
          <p:nvPr/>
        </p:nvPicPr>
        <p:blipFill>
          <a:blip r:embed="rId3" cstate="print"/>
          <a:srcRect/>
          <a:stretch>
            <a:fillRect/>
          </a:stretch>
        </p:blipFill>
        <p:spPr bwMode="auto">
          <a:xfrm>
            <a:off x="3429001" y="5638800"/>
            <a:ext cx="5510741" cy="103227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2209800" y="0"/>
            <a:ext cx="8001000" cy="1447800"/>
          </a:xfrm>
        </p:spPr>
        <p:txBody>
          <a:bodyPr>
            <a:normAutofit/>
          </a:bodyPr>
          <a:lstStyle/>
          <a:p>
            <a:r>
              <a:rPr lang="en-US" dirty="0"/>
              <a:t>Threading Issues:</a:t>
            </a:r>
            <a:br>
              <a:rPr lang="en-US" dirty="0"/>
            </a:br>
            <a:r>
              <a:rPr lang="en-US" dirty="0"/>
              <a:t>Semantics of fork() and exec()</a:t>
            </a:r>
          </a:p>
        </p:txBody>
      </p:sp>
      <p:sp>
        <p:nvSpPr>
          <p:cNvPr id="60418" name="Rectangle 3"/>
          <p:cNvSpPr>
            <a:spLocks noGrp="1" noChangeArrowheads="1"/>
          </p:cNvSpPr>
          <p:nvPr>
            <p:ph type="body" idx="1"/>
          </p:nvPr>
        </p:nvSpPr>
        <p:spPr/>
        <p:txBody>
          <a:bodyPr/>
          <a:lstStyle/>
          <a:p>
            <a:r>
              <a:rPr lang="en-US" dirty="0"/>
              <a:t>Does </a:t>
            </a:r>
            <a:r>
              <a:rPr lang="en-US" b="1" dirty="0">
                <a:latin typeface="Courier New" pitchFamily="49" charset="0"/>
                <a:cs typeface="Courier New" pitchFamily="49" charset="0"/>
              </a:rPr>
              <a:t>fork()</a:t>
            </a:r>
            <a:r>
              <a:rPr lang="en-US" dirty="0"/>
              <a:t>duplicate only the calling thread or all threads?</a:t>
            </a:r>
          </a:p>
          <a:p>
            <a:pPr lvl="1"/>
            <a:r>
              <a:rPr lang="en-US" dirty="0"/>
              <a:t>When is duplicating all threads a really bad idea?</a:t>
            </a:r>
          </a:p>
          <a:p>
            <a:pPr lvl="1"/>
            <a:r>
              <a:rPr lang="en-US" dirty="0"/>
              <a:t>Some </a:t>
            </a:r>
            <a:r>
              <a:rPr lang="en-US" dirty="0" err="1"/>
              <a:t>OSes</a:t>
            </a:r>
            <a:r>
              <a:rPr lang="en-US" dirty="0"/>
              <a:t> have two versions of fork</a:t>
            </a:r>
          </a:p>
          <a:p>
            <a:pPr lvl="1"/>
            <a:r>
              <a:rPr lang="en-US" dirty="0"/>
              <a:t>POSIX: only the calling thread</a:t>
            </a:r>
          </a:p>
          <a:p>
            <a:pPr lvl="1"/>
            <a:endParaRPr lang="en-US" dirty="0"/>
          </a:p>
          <a:p>
            <a:r>
              <a:rPr lang="en-US" b="1" dirty="0">
                <a:latin typeface="Courier New" pitchFamily="49" charset="0"/>
                <a:cs typeface="Courier New" pitchFamily="49" charset="0"/>
              </a:rPr>
              <a:t>Exec()</a:t>
            </a:r>
            <a:r>
              <a:rPr lang="en-US" dirty="0"/>
              <a:t>usually works as normal – replace the running process including all threads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417638"/>
          </a:xfrm>
        </p:spPr>
        <p:txBody>
          <a:bodyPr>
            <a:normAutofit/>
          </a:bodyPr>
          <a:lstStyle/>
          <a:p>
            <a:r>
              <a:rPr lang="en-US" dirty="0"/>
              <a:t>Threading Issues:</a:t>
            </a:r>
            <a:br>
              <a:rPr lang="en-US" dirty="0"/>
            </a:br>
            <a:r>
              <a:rPr lang="en-US" dirty="0"/>
              <a:t>Signal Handling</a:t>
            </a:r>
          </a:p>
        </p:txBody>
      </p:sp>
      <p:sp>
        <p:nvSpPr>
          <p:cNvPr id="3" name="Content Placeholder 2"/>
          <p:cNvSpPr>
            <a:spLocks noGrp="1"/>
          </p:cNvSpPr>
          <p:nvPr>
            <p:ph idx="1"/>
          </p:nvPr>
        </p:nvSpPr>
        <p:spPr/>
        <p:txBody>
          <a:bodyPr>
            <a:normAutofit fontScale="92500"/>
          </a:bodyPr>
          <a:lstStyle/>
          <a:p>
            <a:pPr marL="380048" indent="-380048">
              <a:defRPr/>
            </a:pPr>
            <a:r>
              <a:rPr lang="en-US" b="1" dirty="0">
                <a:solidFill>
                  <a:srgbClr val="000000"/>
                </a:solidFill>
                <a:ea typeface="ＭＳ Ｐゴシック" charset="0"/>
                <a:cs typeface="ＭＳ Ｐゴシック" charset="0"/>
              </a:rPr>
              <a:t>Signals</a:t>
            </a:r>
            <a:r>
              <a:rPr lang="en-US" b="1" dirty="0">
                <a:solidFill>
                  <a:srgbClr val="3366FF"/>
                </a:solidFill>
                <a:ea typeface="ＭＳ Ｐゴシック" charset="0"/>
                <a:cs typeface="ＭＳ Ｐゴシック" charset="0"/>
              </a:rPr>
              <a:t> </a:t>
            </a:r>
            <a:r>
              <a:rPr lang="en-US" dirty="0">
                <a:ea typeface="ＭＳ Ｐゴシック" charset="0"/>
                <a:cs typeface="ＭＳ Ｐゴシック" charset="0"/>
              </a:rPr>
              <a:t>are used in UNIX systems to notify a process that a particular event has occurred.</a:t>
            </a:r>
          </a:p>
          <a:p>
            <a:pPr marL="380048" indent="-380048">
              <a:defRPr/>
            </a:pPr>
            <a:r>
              <a:rPr lang="en-US" dirty="0">
                <a:ea typeface="ＭＳ Ｐゴシック" charset="0"/>
                <a:cs typeface="ＭＳ Ｐゴシック" charset="0"/>
              </a:rPr>
              <a:t>A </a:t>
            </a:r>
            <a:r>
              <a:rPr lang="en-US" b="1" dirty="0">
                <a:solidFill>
                  <a:srgbClr val="000000"/>
                </a:solidFill>
                <a:ea typeface="ＭＳ Ｐゴシック" charset="0"/>
                <a:cs typeface="ＭＳ Ｐゴシック" charset="0"/>
              </a:rPr>
              <a:t>signal handler</a:t>
            </a:r>
            <a:r>
              <a:rPr lang="en-US" dirty="0">
                <a:solidFill>
                  <a:srgbClr val="000000"/>
                </a:solidFill>
                <a:ea typeface="ＭＳ Ｐゴシック" charset="0"/>
                <a:cs typeface="ＭＳ Ｐゴシック" charset="0"/>
              </a:rPr>
              <a:t> </a:t>
            </a:r>
            <a:r>
              <a:rPr lang="en-US" dirty="0">
                <a:ea typeface="ＭＳ Ｐゴシック" charset="0"/>
                <a:cs typeface="ＭＳ Ｐゴシック" charset="0"/>
              </a:rPr>
              <a:t>is used to process signals</a:t>
            </a:r>
          </a:p>
          <a:p>
            <a:pPr marL="798989" lvl="1" indent="-342265">
              <a:buFont typeface="Webdings" charset="0"/>
              <a:buAutoNum type="arabicPeriod"/>
              <a:defRPr/>
            </a:pPr>
            <a:r>
              <a:rPr lang="en-US" dirty="0">
                <a:ea typeface="ＭＳ Ｐゴシック" charset="0"/>
              </a:rPr>
              <a:t>Signal is generated by particular event</a:t>
            </a:r>
          </a:p>
          <a:p>
            <a:pPr marL="798989" lvl="1" indent="-342265">
              <a:buFont typeface="Webdings" charset="0"/>
              <a:buAutoNum type="arabicPeriod"/>
              <a:defRPr/>
            </a:pPr>
            <a:r>
              <a:rPr lang="en-US" dirty="0">
                <a:ea typeface="ＭＳ Ｐゴシック" charset="0"/>
              </a:rPr>
              <a:t>Signal is delivered to a process</a:t>
            </a:r>
          </a:p>
          <a:p>
            <a:pPr marL="798989" lvl="1" indent="-342265">
              <a:buFont typeface="Webdings" charset="0"/>
              <a:buAutoNum type="arabicPeriod"/>
              <a:defRPr/>
            </a:pPr>
            <a:r>
              <a:rPr lang="en-US" dirty="0">
                <a:ea typeface="ＭＳ Ｐゴシック" charset="0"/>
              </a:rPr>
              <a:t>Signal is handled by one of two signal handlers:</a:t>
            </a:r>
          </a:p>
          <a:p>
            <a:pPr marL="1142366" lvl="2" indent="-342265">
              <a:buFont typeface="Webdings" charset="0"/>
              <a:buAutoNum type="arabicPeriod"/>
              <a:defRPr/>
            </a:pPr>
            <a:r>
              <a:rPr lang="en-US" dirty="0">
                <a:ea typeface="ＭＳ Ｐゴシック" charset="0"/>
              </a:rPr>
              <a:t>default</a:t>
            </a:r>
          </a:p>
          <a:p>
            <a:pPr marL="1142366" lvl="2" indent="-342265">
              <a:buFont typeface="Webdings" charset="0"/>
              <a:buAutoNum type="arabicPeriod"/>
              <a:defRPr/>
            </a:pPr>
            <a:r>
              <a:rPr lang="en-US" dirty="0">
                <a:ea typeface="ＭＳ Ｐゴシック" charset="0"/>
              </a:rPr>
              <a:t>user-defined</a:t>
            </a:r>
          </a:p>
          <a:p>
            <a:pPr marL="380048" indent="-380048">
              <a:defRPr/>
            </a:pPr>
            <a:r>
              <a:rPr lang="en-US" dirty="0">
                <a:ea typeface="ＭＳ Ｐゴシック" charset="0"/>
                <a:cs typeface="ＭＳ Ｐゴシック" charset="0"/>
              </a:rPr>
              <a:t>Every signal has </a:t>
            </a:r>
            <a:r>
              <a:rPr lang="en-US" b="1" dirty="0">
                <a:solidFill>
                  <a:srgbClr val="000000"/>
                </a:solidFill>
                <a:ea typeface="ＭＳ Ｐゴシック" charset="0"/>
                <a:cs typeface="ＭＳ Ｐゴシック" charset="0"/>
              </a:rPr>
              <a:t>default handler </a:t>
            </a:r>
            <a:r>
              <a:rPr lang="en-US" dirty="0">
                <a:ea typeface="ＭＳ Ｐゴシック" charset="0"/>
                <a:cs typeface="ＭＳ Ｐゴシック" charset="0"/>
              </a:rPr>
              <a:t>that kernel runs when handling signal</a:t>
            </a:r>
          </a:p>
          <a:p>
            <a:pPr marL="780098" lvl="1" indent="-380048">
              <a:defRPr/>
            </a:pPr>
            <a:r>
              <a:rPr lang="en-US" b="1" dirty="0">
                <a:solidFill>
                  <a:srgbClr val="000000"/>
                </a:solidFill>
                <a:ea typeface="ＭＳ Ｐゴシック" charset="0"/>
                <a:cs typeface="ＭＳ Ｐゴシック" charset="0"/>
              </a:rPr>
              <a:t>User-defined signal handler </a:t>
            </a:r>
            <a:r>
              <a:rPr lang="en-US" dirty="0">
                <a:ea typeface="ＭＳ Ｐゴシック" charset="0"/>
                <a:cs typeface="ＭＳ Ｐゴシック" charset="0"/>
              </a:rPr>
              <a:t>can override default</a:t>
            </a:r>
          </a:p>
          <a:p>
            <a:pPr marL="780098" lvl="1" indent="-380048">
              <a:defRPr/>
            </a:pPr>
            <a:r>
              <a:rPr lang="en-US" dirty="0">
                <a:ea typeface="ＭＳ Ｐゴシック" charset="0"/>
                <a:cs typeface="ＭＳ Ｐゴシック" charset="0"/>
              </a:rPr>
              <a:t>For single-threaded, signal delivered to process</a:t>
            </a:r>
          </a:p>
          <a:p>
            <a:endParaRPr lang="en-US" dirty="0"/>
          </a:p>
        </p:txBody>
      </p:sp>
    </p:spTree>
    <p:extLst>
      <p:ext uri="{BB962C8B-B14F-4D97-AF65-F5344CB8AC3E}">
        <p14:creationId xmlns:p14="http://schemas.microsoft.com/office/powerpoint/2010/main" val="112560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CPU Switch From Process to Process</a:t>
            </a:r>
            <a:endParaRPr lang="en-US" dirty="0"/>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2567609" y="1656184"/>
            <a:ext cx="6805071" cy="486916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31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417638"/>
          </a:xfrm>
        </p:spPr>
        <p:txBody>
          <a:bodyPr>
            <a:normAutofit/>
          </a:bodyPr>
          <a:lstStyle/>
          <a:p>
            <a:r>
              <a:rPr lang="en-US" dirty="0"/>
              <a:t>Threading Issues:</a:t>
            </a:r>
            <a:br>
              <a:rPr lang="en-US" dirty="0"/>
            </a:br>
            <a:r>
              <a:rPr lang="en-US" dirty="0"/>
              <a:t>Thread Cancellation</a:t>
            </a:r>
          </a:p>
        </p:txBody>
      </p:sp>
      <p:sp>
        <p:nvSpPr>
          <p:cNvPr id="3" name="Content Placeholder 2"/>
          <p:cNvSpPr>
            <a:spLocks noGrp="1"/>
          </p:cNvSpPr>
          <p:nvPr>
            <p:ph idx="1"/>
          </p:nvPr>
        </p:nvSpPr>
        <p:spPr/>
        <p:txBody>
          <a:bodyPr>
            <a:normAutofit/>
          </a:bodyPr>
          <a:lstStyle/>
          <a:p>
            <a:r>
              <a:rPr lang="en-US" sz="2400" dirty="0">
                <a:latin typeface="Helvetica" charset="0"/>
                <a:ea typeface="MS PGothic" charset="0"/>
              </a:rPr>
              <a:t>Terminating a thread before it has finished</a:t>
            </a:r>
          </a:p>
          <a:p>
            <a:r>
              <a:rPr lang="en-US" sz="2400" dirty="0">
                <a:latin typeface="Helvetica" charset="0"/>
                <a:ea typeface="MS PGothic" charset="0"/>
              </a:rPr>
              <a:t>Thread to be canceled is </a:t>
            </a:r>
            <a:r>
              <a:rPr lang="en-US" sz="2400" b="1" dirty="0">
                <a:solidFill>
                  <a:srgbClr val="000000"/>
                </a:solidFill>
                <a:latin typeface="Helvetica" charset="0"/>
                <a:ea typeface="MS PGothic" charset="0"/>
              </a:rPr>
              <a:t>target thread</a:t>
            </a:r>
            <a:endParaRPr lang="en-US" sz="2400" dirty="0">
              <a:solidFill>
                <a:srgbClr val="000000"/>
              </a:solidFill>
              <a:latin typeface="Helvetica" charset="0"/>
              <a:ea typeface="MS PGothic" charset="0"/>
            </a:endParaRPr>
          </a:p>
          <a:p>
            <a:r>
              <a:rPr lang="en-US" sz="2400" dirty="0">
                <a:latin typeface="Helvetica" charset="0"/>
                <a:ea typeface="MS PGothic" charset="0"/>
              </a:rPr>
              <a:t>Two general approaches:</a:t>
            </a:r>
          </a:p>
          <a:p>
            <a:pPr lvl="1"/>
            <a:r>
              <a:rPr lang="en-US" sz="2000" b="1" dirty="0">
                <a:latin typeface="Helvetica" charset="0"/>
                <a:ea typeface="MS PGothic" charset="0"/>
              </a:rPr>
              <a:t>Asynchronous cancellation</a:t>
            </a:r>
            <a:r>
              <a:rPr lang="en-US" sz="2000" dirty="0">
                <a:latin typeface="Helvetica" charset="0"/>
                <a:ea typeface="MS PGothic" charset="0"/>
              </a:rPr>
              <a:t> terminates the target thread immediately</a:t>
            </a:r>
          </a:p>
          <a:p>
            <a:pPr lvl="1"/>
            <a:r>
              <a:rPr lang="en-US" sz="2000" b="1" dirty="0">
                <a:latin typeface="Helvetica" charset="0"/>
                <a:ea typeface="MS PGothic" charset="0"/>
              </a:rPr>
              <a:t>Deferred cancellation</a:t>
            </a:r>
            <a:r>
              <a:rPr lang="en-US" sz="2000" dirty="0">
                <a:latin typeface="Helvetica" charset="0"/>
                <a:ea typeface="MS PGothic" charset="0"/>
              </a:rPr>
              <a:t> allows the target thread to periodically check if it should be cancelled</a:t>
            </a:r>
          </a:p>
          <a:p>
            <a:r>
              <a:rPr lang="en-US" sz="2400" dirty="0" err="1">
                <a:latin typeface="Helvetica" charset="0"/>
                <a:ea typeface="MS PGothic" charset="0"/>
              </a:rPr>
              <a:t>Pthread</a:t>
            </a:r>
            <a:r>
              <a:rPr lang="en-US" sz="2400" dirty="0">
                <a:latin typeface="Helvetica" charset="0"/>
                <a:ea typeface="MS PGothic" charset="0"/>
              </a:rPr>
              <a:t> code to create and cancel a thread:</a:t>
            </a:r>
          </a:p>
          <a:p>
            <a:pPr>
              <a:buFont typeface="Monotype Sorts" charset="0"/>
              <a:buNone/>
            </a:pPr>
            <a:endParaRPr lang="en-US" dirty="0">
              <a:latin typeface="Helvetica" charset="0"/>
              <a:ea typeface="MS PGothic" charset="0"/>
            </a:endParaRPr>
          </a:p>
          <a:p>
            <a:pPr lvl="1"/>
            <a:endParaRPr lang="en-US" dirty="0">
              <a:latin typeface="Helvetica" charset="0"/>
              <a:ea typeface="MS PGothic" charset="0"/>
            </a:endParaRPr>
          </a:p>
          <a:p>
            <a:endParaRPr lang="en-US"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4724400"/>
            <a:ext cx="3878263" cy="200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015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2605618" y="277417"/>
            <a:ext cx="7605183" cy="576263"/>
          </a:xfrm>
        </p:spPr>
        <p:txBody>
          <a:bodyPr>
            <a:normAutofit fontScale="90000"/>
          </a:bodyPr>
          <a:lstStyle/>
          <a:p>
            <a:pPr eaLnBrk="1" hangingPunct="1"/>
            <a:r>
              <a:rPr lang="en-US"/>
              <a:t>Thread Cancellation (Cont.)</a:t>
            </a:r>
          </a:p>
        </p:txBody>
      </p:sp>
      <p:sp>
        <p:nvSpPr>
          <p:cNvPr id="66562" name="Rectangle 3"/>
          <p:cNvSpPr>
            <a:spLocks noGrp="1" noChangeArrowheads="1"/>
          </p:cNvSpPr>
          <p:nvPr>
            <p:ph type="body" idx="1"/>
          </p:nvPr>
        </p:nvSpPr>
        <p:spPr>
          <a:xfrm>
            <a:off x="1981201" y="1524000"/>
            <a:ext cx="7786159" cy="4800600"/>
          </a:xfrm>
        </p:spPr>
        <p:txBody>
          <a:bodyPr>
            <a:normAutofit fontScale="70000" lnSpcReduction="20000"/>
          </a:bodyPr>
          <a:lstStyle/>
          <a:p>
            <a:r>
              <a:rPr lang="en-US" dirty="0"/>
              <a:t>Invoking thread cancellation requests cancellation, but actual cancellation depends on thread state</a:t>
            </a:r>
          </a:p>
          <a:p>
            <a:pPr lvl="1"/>
            <a:r>
              <a:rPr lang="en-US" b="1" dirty="0" err="1">
                <a:latin typeface="Courier New" pitchFamily="49" charset="0"/>
                <a:cs typeface="Courier New" pitchFamily="49" charset="0"/>
              </a:rPr>
              <a:t>pthread_setcancelstate</a:t>
            </a:r>
            <a:r>
              <a:rPr lang="en-US" b="1" dirty="0">
                <a:latin typeface="Courier New" pitchFamily="49" charset="0"/>
                <a:cs typeface="Courier New" pitchFamily="49" charset="0"/>
              </a:rPr>
              <a:t>() -&gt; enable/disable</a:t>
            </a:r>
          </a:p>
          <a:p>
            <a:pPr lvl="1"/>
            <a:r>
              <a:rPr lang="en-US" b="1" dirty="0" err="1">
                <a:latin typeface="Courier New" pitchFamily="49" charset="0"/>
                <a:cs typeface="Courier New" pitchFamily="49" charset="0"/>
              </a:rPr>
              <a:t>Pthread_setcanceltype</a:t>
            </a:r>
            <a:r>
              <a:rPr lang="en-US" b="1" dirty="0">
                <a:latin typeface="Courier New" pitchFamily="49" charset="0"/>
                <a:cs typeface="Courier New" pitchFamily="49" charset="0"/>
              </a:rPr>
              <a:t>():</a:t>
            </a:r>
            <a:endParaRPr lang="en-US" dirty="0"/>
          </a:p>
          <a:p>
            <a:endParaRPr lang="en-US" dirty="0"/>
          </a:p>
          <a:p>
            <a:endParaRPr lang="en-US" dirty="0"/>
          </a:p>
          <a:p>
            <a:endParaRPr lang="en-US" dirty="0"/>
          </a:p>
          <a:p>
            <a:endParaRPr lang="en-US" dirty="0"/>
          </a:p>
          <a:p>
            <a:endParaRPr lang="en-US" dirty="0"/>
          </a:p>
          <a:p>
            <a:endParaRPr lang="en-US" dirty="0"/>
          </a:p>
          <a:p>
            <a:r>
              <a:rPr lang="en-US" dirty="0"/>
              <a:t>If thread has cancellation disabled, cancellation remains pending until thread enables it</a:t>
            </a:r>
          </a:p>
          <a:p>
            <a:r>
              <a:rPr lang="en-US" dirty="0"/>
              <a:t>Default type is deferred</a:t>
            </a:r>
          </a:p>
          <a:p>
            <a:pPr lvl="1"/>
            <a:r>
              <a:rPr lang="en-US" dirty="0"/>
              <a:t>Cancellation only occurs when thread reaches </a:t>
            </a:r>
            <a:r>
              <a:rPr lang="en-US" b="1" dirty="0"/>
              <a:t>cancellation point</a:t>
            </a:r>
          </a:p>
          <a:p>
            <a:pPr lvl="2"/>
            <a:r>
              <a:rPr lang="en-US" b="1" dirty="0" err="1">
                <a:latin typeface="Courier New" pitchFamily="49" charset="0"/>
                <a:cs typeface="Courier New" pitchFamily="49" charset="0"/>
              </a:rPr>
              <a:t>pthread_testcancel</a:t>
            </a:r>
            <a:r>
              <a:rPr lang="en-US" b="1" dirty="0">
                <a:latin typeface="Courier New" pitchFamily="49" charset="0"/>
                <a:cs typeface="Courier New" pitchFamily="49" charset="0"/>
              </a:rPr>
              <a:t>()</a:t>
            </a:r>
          </a:p>
          <a:p>
            <a:r>
              <a:rPr lang="en-US" dirty="0"/>
              <a:t>Asynchronous: terminate immediately</a:t>
            </a:r>
          </a:p>
        </p:txBody>
      </p:sp>
      <p:pic>
        <p:nvPicPr>
          <p:cNvPr id="66563" name="Picture 2"/>
          <p:cNvPicPr>
            <a:picLocks noChangeAspect="1"/>
          </p:cNvPicPr>
          <p:nvPr/>
        </p:nvPicPr>
        <p:blipFill>
          <a:blip r:embed="rId3" cstate="print"/>
          <a:srcRect/>
          <a:stretch>
            <a:fillRect/>
          </a:stretch>
        </p:blipFill>
        <p:spPr bwMode="auto">
          <a:xfrm>
            <a:off x="3429000" y="2895601"/>
            <a:ext cx="5054600" cy="1175147"/>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t>Thread-Local Storage</a:t>
            </a:r>
          </a:p>
        </p:txBody>
      </p:sp>
      <p:sp>
        <p:nvSpPr>
          <p:cNvPr id="68610" name="Rectangle 3"/>
          <p:cNvSpPr>
            <a:spLocks noGrp="1" noChangeArrowheads="1"/>
          </p:cNvSpPr>
          <p:nvPr>
            <p:ph type="body" idx="1"/>
          </p:nvPr>
        </p:nvSpPr>
        <p:spPr>
          <a:xfrm>
            <a:off x="2286000" y="1752601"/>
            <a:ext cx="7720542" cy="4477941"/>
          </a:xfrm>
        </p:spPr>
        <p:txBody>
          <a:bodyPr>
            <a:normAutofit fontScale="92500" lnSpcReduction="20000"/>
          </a:bodyPr>
          <a:lstStyle/>
          <a:p>
            <a:r>
              <a:rPr lang="en-US" b="1" dirty="0"/>
              <a:t>Thread-local storage </a:t>
            </a:r>
            <a:r>
              <a:rPr lang="en-US" dirty="0"/>
              <a:t>(</a:t>
            </a:r>
            <a:r>
              <a:rPr lang="en-US" b="1" dirty="0"/>
              <a:t>TLS</a:t>
            </a:r>
            <a:r>
              <a:rPr lang="en-US" dirty="0"/>
              <a:t>) allows each thread to have its own copy of data</a:t>
            </a:r>
          </a:p>
          <a:p>
            <a:endParaRPr lang="en-US" dirty="0"/>
          </a:p>
          <a:p>
            <a:r>
              <a:rPr lang="en-US" dirty="0"/>
              <a:t>Useful when you do not have control over the thread creation process (i.e., when using a thread pool)</a:t>
            </a:r>
          </a:p>
          <a:p>
            <a:endParaRPr lang="en-US" dirty="0"/>
          </a:p>
          <a:p>
            <a:r>
              <a:rPr lang="en-US" dirty="0"/>
              <a:t>Different from local variables</a:t>
            </a:r>
          </a:p>
          <a:p>
            <a:pPr lvl="1"/>
            <a:r>
              <a:rPr lang="en-US" dirty="0"/>
              <a:t>Local variables visible only during single function invocation</a:t>
            </a:r>
          </a:p>
          <a:p>
            <a:pPr lvl="1"/>
            <a:r>
              <a:rPr lang="en-US" dirty="0"/>
              <a:t>TLS visible across function invocations</a:t>
            </a:r>
          </a:p>
          <a:p>
            <a:pPr lvl="1"/>
            <a:endParaRPr lang="en-US" dirty="0"/>
          </a:p>
          <a:p>
            <a:r>
              <a:rPr lang="en-US" dirty="0"/>
              <a:t>Similar to </a:t>
            </a:r>
            <a:r>
              <a:rPr lang="en-US" b="1" dirty="0">
                <a:latin typeface="Courier New" pitchFamily="49" charset="0"/>
                <a:cs typeface="Courier New" pitchFamily="49" charset="0"/>
              </a:rPr>
              <a:t>static</a:t>
            </a:r>
            <a:r>
              <a:rPr lang="en-US" dirty="0"/>
              <a:t> data</a:t>
            </a:r>
          </a:p>
          <a:p>
            <a:pPr lvl="1"/>
            <a:r>
              <a:rPr lang="en-US" dirty="0"/>
              <a:t>TLS is unique to each thread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t>Linux Threads</a:t>
            </a:r>
          </a:p>
        </p:txBody>
      </p:sp>
      <p:sp>
        <p:nvSpPr>
          <p:cNvPr id="46083" name="Rectangle 3"/>
          <p:cNvSpPr>
            <a:spLocks noGrp="1" noChangeArrowheads="1"/>
          </p:cNvSpPr>
          <p:nvPr>
            <p:ph type="body" idx="1"/>
          </p:nvPr>
        </p:nvSpPr>
        <p:spPr>
          <a:xfrm>
            <a:off x="2362201" y="1905000"/>
            <a:ext cx="7563909" cy="4495800"/>
          </a:xfrm>
        </p:spPr>
        <p:txBody>
          <a:bodyPr>
            <a:normAutofit/>
          </a:bodyPr>
          <a:lstStyle/>
          <a:p>
            <a:pPr>
              <a:buFont typeface="Monotype Sorts" charset="0"/>
              <a:buChar char="n"/>
              <a:defRPr/>
            </a:pPr>
            <a:r>
              <a:rPr lang="en-US" sz="2000" dirty="0">
                <a:ea typeface="ＭＳ Ｐゴシック" charset="0"/>
                <a:cs typeface="ＭＳ Ｐゴシック" charset="0"/>
              </a:rPr>
              <a:t>Linux refers to them as </a:t>
            </a:r>
            <a:r>
              <a:rPr lang="en-US" sz="2000" b="1" i="1" dirty="0">
                <a:ea typeface="ＭＳ Ｐゴシック" charset="0"/>
                <a:cs typeface="ＭＳ Ｐゴシック" charset="0"/>
              </a:rPr>
              <a:t>tasks</a:t>
            </a:r>
            <a:r>
              <a:rPr lang="en-US" sz="2000" dirty="0">
                <a:ea typeface="ＭＳ Ｐゴシック" charset="0"/>
                <a:cs typeface="ＭＳ Ｐゴシック" charset="0"/>
              </a:rPr>
              <a:t> rather than </a:t>
            </a:r>
            <a:r>
              <a:rPr lang="en-US" sz="2000" b="1" i="1" dirty="0">
                <a:ea typeface="ＭＳ Ｐゴシック" charset="0"/>
                <a:cs typeface="ＭＳ Ｐゴシック" charset="0"/>
              </a:rPr>
              <a:t>threads</a:t>
            </a:r>
          </a:p>
          <a:p>
            <a:pPr>
              <a:buFont typeface="Monotype Sorts" charset="0"/>
              <a:buNone/>
              <a:defRPr/>
            </a:pPr>
            <a:endParaRPr lang="en-US" sz="2000" dirty="0">
              <a:ea typeface="ＭＳ Ｐゴシック" charset="0"/>
              <a:cs typeface="ＭＳ Ｐゴシック" charset="0"/>
            </a:endParaRPr>
          </a:p>
          <a:p>
            <a:pPr>
              <a:buFont typeface="Monotype Sorts" charset="0"/>
              <a:buChar char="n"/>
              <a:defRPr/>
            </a:pPr>
            <a:r>
              <a:rPr lang="en-US" sz="2000" dirty="0">
                <a:ea typeface="ＭＳ Ｐゴシック" charset="0"/>
                <a:cs typeface="ＭＳ Ｐゴシック" charset="0"/>
              </a:rPr>
              <a:t>Thread creation is done through </a:t>
            </a:r>
            <a:r>
              <a:rPr lang="en-US" sz="2000" b="1" dirty="0">
                <a:latin typeface="Courier New" charset="0"/>
                <a:ea typeface="ＭＳ Ｐゴシック" charset="0"/>
                <a:cs typeface="Courier New" charset="0"/>
              </a:rPr>
              <a:t>clone()</a:t>
            </a:r>
            <a:r>
              <a:rPr lang="en-US" sz="2000" dirty="0">
                <a:latin typeface="Courier New" charset="0"/>
                <a:ea typeface="ＭＳ Ｐゴシック" charset="0"/>
                <a:cs typeface="Courier New" charset="0"/>
              </a:rPr>
              <a:t> </a:t>
            </a:r>
            <a:r>
              <a:rPr lang="en-US" sz="2000" dirty="0">
                <a:ea typeface="ＭＳ Ｐゴシック" charset="0"/>
                <a:cs typeface="ＭＳ Ｐゴシック" charset="0"/>
              </a:rPr>
              <a:t>system call</a:t>
            </a:r>
          </a:p>
          <a:p>
            <a:pPr>
              <a:buFont typeface="Monotype Sorts" charset="0"/>
              <a:buNone/>
              <a:defRPr/>
            </a:pPr>
            <a:endParaRPr lang="en-US" sz="2000" dirty="0">
              <a:ea typeface="ＭＳ Ｐゴシック" charset="0"/>
              <a:cs typeface="ＭＳ Ｐゴシック" charset="0"/>
            </a:endParaRPr>
          </a:p>
          <a:p>
            <a:pPr>
              <a:buFont typeface="Monotype Sorts" charset="0"/>
              <a:buChar char="n"/>
              <a:defRPr/>
            </a:pPr>
            <a:r>
              <a:rPr lang="en-US" sz="2000" b="1" dirty="0">
                <a:latin typeface="Courier New" charset="0"/>
                <a:ea typeface="ＭＳ Ｐゴシック" charset="0"/>
                <a:cs typeface="Courier New" charset="0"/>
              </a:rPr>
              <a:t>clone() </a:t>
            </a:r>
            <a:r>
              <a:rPr lang="en-US" sz="2000" dirty="0">
                <a:ea typeface="ＭＳ Ｐゴシック" charset="0"/>
                <a:cs typeface="ＭＳ Ｐゴシック" charset="0"/>
              </a:rPr>
              <a:t>allows a child task to share the address space of the parent task (process)</a:t>
            </a:r>
          </a:p>
          <a:p>
            <a:pPr lvl="1">
              <a:buFont typeface="Monotype Sorts" charset="0"/>
              <a:buChar char="l"/>
              <a:defRPr/>
            </a:pPr>
            <a:r>
              <a:rPr lang="en-US" sz="1800" dirty="0">
                <a:ea typeface="ＭＳ Ｐゴシック" charset="0"/>
                <a:cs typeface="ＭＳ Ｐゴシック" charset="0"/>
              </a:rPr>
              <a:t>Flags control behavior</a:t>
            </a:r>
          </a:p>
          <a:p>
            <a:pPr lvl="1">
              <a:buFont typeface="Monotype Sorts" charset="0"/>
              <a:buChar char="l"/>
              <a:defRPr/>
            </a:pPr>
            <a:endParaRPr lang="en-US" dirty="0">
              <a:ea typeface="ＭＳ Ｐゴシック" charset="0"/>
              <a:cs typeface="ＭＳ Ｐゴシック" charset="0"/>
            </a:endParaRPr>
          </a:p>
          <a:p>
            <a:pPr lvl="1">
              <a:buFont typeface="Monotype Sorts" charset="0"/>
              <a:buChar char="l"/>
              <a:defRPr/>
            </a:pPr>
            <a:endParaRPr lang="en-US" dirty="0">
              <a:ea typeface="ＭＳ Ｐゴシック" charset="0"/>
              <a:cs typeface="ＭＳ Ｐゴシック" charset="0"/>
            </a:endParaRPr>
          </a:p>
          <a:p>
            <a:pPr lvl="1">
              <a:buFont typeface="Monotype Sorts" charset="0"/>
              <a:buChar char="l"/>
              <a:defRPr/>
            </a:pPr>
            <a:endParaRPr lang="en-US" dirty="0">
              <a:ea typeface="ＭＳ Ｐゴシック" charset="0"/>
              <a:cs typeface="ＭＳ Ｐゴシック" charset="0"/>
            </a:endParaRPr>
          </a:p>
          <a:p>
            <a:pPr lvl="1">
              <a:buFont typeface="Monotype Sorts" charset="0"/>
              <a:buChar char="l"/>
              <a:defRPr/>
            </a:pPr>
            <a:endParaRPr lang="en-US" dirty="0">
              <a:ea typeface="ＭＳ Ｐゴシック" charset="0"/>
              <a:cs typeface="ＭＳ Ｐゴシック" charset="0"/>
            </a:endParaRPr>
          </a:p>
          <a:p>
            <a:pPr lvl="1">
              <a:buFont typeface="Monotype Sorts" charset="0"/>
              <a:buChar char="l"/>
              <a:defRPr/>
            </a:pPr>
            <a:endParaRPr lang="en-US" dirty="0">
              <a:ea typeface="ＭＳ Ｐゴシック" charset="0"/>
              <a:cs typeface="ＭＳ Ｐゴシック" charset="0"/>
            </a:endParaRPr>
          </a:p>
          <a:p>
            <a:pPr lvl="1">
              <a:buFont typeface="Monotype Sorts" charset="0"/>
              <a:buChar char="l"/>
              <a:defRPr/>
            </a:pPr>
            <a:endParaRPr lang="en-US" dirty="0">
              <a:ea typeface="ＭＳ Ｐゴシック" charset="0"/>
              <a:cs typeface="ＭＳ Ｐゴシック" charset="0"/>
            </a:endParaRPr>
          </a:p>
          <a:p>
            <a:pPr marL="0" indent="0">
              <a:buNone/>
              <a:defRPr/>
            </a:pPr>
            <a:endParaRPr lang="en-US" dirty="0">
              <a:latin typeface="Courier New" charset="0"/>
              <a:ea typeface="ＭＳ Ｐゴシック" charset="0"/>
              <a:cs typeface="Courier New" charset="0"/>
            </a:endParaRPr>
          </a:p>
          <a:p>
            <a:pPr>
              <a:buFont typeface="Monotype Sorts" charset="0"/>
              <a:buChar char="n"/>
              <a:defRPr/>
            </a:pPr>
            <a:endParaRPr lang="en-US" dirty="0">
              <a:ea typeface="ＭＳ Ｐゴシック" charset="0"/>
              <a:cs typeface="ＭＳ Ｐゴシック" charset="0"/>
            </a:endParaRPr>
          </a:p>
        </p:txBody>
      </p:sp>
      <p:pic>
        <p:nvPicPr>
          <p:cNvPr id="78851" name="Picture 3" descr="4_15.pdf"/>
          <p:cNvPicPr>
            <a:picLocks noChangeAspect="1"/>
          </p:cNvPicPr>
          <p:nvPr/>
        </p:nvPicPr>
        <p:blipFill>
          <a:blip r:embed="rId3" cstate="print"/>
          <a:srcRect/>
          <a:stretch>
            <a:fillRect/>
          </a:stretch>
        </p:blipFill>
        <p:spPr bwMode="auto">
          <a:xfrm>
            <a:off x="4038601" y="4495800"/>
            <a:ext cx="3788833" cy="1553766"/>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280632" y="2967335"/>
            <a:ext cx="36307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B962C8B-B14F-4D97-AF65-F5344CB8AC3E}">
        <p14:creationId xmlns:p14="http://schemas.microsoft.com/office/powerpoint/2010/main" val="57069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Scheduling Queues</a:t>
            </a:r>
            <a:endParaRPr lang="en-US" dirty="0"/>
          </a:p>
        </p:txBody>
      </p:sp>
      <p:sp>
        <p:nvSpPr>
          <p:cNvPr id="3" name="Content Placeholder 2"/>
          <p:cNvSpPr>
            <a:spLocks noGrp="1"/>
          </p:cNvSpPr>
          <p:nvPr>
            <p:ph idx="1"/>
          </p:nvPr>
        </p:nvSpPr>
        <p:spPr/>
        <p:txBody>
          <a:bodyPr>
            <a:normAutofit fontScale="77500" lnSpcReduction="20000"/>
          </a:bodyPr>
          <a:lstStyle/>
          <a:p>
            <a:pPr>
              <a:spcAft>
                <a:spcPts val="300"/>
              </a:spcAft>
            </a:pPr>
            <a:r>
              <a:rPr lang="en-US" altLang="en-US" dirty="0"/>
              <a:t>Scheduling is to decide which process to execute and when </a:t>
            </a:r>
          </a:p>
          <a:p>
            <a:pPr>
              <a:spcAft>
                <a:spcPts val="300"/>
              </a:spcAft>
            </a:pPr>
            <a:r>
              <a:rPr lang="en-US" altLang="en-US" dirty="0"/>
              <a:t>The objective of multi-program</a:t>
            </a:r>
          </a:p>
          <a:p>
            <a:pPr lvl="1">
              <a:spcAft>
                <a:spcPts val="300"/>
              </a:spcAft>
            </a:pPr>
            <a:r>
              <a:rPr lang="en-US" altLang="en-US" dirty="0"/>
              <a:t>To have some process running at all times.</a:t>
            </a:r>
          </a:p>
          <a:p>
            <a:pPr>
              <a:spcAft>
                <a:spcPts val="300"/>
              </a:spcAft>
            </a:pPr>
            <a:r>
              <a:rPr lang="en-US" altLang="en-US" b="1" dirty="0"/>
              <a:t>Timesharing</a:t>
            </a:r>
            <a:r>
              <a:rPr lang="en-US" altLang="en-US" dirty="0"/>
              <a:t>: Switch the CPU frequently that users can interact  can interact with the program while it is running.</a:t>
            </a:r>
          </a:p>
          <a:p>
            <a:pPr>
              <a:spcAft>
                <a:spcPts val="300"/>
              </a:spcAft>
            </a:pPr>
            <a:r>
              <a:rPr lang="en-US" altLang="en-US" dirty="0"/>
              <a:t>If there are many processes, scheduling is used to decide which process to execute and when.</a:t>
            </a:r>
          </a:p>
          <a:p>
            <a:pPr>
              <a:spcAft>
                <a:spcPts val="300"/>
              </a:spcAft>
            </a:pPr>
            <a:r>
              <a:rPr lang="en-US" altLang="en-US" dirty="0"/>
              <a:t>Scheduling queues:</a:t>
            </a:r>
          </a:p>
          <a:p>
            <a:pPr lvl="1">
              <a:spcAft>
                <a:spcPts val="300"/>
              </a:spcAft>
            </a:pPr>
            <a:r>
              <a:rPr lang="en-US" altLang="en-US" dirty="0"/>
              <a:t>Job queue – set of all processes in the system.</a:t>
            </a:r>
          </a:p>
          <a:p>
            <a:pPr lvl="1">
              <a:spcAft>
                <a:spcPts val="300"/>
              </a:spcAft>
            </a:pPr>
            <a:r>
              <a:rPr lang="en-US" altLang="en-US" dirty="0"/>
              <a:t>Ready queue – set of all processes residing in main memory, ready and waiting to execute.</a:t>
            </a:r>
          </a:p>
          <a:p>
            <a:pPr lvl="1">
              <a:spcAft>
                <a:spcPts val="300"/>
              </a:spcAft>
            </a:pPr>
            <a:r>
              <a:rPr lang="en-US" altLang="en-US" dirty="0"/>
              <a:t>Device queues – set of processes waiting for an I/O device.</a:t>
            </a:r>
          </a:p>
          <a:p>
            <a:pPr lvl="2">
              <a:spcAft>
                <a:spcPts val="300"/>
              </a:spcAft>
            </a:pPr>
            <a:r>
              <a:rPr lang="en-US" altLang="en-US" dirty="0"/>
              <a:t>Each device has its own queue.</a:t>
            </a:r>
          </a:p>
          <a:p>
            <a:pPr>
              <a:spcAft>
                <a:spcPts val="300"/>
              </a:spcAft>
            </a:pPr>
            <a:r>
              <a:rPr lang="en-US" altLang="en-US" dirty="0"/>
              <a:t>Process migrates between the various queues during its life time.</a:t>
            </a:r>
          </a:p>
          <a:p>
            <a:pPr>
              <a:spcAft>
                <a:spcPts val="300"/>
              </a:spcAft>
            </a:pPr>
            <a:endParaRPr lang="en-US" dirty="0"/>
          </a:p>
        </p:txBody>
      </p:sp>
    </p:spTree>
    <p:extLst>
      <p:ext uri="{BB962C8B-B14F-4D97-AF65-F5344CB8AC3E}">
        <p14:creationId xmlns:p14="http://schemas.microsoft.com/office/powerpoint/2010/main" val="317859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Ready Queue And Various I/O Device Queues</a:t>
            </a:r>
            <a:endParaRPr lang="en-US" dirty="0"/>
          </a:p>
        </p:txBody>
      </p:sp>
      <p:sp>
        <p:nvSpPr>
          <p:cNvPr id="3" name="Content Placeholder 2"/>
          <p:cNvSpPr>
            <a:spLocks noGrp="1"/>
          </p:cNvSpPr>
          <p:nvPr>
            <p:ph idx="1"/>
          </p:nvPr>
        </p:nvSpPr>
        <p:spPr/>
        <p:txBody>
          <a:bodyPr>
            <a:normAutofit/>
          </a:bodyPr>
          <a:lstStyle/>
          <a:p>
            <a:endParaRPr lang="en-US" sz="2400" dirty="0"/>
          </a:p>
        </p:txBody>
      </p:sp>
      <p:pic>
        <p:nvPicPr>
          <p:cNvPr id="4" name="Picture 2053"/>
          <p:cNvPicPr>
            <a:picLocks noChangeAspect="1" noChangeArrowheads="1"/>
          </p:cNvPicPr>
          <p:nvPr/>
        </p:nvPicPr>
        <p:blipFill>
          <a:blip r:embed="rId2">
            <a:extLst>
              <a:ext uri="{28A0092B-C50C-407E-A947-70E740481C1C}">
                <a14:useLocalDpi xmlns:a14="http://schemas.microsoft.com/office/drawing/2010/main" val="0"/>
              </a:ext>
            </a:extLst>
          </a:blip>
          <a:srcRect l="4250" t="540" r="4106" b="690"/>
          <a:stretch>
            <a:fillRect/>
          </a:stretch>
        </p:blipFill>
        <p:spPr bwMode="auto">
          <a:xfrm>
            <a:off x="3575720" y="1700809"/>
            <a:ext cx="5558386" cy="479241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Representation of Process Scheduling</a:t>
            </a:r>
            <a:endParaRPr lang="en-US" dirty="0"/>
          </a:p>
        </p:txBody>
      </p:sp>
      <p:sp>
        <p:nvSpPr>
          <p:cNvPr id="3" name="Content Placeholder 2"/>
          <p:cNvSpPr>
            <a:spLocks noGrp="1"/>
          </p:cNvSpPr>
          <p:nvPr>
            <p:ph idx="1"/>
          </p:nvPr>
        </p:nvSpPr>
        <p:spPr/>
        <p:txBody>
          <a:bodyPr/>
          <a:lstStyle/>
          <a:p>
            <a:r>
              <a:rPr lang="en-US" dirty="0"/>
              <a:t>Queuing Diagram</a:t>
            </a:r>
          </a:p>
          <a:p>
            <a:pPr marL="0" indent="0">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526" t="14200" r="777" b="14200"/>
          <a:stretch>
            <a:fillRect/>
          </a:stretch>
        </p:blipFill>
        <p:spPr bwMode="auto">
          <a:xfrm>
            <a:off x="2567609" y="2331046"/>
            <a:ext cx="6854825" cy="39782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6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3606</Words>
  <Application>Microsoft Macintosh PowerPoint</Application>
  <PresentationFormat>Widescreen</PresentationFormat>
  <Paragraphs>544</Paragraphs>
  <Slides>64</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Courier New</vt:lpstr>
      <vt:lpstr>Helvetica</vt:lpstr>
      <vt:lpstr>Monotype Sorts</vt:lpstr>
      <vt:lpstr>Webdings</vt:lpstr>
      <vt:lpstr>Office Theme</vt:lpstr>
      <vt:lpstr>Processes and Threads</vt:lpstr>
      <vt:lpstr>Process Control Block (PCB)</vt:lpstr>
      <vt:lpstr>Process Control Block (PCB)</vt:lpstr>
      <vt:lpstr>Process Control Block (PCB)</vt:lpstr>
      <vt:lpstr>Process Control Block (PCB)</vt:lpstr>
      <vt:lpstr>CPU Switch From Process to Process</vt:lpstr>
      <vt:lpstr>Process Scheduling Queues</vt:lpstr>
      <vt:lpstr>Ready Queue And Various I/O Device Queues</vt:lpstr>
      <vt:lpstr>Representation of Process Scheduling</vt:lpstr>
      <vt:lpstr>Representation of Process Scheduling</vt:lpstr>
      <vt:lpstr>Process Schedulers</vt:lpstr>
      <vt:lpstr>Process Schedulers</vt:lpstr>
      <vt:lpstr>Process Schedulers</vt:lpstr>
      <vt:lpstr>Process Schedulers</vt:lpstr>
      <vt:lpstr>Addition of Medium Term Scheduling</vt:lpstr>
      <vt:lpstr>Context Switch</vt:lpstr>
      <vt:lpstr>Operations on Processes</vt:lpstr>
      <vt:lpstr>Process Creation</vt:lpstr>
      <vt:lpstr>Process Creation</vt:lpstr>
      <vt:lpstr>Process Creation</vt:lpstr>
      <vt:lpstr>UNIX: fork() system call</vt:lpstr>
      <vt:lpstr>UNIX: fork() system call</vt:lpstr>
      <vt:lpstr>UNIX: fork() system call</vt:lpstr>
      <vt:lpstr>UNIX: fork() system call</vt:lpstr>
      <vt:lpstr>UNIX: fork() system call</vt:lpstr>
      <vt:lpstr>Processes Tree on a UNIX System</vt:lpstr>
      <vt:lpstr>UNIX system initialization</vt:lpstr>
      <vt:lpstr>Process Termination</vt:lpstr>
      <vt:lpstr>Process Termination</vt:lpstr>
      <vt:lpstr>Cooperating Processes</vt:lpstr>
      <vt:lpstr>Definition</vt:lpstr>
      <vt:lpstr>Thread of Execution</vt:lpstr>
      <vt:lpstr>Thread vs. Process</vt:lpstr>
      <vt:lpstr>Why Threads?</vt:lpstr>
      <vt:lpstr>Multi-Threaded Server</vt:lpstr>
      <vt:lpstr>Benefits</vt:lpstr>
      <vt:lpstr>Multicore Systems</vt:lpstr>
      <vt:lpstr>Multicore Programming</vt:lpstr>
      <vt:lpstr>Concurrency vs. Parallelism</vt:lpstr>
      <vt:lpstr>Multicore Programming</vt:lpstr>
      <vt:lpstr>Data vs. Task Parallelism</vt:lpstr>
      <vt:lpstr>Single and Multithreaded Processes</vt:lpstr>
      <vt:lpstr>User Threads and Kernel Threads</vt:lpstr>
      <vt:lpstr>Multithreading Models</vt:lpstr>
      <vt:lpstr>Many-to-One</vt:lpstr>
      <vt:lpstr>One-to-One</vt:lpstr>
      <vt:lpstr>Many-to-Many Model</vt:lpstr>
      <vt:lpstr>Two-level Model</vt:lpstr>
      <vt:lpstr>Thread Libraries</vt:lpstr>
      <vt:lpstr>Pthreads</vt:lpstr>
      <vt:lpstr>Pthreads Example</vt:lpstr>
      <vt:lpstr>Pthreads Example (Cont.)</vt:lpstr>
      <vt:lpstr>Pthreads Code for Joining 10 Threads</vt:lpstr>
      <vt:lpstr>Implicit Threading</vt:lpstr>
      <vt:lpstr>Thread Pools</vt:lpstr>
      <vt:lpstr>OpenMP</vt:lpstr>
      <vt:lpstr>Grand Central Dispatch</vt:lpstr>
      <vt:lpstr>Threading Issues: Semantics of fork() and exec()</vt:lpstr>
      <vt:lpstr>Threading Issues: Signal Handling</vt:lpstr>
      <vt:lpstr>Threading Issues: Thread Cancellation</vt:lpstr>
      <vt:lpstr>Thread Cancellation (Cont.)</vt:lpstr>
      <vt:lpstr>Thread-Local Storage</vt:lpstr>
      <vt:lpstr>Linux Threads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and Threads</dc:title>
  <dc:creator>Manish Shrivastava</dc:creator>
  <cp:lastModifiedBy>Manish Shrivastava</cp:lastModifiedBy>
  <cp:revision>2</cp:revision>
  <dcterms:created xsi:type="dcterms:W3CDTF">2020-09-29T05:53:07Z</dcterms:created>
  <dcterms:modified xsi:type="dcterms:W3CDTF">2021-10-21T06:45:52Z</dcterms:modified>
</cp:coreProperties>
</file>