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3" r:id="rId20"/>
    <p:sldId id="284" r:id="rId21"/>
    <p:sldId id="275" r:id="rId22"/>
    <p:sldId id="276" r:id="rId23"/>
    <p:sldId id="277" r:id="rId24"/>
    <p:sldId id="285" r:id="rId25"/>
    <p:sldId id="278" r:id="rId26"/>
    <p:sldId id="279" r:id="rId27"/>
    <p:sldId id="280" r:id="rId28"/>
    <p:sldId id="281" r:id="rId29"/>
    <p:sldId id="28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5" r:id="rId42"/>
    <p:sldId id="306" r:id="rId43"/>
    <p:sldId id="307" r:id="rId44"/>
    <p:sldId id="308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46973-6ABE-964A-A663-A3B675B6925F}" v="2" dt="2021-11-11T06:43:4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rivastava" userId="711b0c46-b22b-43cd-928b-bddfc60b69d5" providerId="ADAL" clId="{89246973-6ABE-964A-A663-A3B675B6925F}"/>
    <pc:docChg chg="custSel addSld delSld modSld">
      <pc:chgData name="Manish Shrivastava" userId="711b0c46-b22b-43cd-928b-bddfc60b69d5" providerId="ADAL" clId="{89246973-6ABE-964A-A663-A3B675B6925F}" dt="2021-11-11T07:04:51.240" v="81" actId="313"/>
      <pc:docMkLst>
        <pc:docMk/>
      </pc:docMkLst>
      <pc:sldChg chg="modSp mod">
        <pc:chgData name="Manish Shrivastava" userId="711b0c46-b22b-43cd-928b-bddfc60b69d5" providerId="ADAL" clId="{89246973-6ABE-964A-A663-A3B675B6925F}" dt="2021-11-11T07:04:51.240" v="81" actId="313"/>
        <pc:sldMkLst>
          <pc:docMk/>
          <pc:sldMk cId="841111164" sldId="288"/>
        </pc:sldMkLst>
        <pc:spChg chg="mod">
          <ac:chgData name="Manish Shrivastava" userId="711b0c46-b22b-43cd-928b-bddfc60b69d5" providerId="ADAL" clId="{89246973-6ABE-964A-A663-A3B675B6925F}" dt="2021-11-11T07:04:51.240" v="81" actId="313"/>
          <ac:spMkLst>
            <pc:docMk/>
            <pc:sldMk cId="841111164" sldId="288"/>
            <ac:spMk id="38914" creationId="{00000000-0000-0000-0000-000000000000}"/>
          </ac:spMkLst>
        </pc:spChg>
      </pc:sldChg>
      <pc:sldChg chg="del">
        <pc:chgData name="Manish Shrivastava" userId="711b0c46-b22b-43cd-928b-bddfc60b69d5" providerId="ADAL" clId="{89246973-6ABE-964A-A663-A3B675B6925F}" dt="2021-11-11T06:42:20.536" v="0" actId="2696"/>
        <pc:sldMkLst>
          <pc:docMk/>
          <pc:sldMk cId="0" sldId="320"/>
        </pc:sldMkLst>
      </pc:sldChg>
      <pc:sldChg chg="modSp add mod">
        <pc:chgData name="Manish Shrivastava" userId="711b0c46-b22b-43cd-928b-bddfc60b69d5" providerId="ADAL" clId="{89246973-6ABE-964A-A663-A3B675B6925F}" dt="2021-11-11T06:43:44.914" v="2" actId="27636"/>
        <pc:sldMkLst>
          <pc:docMk/>
          <pc:sldMk cId="1860075132" sldId="320"/>
        </pc:sldMkLst>
        <pc:spChg chg="mod">
          <ac:chgData name="Manish Shrivastava" userId="711b0c46-b22b-43cd-928b-bddfc60b69d5" providerId="ADAL" clId="{89246973-6ABE-964A-A663-A3B675B6925F}" dt="2021-11-11T06:43:44.914" v="2" actId="27636"/>
          <ac:spMkLst>
            <pc:docMk/>
            <pc:sldMk cId="1860075132" sldId="320"/>
            <ac:spMk id="3" creationId="{A004840C-9F7E-B24E-9B7B-1358581AED45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4.995" v="3" actId="27636"/>
        <pc:sldMkLst>
          <pc:docMk/>
          <pc:sldMk cId="33212090" sldId="321"/>
        </pc:sldMkLst>
        <pc:spChg chg="mod">
          <ac:chgData name="Manish Shrivastava" userId="711b0c46-b22b-43cd-928b-bddfc60b69d5" providerId="ADAL" clId="{89246973-6ABE-964A-A663-A3B675B6925F}" dt="2021-11-11T06:43:44.995" v="3" actId="27636"/>
          <ac:spMkLst>
            <pc:docMk/>
            <pc:sldMk cId="33212090" sldId="321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033" v="4" actId="27636"/>
        <pc:sldMkLst>
          <pc:docMk/>
          <pc:sldMk cId="3059195889" sldId="322"/>
        </pc:sldMkLst>
        <pc:spChg chg="mod">
          <ac:chgData name="Manish Shrivastava" userId="711b0c46-b22b-43cd-928b-bddfc60b69d5" providerId="ADAL" clId="{89246973-6ABE-964A-A663-A3B675B6925F}" dt="2021-11-11T06:43:45.033" v="4" actId="27636"/>
          <ac:spMkLst>
            <pc:docMk/>
            <pc:sldMk cId="3059195889" sldId="322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050" v="5" actId="27636"/>
        <pc:sldMkLst>
          <pc:docMk/>
          <pc:sldMk cId="3177174747" sldId="323"/>
        </pc:sldMkLst>
        <pc:spChg chg="mod">
          <ac:chgData name="Manish Shrivastava" userId="711b0c46-b22b-43cd-928b-bddfc60b69d5" providerId="ADAL" clId="{89246973-6ABE-964A-A663-A3B675B6925F}" dt="2021-11-11T06:43:45.050" v="5" actId="27636"/>
          <ac:spMkLst>
            <pc:docMk/>
            <pc:sldMk cId="3177174747" sldId="323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89246973-6ABE-964A-A663-A3B675B6925F}" dt="2021-11-11T06:43:44.802" v="1"/>
        <pc:sldMkLst>
          <pc:docMk/>
          <pc:sldMk cId="3463109302" sldId="324"/>
        </pc:sldMkLst>
      </pc:sldChg>
      <pc:sldChg chg="modSp add mod">
        <pc:chgData name="Manish Shrivastava" userId="711b0c46-b22b-43cd-928b-bddfc60b69d5" providerId="ADAL" clId="{89246973-6ABE-964A-A663-A3B675B6925F}" dt="2021-11-11T06:43:45.072" v="6" actId="27636"/>
        <pc:sldMkLst>
          <pc:docMk/>
          <pc:sldMk cId="1231534156" sldId="325"/>
        </pc:sldMkLst>
        <pc:spChg chg="mod">
          <ac:chgData name="Manish Shrivastava" userId="711b0c46-b22b-43cd-928b-bddfc60b69d5" providerId="ADAL" clId="{89246973-6ABE-964A-A663-A3B675B6925F}" dt="2021-11-11T06:43:45.072" v="6" actId="27636"/>
          <ac:spMkLst>
            <pc:docMk/>
            <pc:sldMk cId="1231534156" sldId="325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116" v="7" actId="27636"/>
        <pc:sldMkLst>
          <pc:docMk/>
          <pc:sldMk cId="1162755043" sldId="326"/>
        </pc:sldMkLst>
        <pc:spChg chg="mod">
          <ac:chgData name="Manish Shrivastava" userId="711b0c46-b22b-43cd-928b-bddfc60b69d5" providerId="ADAL" clId="{89246973-6ABE-964A-A663-A3B675B6925F}" dt="2021-11-11T06:43:45.116" v="7" actId="27636"/>
          <ac:spMkLst>
            <pc:docMk/>
            <pc:sldMk cId="1162755043" sldId="326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139" v="8" actId="27636"/>
        <pc:sldMkLst>
          <pc:docMk/>
          <pc:sldMk cId="2770845542" sldId="327"/>
        </pc:sldMkLst>
        <pc:spChg chg="mod">
          <ac:chgData name="Manish Shrivastava" userId="711b0c46-b22b-43cd-928b-bddfc60b69d5" providerId="ADAL" clId="{89246973-6ABE-964A-A663-A3B675B6925F}" dt="2021-11-11T06:43:45.139" v="8" actId="27636"/>
          <ac:spMkLst>
            <pc:docMk/>
            <pc:sldMk cId="2770845542" sldId="327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248" v="9" actId="27636"/>
        <pc:sldMkLst>
          <pc:docMk/>
          <pc:sldMk cId="479906293" sldId="328"/>
        </pc:sldMkLst>
        <pc:spChg chg="mod">
          <ac:chgData name="Manish Shrivastava" userId="711b0c46-b22b-43cd-928b-bddfc60b69d5" providerId="ADAL" clId="{89246973-6ABE-964A-A663-A3B675B6925F}" dt="2021-11-11T06:43:45.248" v="9" actId="27636"/>
          <ac:spMkLst>
            <pc:docMk/>
            <pc:sldMk cId="479906293" sldId="328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283" v="10" actId="27636"/>
        <pc:sldMkLst>
          <pc:docMk/>
          <pc:sldMk cId="1807989141" sldId="329"/>
        </pc:sldMkLst>
        <pc:spChg chg="mod">
          <ac:chgData name="Manish Shrivastava" userId="711b0c46-b22b-43cd-928b-bddfc60b69d5" providerId="ADAL" clId="{89246973-6ABE-964A-A663-A3B675B6925F}" dt="2021-11-11T06:43:45.283" v="10" actId="27636"/>
          <ac:spMkLst>
            <pc:docMk/>
            <pc:sldMk cId="1807989141" sldId="329"/>
            <ac:spMk id="3" creationId="{407FFD92-BE50-5848-BFD1-FE6D2AB115B6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309" v="11" actId="27636"/>
        <pc:sldMkLst>
          <pc:docMk/>
          <pc:sldMk cId="3027613028" sldId="330"/>
        </pc:sldMkLst>
        <pc:spChg chg="mod">
          <ac:chgData name="Manish Shrivastava" userId="711b0c46-b22b-43cd-928b-bddfc60b69d5" providerId="ADAL" clId="{89246973-6ABE-964A-A663-A3B675B6925F}" dt="2021-11-11T06:43:45.309" v="11" actId="27636"/>
          <ac:spMkLst>
            <pc:docMk/>
            <pc:sldMk cId="3027613028" sldId="330"/>
            <ac:spMk id="3" creationId="{398D7DB8-22F2-B443-87BA-95658A8E617B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341" v="12" actId="27636"/>
        <pc:sldMkLst>
          <pc:docMk/>
          <pc:sldMk cId="2099398885" sldId="331"/>
        </pc:sldMkLst>
        <pc:spChg chg="mod">
          <ac:chgData name="Manish Shrivastava" userId="711b0c46-b22b-43cd-928b-bddfc60b69d5" providerId="ADAL" clId="{89246973-6ABE-964A-A663-A3B675B6925F}" dt="2021-11-11T06:43:45.341" v="12" actId="27636"/>
          <ac:spMkLst>
            <pc:docMk/>
            <pc:sldMk cId="2099398885" sldId="331"/>
            <ac:spMk id="3" creationId="{398D7DB8-22F2-B443-87BA-95658A8E617B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379" v="13" actId="27636"/>
        <pc:sldMkLst>
          <pc:docMk/>
          <pc:sldMk cId="632453602" sldId="332"/>
        </pc:sldMkLst>
        <pc:spChg chg="mod">
          <ac:chgData name="Manish Shrivastava" userId="711b0c46-b22b-43cd-928b-bddfc60b69d5" providerId="ADAL" clId="{89246973-6ABE-964A-A663-A3B675B6925F}" dt="2021-11-11T06:43:45.379" v="13" actId="27636"/>
          <ac:spMkLst>
            <pc:docMk/>
            <pc:sldMk cId="632453602" sldId="332"/>
            <ac:spMk id="3" creationId="{398D7DB8-22F2-B443-87BA-95658A8E617B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421" v="14" actId="27636"/>
        <pc:sldMkLst>
          <pc:docMk/>
          <pc:sldMk cId="1812568443" sldId="333"/>
        </pc:sldMkLst>
        <pc:spChg chg="mod">
          <ac:chgData name="Manish Shrivastava" userId="711b0c46-b22b-43cd-928b-bddfc60b69d5" providerId="ADAL" clId="{89246973-6ABE-964A-A663-A3B675B6925F}" dt="2021-11-11T06:43:45.421" v="14" actId="27636"/>
          <ac:spMkLst>
            <pc:docMk/>
            <pc:sldMk cId="1812568443" sldId="333"/>
            <ac:spMk id="3" creationId="{398D7DB8-22F2-B443-87BA-95658A8E617B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438" v="15" actId="27636"/>
        <pc:sldMkLst>
          <pc:docMk/>
          <pc:sldMk cId="2057195333" sldId="334"/>
        </pc:sldMkLst>
        <pc:spChg chg="mod">
          <ac:chgData name="Manish Shrivastava" userId="711b0c46-b22b-43cd-928b-bddfc60b69d5" providerId="ADAL" clId="{89246973-6ABE-964A-A663-A3B675B6925F}" dt="2021-11-11T06:43:45.438" v="15" actId="27636"/>
          <ac:spMkLst>
            <pc:docMk/>
            <pc:sldMk cId="2057195333" sldId="334"/>
            <ac:spMk id="3" creationId="{2A3874FC-F10A-6E49-92DF-A0F3B4B008C5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460" v="16" actId="27636"/>
        <pc:sldMkLst>
          <pc:docMk/>
          <pc:sldMk cId="2958424558" sldId="335"/>
        </pc:sldMkLst>
        <pc:spChg chg="mod">
          <ac:chgData name="Manish Shrivastava" userId="711b0c46-b22b-43cd-928b-bddfc60b69d5" providerId="ADAL" clId="{89246973-6ABE-964A-A663-A3B675B6925F}" dt="2021-11-11T06:43:45.460" v="16" actId="27636"/>
          <ac:spMkLst>
            <pc:docMk/>
            <pc:sldMk cId="2958424558" sldId="335"/>
            <ac:spMk id="3" creationId="{398D7DB8-22F2-B443-87BA-95658A8E617B}"/>
          </ac:spMkLst>
        </pc:spChg>
      </pc:sldChg>
      <pc:sldChg chg="add">
        <pc:chgData name="Manish Shrivastava" userId="711b0c46-b22b-43cd-928b-bddfc60b69d5" providerId="ADAL" clId="{89246973-6ABE-964A-A663-A3B675B6925F}" dt="2021-11-11T06:43:44.802" v="1"/>
        <pc:sldMkLst>
          <pc:docMk/>
          <pc:sldMk cId="4017409466" sldId="336"/>
        </pc:sldMkLst>
      </pc:sldChg>
      <pc:sldChg chg="modSp add mod">
        <pc:chgData name="Manish Shrivastava" userId="711b0c46-b22b-43cd-928b-bddfc60b69d5" providerId="ADAL" clId="{89246973-6ABE-964A-A663-A3B675B6925F}" dt="2021-11-11T06:43:45.506" v="17" actId="27636"/>
        <pc:sldMkLst>
          <pc:docMk/>
          <pc:sldMk cId="292207735" sldId="337"/>
        </pc:sldMkLst>
        <pc:spChg chg="mod">
          <ac:chgData name="Manish Shrivastava" userId="711b0c46-b22b-43cd-928b-bddfc60b69d5" providerId="ADAL" clId="{89246973-6ABE-964A-A663-A3B675B6925F}" dt="2021-11-11T06:43:45.506" v="17" actId="27636"/>
          <ac:spMkLst>
            <pc:docMk/>
            <pc:sldMk cId="292207735" sldId="337"/>
            <ac:spMk id="3" creationId="{3045E204-66E4-F44D-8946-74E15EED2676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564" v="18" actId="27636"/>
        <pc:sldMkLst>
          <pc:docMk/>
          <pc:sldMk cId="1352506956" sldId="338"/>
        </pc:sldMkLst>
        <pc:spChg chg="mod">
          <ac:chgData name="Manish Shrivastava" userId="711b0c46-b22b-43cd-928b-bddfc60b69d5" providerId="ADAL" clId="{89246973-6ABE-964A-A663-A3B675B6925F}" dt="2021-11-11T06:43:45.564" v="18" actId="27636"/>
          <ac:spMkLst>
            <pc:docMk/>
            <pc:sldMk cId="1352506956" sldId="338"/>
            <ac:spMk id="3" creationId="{00B631BE-27E8-554E-A579-39B2C5582D0A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603" v="20" actId="27636"/>
        <pc:sldMkLst>
          <pc:docMk/>
          <pc:sldMk cId="2173986769" sldId="339"/>
        </pc:sldMkLst>
        <pc:spChg chg="mod">
          <ac:chgData name="Manish Shrivastava" userId="711b0c46-b22b-43cd-928b-bddfc60b69d5" providerId="ADAL" clId="{89246973-6ABE-964A-A663-A3B675B6925F}" dt="2021-11-11T06:43:45.603" v="20" actId="27636"/>
          <ac:spMkLst>
            <pc:docMk/>
            <pc:sldMk cId="2173986769" sldId="339"/>
            <ac:spMk id="3" creationId="{6A2EEAA8-8F47-1944-A062-27CE11A83597}"/>
          </ac:spMkLst>
        </pc:spChg>
        <pc:spChg chg="mod">
          <ac:chgData name="Manish Shrivastava" userId="711b0c46-b22b-43cd-928b-bddfc60b69d5" providerId="ADAL" clId="{89246973-6ABE-964A-A663-A3B675B6925F}" dt="2021-11-11T06:43:45.599" v="19" actId="27636"/>
          <ac:spMkLst>
            <pc:docMk/>
            <pc:sldMk cId="2173986769" sldId="339"/>
            <ac:spMk id="4" creationId="{D4566A4A-F4D7-994A-A387-9F9D493629ED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651" v="22" actId="27636"/>
        <pc:sldMkLst>
          <pc:docMk/>
          <pc:sldMk cId="2969238691" sldId="340"/>
        </pc:sldMkLst>
        <pc:spChg chg="mod">
          <ac:chgData name="Manish Shrivastava" userId="711b0c46-b22b-43cd-928b-bddfc60b69d5" providerId="ADAL" clId="{89246973-6ABE-964A-A663-A3B675B6925F}" dt="2021-11-11T06:43:45.647" v="21" actId="27636"/>
          <ac:spMkLst>
            <pc:docMk/>
            <pc:sldMk cId="2969238691" sldId="340"/>
            <ac:spMk id="3" creationId="{6A2EEAA8-8F47-1944-A062-27CE11A83597}"/>
          </ac:spMkLst>
        </pc:spChg>
        <pc:spChg chg="mod">
          <ac:chgData name="Manish Shrivastava" userId="711b0c46-b22b-43cd-928b-bddfc60b69d5" providerId="ADAL" clId="{89246973-6ABE-964A-A663-A3B675B6925F}" dt="2021-11-11T06:43:45.651" v="22" actId="27636"/>
          <ac:spMkLst>
            <pc:docMk/>
            <pc:sldMk cId="2969238691" sldId="340"/>
            <ac:spMk id="4" creationId="{D4566A4A-F4D7-994A-A387-9F9D493629ED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689" v="23" actId="27636"/>
        <pc:sldMkLst>
          <pc:docMk/>
          <pc:sldMk cId="1208515637" sldId="341"/>
        </pc:sldMkLst>
        <pc:spChg chg="mod">
          <ac:chgData name="Manish Shrivastava" userId="711b0c46-b22b-43cd-928b-bddfc60b69d5" providerId="ADAL" clId="{89246973-6ABE-964A-A663-A3B675B6925F}" dt="2021-11-11T06:43:45.689" v="23" actId="27636"/>
          <ac:spMkLst>
            <pc:docMk/>
            <pc:sldMk cId="1208515637" sldId="341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89246973-6ABE-964A-A663-A3B675B6925F}" dt="2021-11-11T06:43:44.802" v="1"/>
        <pc:sldMkLst>
          <pc:docMk/>
          <pc:sldMk cId="2739691952" sldId="342"/>
        </pc:sldMkLst>
      </pc:sldChg>
      <pc:sldChg chg="modSp add mod">
        <pc:chgData name="Manish Shrivastava" userId="711b0c46-b22b-43cd-928b-bddfc60b69d5" providerId="ADAL" clId="{89246973-6ABE-964A-A663-A3B675B6925F}" dt="2021-11-11T06:43:45.701" v="24" actId="27636"/>
        <pc:sldMkLst>
          <pc:docMk/>
          <pc:sldMk cId="60136507" sldId="343"/>
        </pc:sldMkLst>
        <pc:spChg chg="mod">
          <ac:chgData name="Manish Shrivastava" userId="711b0c46-b22b-43cd-928b-bddfc60b69d5" providerId="ADAL" clId="{89246973-6ABE-964A-A663-A3B675B6925F}" dt="2021-11-11T06:43:45.701" v="24" actId="27636"/>
          <ac:spMkLst>
            <pc:docMk/>
            <pc:sldMk cId="60136507" sldId="343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713" v="25" actId="27636"/>
        <pc:sldMkLst>
          <pc:docMk/>
          <pc:sldMk cId="4230987057" sldId="344"/>
        </pc:sldMkLst>
        <pc:spChg chg="mod">
          <ac:chgData name="Manish Shrivastava" userId="711b0c46-b22b-43cd-928b-bddfc60b69d5" providerId="ADAL" clId="{89246973-6ABE-964A-A663-A3B675B6925F}" dt="2021-11-11T06:43:45.713" v="25" actId="27636"/>
          <ac:spMkLst>
            <pc:docMk/>
            <pc:sldMk cId="4230987057" sldId="344"/>
            <ac:spMk id="3" creationId="{00000000-0000-0000-0000-000000000000}"/>
          </ac:spMkLst>
        </pc:spChg>
      </pc:sldChg>
      <pc:sldChg chg="modSp add mod">
        <pc:chgData name="Manish Shrivastava" userId="711b0c46-b22b-43cd-928b-bddfc60b69d5" providerId="ADAL" clId="{89246973-6ABE-964A-A663-A3B675B6925F}" dt="2021-11-11T06:43:45.724" v="26" actId="27636"/>
        <pc:sldMkLst>
          <pc:docMk/>
          <pc:sldMk cId="525641298" sldId="345"/>
        </pc:sldMkLst>
        <pc:spChg chg="mod">
          <ac:chgData name="Manish Shrivastava" userId="711b0c46-b22b-43cd-928b-bddfc60b69d5" providerId="ADAL" clId="{89246973-6ABE-964A-A663-A3B675B6925F}" dt="2021-11-11T06:43:45.724" v="26" actId="27636"/>
          <ac:spMkLst>
            <pc:docMk/>
            <pc:sldMk cId="525641298" sldId="345"/>
            <ac:spMk id="3" creationId="{00000000-0000-0000-0000-000000000000}"/>
          </ac:spMkLst>
        </pc:spChg>
      </pc:sldChg>
      <pc:sldChg chg="add">
        <pc:chgData name="Manish Shrivastava" userId="711b0c46-b22b-43cd-928b-bddfc60b69d5" providerId="ADAL" clId="{89246973-6ABE-964A-A663-A3B675B6925F}" dt="2021-11-11T06:43:44.802" v="1"/>
        <pc:sldMkLst>
          <pc:docMk/>
          <pc:sldMk cId="3745378142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2D9BD-2F1B-6446-A746-995588DCCBF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4E332-D89A-D943-AE66-8A42547A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1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1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8B52-5FE6-6141-BA38-C75DE88A98E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5937-3899-B041-99CA-0E8675B3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1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Syncronization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Manish </a:t>
            </a:r>
            <a:r>
              <a:rPr lang="en-US" dirty="0" err="1"/>
              <a:t>Shrivastava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Buffer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both the producer and consumer attempt to update the buffer concurrently, the assembly language statements may get interleaved.</a:t>
            </a:r>
          </a:p>
          <a:p>
            <a:endParaRPr lang="en-US"/>
          </a:p>
          <a:p>
            <a:r>
              <a:rPr lang="en-US"/>
              <a:t>Interleaving depends upon how the producer and consumer processes are scheduled.</a:t>
            </a:r>
          </a:p>
        </p:txBody>
      </p:sp>
    </p:spTree>
    <p:extLst>
      <p:ext uri="{BB962C8B-B14F-4D97-AF65-F5344CB8AC3E}">
        <p14:creationId xmlns:p14="http://schemas.microsoft.com/office/powerpoint/2010/main" val="241738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Buffer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Assume </a:t>
            </a:r>
            <a:r>
              <a:rPr lang="en-US" b="1"/>
              <a:t>counter</a:t>
            </a:r>
            <a:r>
              <a:rPr lang="en-US"/>
              <a:t> is initially 5. One interleaving of statements is:</a:t>
            </a:r>
            <a:br>
              <a:rPr lang="en-US"/>
            </a:br>
            <a:br>
              <a:rPr lang="en-US"/>
            </a:br>
            <a:r>
              <a:rPr lang="en-US"/>
              <a:t>producer: </a:t>
            </a:r>
            <a:r>
              <a:rPr lang="en-US" b="1"/>
              <a:t>register1 = counter</a:t>
            </a:r>
            <a:r>
              <a:rPr lang="en-US"/>
              <a:t> (</a:t>
            </a:r>
            <a:r>
              <a:rPr lang="en-US" i="1"/>
              <a:t>register1 = 5</a:t>
            </a:r>
            <a:r>
              <a:rPr lang="en-US"/>
              <a:t>)</a:t>
            </a:r>
            <a:br>
              <a:rPr lang="en-US"/>
            </a:br>
            <a:r>
              <a:rPr lang="en-US"/>
              <a:t>producer: </a:t>
            </a:r>
            <a:r>
              <a:rPr lang="en-US" b="1"/>
              <a:t>register1 = register1 + 1</a:t>
            </a:r>
            <a:r>
              <a:rPr lang="en-US"/>
              <a:t> (</a:t>
            </a:r>
            <a:r>
              <a:rPr lang="en-US" i="1"/>
              <a:t>register1 = 6</a:t>
            </a:r>
            <a:r>
              <a:rPr lang="en-US"/>
              <a:t>)</a:t>
            </a:r>
            <a:br>
              <a:rPr lang="en-US"/>
            </a:br>
            <a:r>
              <a:rPr lang="en-US"/>
              <a:t>consumer: </a:t>
            </a:r>
            <a:r>
              <a:rPr lang="en-US" b="1"/>
              <a:t>register2 = counter</a:t>
            </a:r>
            <a:r>
              <a:rPr lang="en-US"/>
              <a:t> (</a:t>
            </a:r>
            <a:r>
              <a:rPr lang="en-US" i="1"/>
              <a:t>register2 = 5</a:t>
            </a:r>
            <a:r>
              <a:rPr lang="en-US"/>
              <a:t>)</a:t>
            </a:r>
            <a:br>
              <a:rPr lang="en-US"/>
            </a:br>
            <a:r>
              <a:rPr lang="en-US"/>
              <a:t>consumer: </a:t>
            </a:r>
            <a:r>
              <a:rPr lang="en-US" b="1"/>
              <a:t>register2 = register2 – 1</a:t>
            </a:r>
            <a:r>
              <a:rPr lang="en-US"/>
              <a:t> (</a:t>
            </a:r>
            <a:r>
              <a:rPr lang="en-US" i="1"/>
              <a:t>register2 = 4</a:t>
            </a:r>
            <a:r>
              <a:rPr lang="en-US"/>
              <a:t>)</a:t>
            </a:r>
            <a:br>
              <a:rPr lang="en-US"/>
            </a:br>
            <a:r>
              <a:rPr lang="en-US"/>
              <a:t>producer: </a:t>
            </a:r>
            <a:r>
              <a:rPr lang="en-US" b="1"/>
              <a:t>counter = register1</a:t>
            </a:r>
            <a:r>
              <a:rPr lang="en-US"/>
              <a:t> (</a:t>
            </a:r>
            <a:r>
              <a:rPr lang="en-US" i="1"/>
              <a:t>counter = 6</a:t>
            </a:r>
            <a:r>
              <a:rPr lang="en-US"/>
              <a:t>)</a:t>
            </a:r>
            <a:br>
              <a:rPr lang="en-US"/>
            </a:br>
            <a:r>
              <a:rPr lang="en-US"/>
              <a:t>consumer: </a:t>
            </a:r>
            <a:r>
              <a:rPr lang="en-US" b="1"/>
              <a:t>counter = register2</a:t>
            </a:r>
            <a:r>
              <a:rPr lang="en-US"/>
              <a:t> (</a:t>
            </a:r>
            <a:r>
              <a:rPr lang="en-US" i="1"/>
              <a:t>counter = 4</a:t>
            </a:r>
            <a:r>
              <a:rPr lang="en-US"/>
              <a:t>)</a:t>
            </a:r>
            <a:br>
              <a:rPr lang="en-US"/>
            </a:br>
            <a:endParaRPr lang="en-US"/>
          </a:p>
          <a:p>
            <a:r>
              <a:rPr lang="en-US"/>
              <a:t>The value of </a:t>
            </a:r>
            <a:r>
              <a:rPr lang="en-US" b="1"/>
              <a:t>count</a:t>
            </a:r>
            <a:r>
              <a:rPr lang="en-US"/>
              <a:t> may be either 4 or 6, where the correct result should be 5.</a:t>
            </a:r>
          </a:p>
        </p:txBody>
      </p:sp>
    </p:spTree>
    <p:extLst>
      <p:ext uri="{BB962C8B-B14F-4D97-AF65-F5344CB8AC3E}">
        <p14:creationId xmlns:p14="http://schemas.microsoft.com/office/powerpoint/2010/main" val="51769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solution to critical section problem must satisfy the following conditions.</a:t>
            </a:r>
          </a:p>
          <a:p>
            <a:pPr lvl="1"/>
            <a:r>
              <a:rPr lang="en-US" b="1" dirty="0"/>
              <a:t>Mutual Exclusion</a:t>
            </a:r>
            <a:r>
              <a:rPr lang="en-US" dirty="0"/>
              <a:t>.  If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is executing in its critical section, then no other processes can be executing in their critical section.</a:t>
            </a:r>
          </a:p>
          <a:p>
            <a:pPr lvl="1"/>
            <a:r>
              <a:rPr lang="en-US" b="1" dirty="0"/>
              <a:t>Progress</a:t>
            </a:r>
            <a:r>
              <a:rPr lang="en-US" dirty="0"/>
              <a:t>.  At least one process requesting entry into CS will  be able to enter it if there is no other process in it..</a:t>
            </a:r>
          </a:p>
          <a:p>
            <a:pPr lvl="1"/>
            <a:r>
              <a:rPr lang="en-US" b="1" dirty="0"/>
              <a:t>Bounded Waiting</a:t>
            </a:r>
            <a:r>
              <a:rPr lang="en-US" dirty="0"/>
              <a:t>.  No process waits indefinitely to enter CS once it has requested  entry.</a:t>
            </a:r>
          </a:p>
          <a:p>
            <a:pPr lvl="2">
              <a:buClr>
                <a:schemeClr val="tx1"/>
              </a:buClr>
              <a:buSzPct val="125000"/>
              <a:buFont typeface="Wingdings 2" pitchFamily="18" charset="2"/>
              <a:buChar char=""/>
            </a:pPr>
            <a:r>
              <a:rPr lang="en-US" dirty="0"/>
              <a:t>Assume that each process executes at a nonzero speed </a:t>
            </a:r>
          </a:p>
          <a:p>
            <a:pPr lvl="2">
              <a:buClr>
                <a:schemeClr val="tx1"/>
              </a:buClr>
              <a:buSzPct val="125000"/>
              <a:buFont typeface="Wingdings 2" pitchFamily="18" charset="2"/>
              <a:buChar char=""/>
            </a:pPr>
            <a:r>
              <a:rPr lang="en-US" dirty="0"/>
              <a:t>No assumption concerning relative speed of the </a:t>
            </a:r>
            <a:r>
              <a:rPr lang="en-US" i="1" dirty="0"/>
              <a:t>n</a:t>
            </a:r>
            <a:r>
              <a:rPr lang="en-US" dirty="0"/>
              <a:t>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7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Several kernel-level processes may active at a time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Example: Data structure “List of open files”</a:t>
            </a:r>
          </a:p>
          <a:p>
            <a:pPr>
              <a:lnSpc>
                <a:spcPct val="80000"/>
              </a:lnSpc>
            </a:pPr>
            <a:r>
              <a:rPr lang="en-US" dirty="0"/>
              <a:t>Kernel developers should ensure that OS is free from race conditions.</a:t>
            </a:r>
          </a:p>
          <a:p>
            <a:pPr>
              <a:lnSpc>
                <a:spcPct val="80000"/>
              </a:lnSpc>
            </a:pPr>
            <a:r>
              <a:rPr lang="en-US" dirty="0"/>
              <a:t>Two approaches are used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015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Non-preemptive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Non-preemptive kernel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non-preemptive kernel does not allow a process running in the kernel mode to be preempted.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Kernel mode process runs until it exists kernel mode, blocks, or voluntarily yields the control of CPU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Free from race conditions</a:t>
            </a:r>
          </a:p>
        </p:txBody>
      </p:sp>
    </p:spTree>
    <p:extLst>
      <p:ext uri="{BB962C8B-B14F-4D97-AF65-F5344CB8AC3E}">
        <p14:creationId xmlns:p14="http://schemas.microsoft.com/office/powerpoint/2010/main" val="709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Preemptive kernel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preemptive kernel allows a process to be pre-empted while it is running in kernel mode.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Should be carefully designed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Difficult to design especially in SMP</a:t>
            </a:r>
          </a:p>
          <a:p>
            <a:pPr>
              <a:lnSpc>
                <a:spcPct val="80000"/>
              </a:lnSpc>
            </a:pPr>
            <a:r>
              <a:rPr lang="en-US" dirty="0"/>
              <a:t>Why we prefer preemptive kernels 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Suitable for real-time programming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More responsive as kernel mode process can not run for a longer time.</a:t>
            </a:r>
          </a:p>
          <a:p>
            <a:pPr>
              <a:lnSpc>
                <a:spcPct val="80000"/>
              </a:lnSpc>
            </a:pPr>
            <a:r>
              <a:rPr lang="en-US" dirty="0"/>
              <a:t>WINDOWS XP, WINDOWS 2000, Prior to LINUX 2.6 are non-preemptive</a:t>
            </a:r>
          </a:p>
          <a:p>
            <a:pPr>
              <a:lnSpc>
                <a:spcPct val="80000"/>
              </a:lnSpc>
            </a:pPr>
            <a:r>
              <a:rPr lang="en-US" dirty="0"/>
              <a:t>Solaris and IRIX are preemptive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13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Mutual exclusion: Software approaches</a:t>
            </a:r>
          </a:p>
        </p:txBody>
      </p:sp>
      <p:sp>
        <p:nvSpPr>
          <p:cNvPr id="24578" name="Rectangle 1027"/>
          <p:cNvSpPr>
            <a:spLocks noGrp="1" noChangeArrowheads="1"/>
          </p:cNvSpPr>
          <p:nvPr>
            <p:ph idx="1"/>
          </p:nvPr>
        </p:nvSpPr>
        <p:spPr>
          <a:xfrm>
            <a:off x="2160588" y="1000125"/>
            <a:ext cx="7802562" cy="5454650"/>
          </a:xfrm>
        </p:spPr>
        <p:txBody>
          <a:bodyPr/>
          <a:lstStyle/>
          <a:p>
            <a:r>
              <a:rPr lang="en-US"/>
              <a:t>Software approaches can be implemented</a:t>
            </a:r>
          </a:p>
          <a:p>
            <a:r>
              <a:rPr lang="en-US"/>
              <a:t>Assume elementary mutual exclusion at the memory access level.</a:t>
            </a:r>
          </a:p>
          <a:p>
            <a:pPr lvl="1"/>
            <a:r>
              <a:rPr lang="en-US" sz="1800"/>
              <a:t>Simultaneous access to the same location in main memory  are serialized in some order.</a:t>
            </a:r>
          </a:p>
          <a:p>
            <a:r>
              <a:rPr lang="en-US"/>
              <a:t>Beyond this, no other support in the hardware, OS, programming language is assumed.</a:t>
            </a:r>
          </a:p>
        </p:txBody>
      </p:sp>
    </p:spTree>
    <p:extLst>
      <p:ext uri="{BB962C8B-B14F-4D97-AF65-F5344CB8AC3E}">
        <p14:creationId xmlns:p14="http://schemas.microsoft.com/office/powerpoint/2010/main" val="26343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0175" y="322263"/>
            <a:ext cx="7772400" cy="844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Two process solution : Dekker’s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30401" y="1439863"/>
            <a:ext cx="8277225" cy="4862512"/>
          </a:xfrm>
        </p:spPr>
        <p:txBody>
          <a:bodyPr>
            <a:normAutofit fontScale="85000" lnSpcReduction="20000"/>
          </a:bodyPr>
          <a:lstStyle/>
          <a:p>
            <a:pPr marL="365760" indent="-256032">
              <a:buFont typeface="Wingdings 3"/>
              <a:buChar char=""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Reported by </a:t>
            </a:r>
            <a:r>
              <a:rPr lang="en-US" dirty="0" err="1"/>
              <a:t>Dijkstra</a:t>
            </a:r>
            <a:r>
              <a:rPr lang="en-US" dirty="0"/>
              <a:t>, 1965.</a:t>
            </a:r>
          </a:p>
          <a:p>
            <a:pPr marL="365760" indent="-256032">
              <a:buFont typeface="Wingdings 3"/>
              <a:buChar char=""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Only 2  processes,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</a:p>
          <a:p>
            <a:pPr marL="365760" indent="-256032">
              <a:buFont typeface="Wingdings 3"/>
              <a:buChar char=""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General structure of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(other process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365760" indent="-256032"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		</a:t>
            </a:r>
            <a:r>
              <a:rPr lang="en-US" b="1" dirty="0"/>
              <a:t>do</a:t>
            </a:r>
            <a:r>
              <a:rPr lang="en-US" dirty="0"/>
              <a:t> {</a:t>
            </a:r>
            <a:endParaRPr lang="en-US" b="1" dirty="0"/>
          </a:p>
          <a:p>
            <a:pPr marL="365760" indent="-256032"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			</a:t>
            </a:r>
            <a:r>
              <a:rPr lang="en-US" i="1" dirty="0"/>
              <a:t>entry section</a:t>
            </a:r>
          </a:p>
          <a:p>
            <a:pPr marL="365760" indent="-256032"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				critical section</a:t>
            </a:r>
          </a:p>
          <a:p>
            <a:pPr marL="365760" indent="-256032"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			</a:t>
            </a:r>
            <a:r>
              <a:rPr lang="en-US" i="1" dirty="0"/>
              <a:t>exit section</a:t>
            </a:r>
            <a:endParaRPr lang="en-US" dirty="0"/>
          </a:p>
          <a:p>
            <a:pPr marL="365760" indent="-256032"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				reminder section</a:t>
            </a:r>
          </a:p>
          <a:p>
            <a:pPr marL="365760" indent="-256032">
              <a:buNone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		} </a:t>
            </a:r>
            <a:r>
              <a:rPr lang="en-US" b="1" dirty="0"/>
              <a:t>while (1)</a:t>
            </a:r>
            <a:r>
              <a:rPr lang="en-US" dirty="0"/>
              <a:t>;</a:t>
            </a:r>
          </a:p>
          <a:p>
            <a:pPr marL="365760" indent="-256032">
              <a:buFont typeface="Wingdings 3"/>
              <a:buChar char=""/>
              <a:tabLst>
                <a:tab pos="2286000" algn="l"/>
                <a:tab pos="2630488" algn="l"/>
                <a:tab pos="2911475" algn="l"/>
              </a:tabLst>
              <a:defRPr/>
            </a:pPr>
            <a:r>
              <a:rPr lang="en-US" dirty="0"/>
              <a:t>Processes may share some common variables to synchronize their actions.</a:t>
            </a:r>
          </a:p>
        </p:txBody>
      </p:sp>
    </p:spTree>
    <p:extLst>
      <p:ext uri="{BB962C8B-B14F-4D97-AF65-F5344CB8AC3E}">
        <p14:creationId xmlns:p14="http://schemas.microsoft.com/office/powerpoint/2010/main" val="161524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Algorithm 1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1870076" y="1144589"/>
            <a:ext cx="8278813" cy="55832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400" dirty="0"/>
              <a:t>Shared variables: </a:t>
            </a:r>
          </a:p>
          <a:p>
            <a:pPr lvl="1"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b="1" dirty="0" err="1"/>
              <a:t>int</a:t>
            </a:r>
            <a:r>
              <a:rPr lang="en-US" sz="2000" b="1" dirty="0"/>
              <a:t> turn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initially </a:t>
            </a:r>
            <a:r>
              <a:rPr lang="en-US" sz="2000" b="1" dirty="0"/>
              <a:t>turn = 0</a:t>
            </a:r>
            <a:endParaRPr lang="en-US" sz="2000" dirty="0">
              <a:sym typeface="Symbol" pitchFamily="18" charset="2"/>
            </a:endParaRP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400" dirty="0"/>
              <a:t>Turn variable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b="1" dirty="0"/>
              <a:t>	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None/>
              <a:tabLst>
                <a:tab pos="2005013" algn="l"/>
                <a:tab pos="2339975" algn="l"/>
                <a:tab pos="2630488" algn="l"/>
              </a:tabLst>
            </a:pPr>
            <a:endParaRPr lang="en-US" sz="2000" dirty="0"/>
          </a:p>
          <a:p>
            <a:pPr lvl="1"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dirty="0"/>
              <a:t>Shared variable </a:t>
            </a:r>
            <a:r>
              <a:rPr lang="en-US" sz="2000" i="1" dirty="0"/>
              <a:t>turn</a:t>
            </a:r>
            <a:r>
              <a:rPr lang="en-US" sz="2000" dirty="0"/>
              <a:t> indicates who is allowed to enter next, can enter if </a:t>
            </a:r>
            <a:r>
              <a:rPr lang="en-US" sz="2000" i="1" dirty="0"/>
              <a:t>turn = me</a:t>
            </a:r>
            <a:endParaRPr lang="en-US" sz="2000" dirty="0"/>
          </a:p>
          <a:p>
            <a:pPr lvl="1"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dirty="0"/>
              <a:t>On exit, point variable to other process</a:t>
            </a:r>
          </a:p>
          <a:p>
            <a:pPr lvl="1"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sz="2000" dirty="0"/>
              <a:t>Deadlock if other process never enters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1" y="2438400"/>
          <a:ext cx="723900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b="1" dirty="0">
                          <a:latin typeface="Arial Rounded MT Bold" pitchFamily="34" charset="0"/>
                        </a:rPr>
                        <a:t>P0				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dirty="0">
                          <a:latin typeface="Arial Rounded MT Bold" pitchFamily="34" charset="0"/>
                        </a:rPr>
                        <a:t>while (turn != 0) ;  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i="1" dirty="0">
                          <a:latin typeface="Arial Rounded MT Bold" pitchFamily="34" charset="0"/>
                        </a:rPr>
                        <a:t>/* Do nothing */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endParaRPr lang="en-US" sz="2000" i="1" dirty="0">
                        <a:latin typeface="Arial Rounded MT Bold" pitchFamily="34" charset="0"/>
                      </a:endParaRP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endParaRPr lang="en-US" sz="2000" i="1" dirty="0">
                        <a:latin typeface="Arial Rounded MT Bold" pitchFamily="34" charset="0"/>
                      </a:endParaRP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i="1" dirty="0">
                          <a:latin typeface="Arial Rounded MT Bold" pitchFamily="34" charset="0"/>
                        </a:rPr>
                        <a:t>critical section		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dirty="0">
                          <a:latin typeface="Arial Rounded MT Bold" pitchFamily="34" charset="0"/>
                        </a:rPr>
                        <a:t>turn = 1;			</a:t>
                      </a:r>
                    </a:p>
                    <a:p>
                      <a:pPr lvl="1">
                        <a:lnSpc>
                          <a:spcPct val="80000"/>
                        </a:lnSpc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005013" algn="l"/>
                          <a:tab pos="2339975" algn="l"/>
                          <a:tab pos="2630488" algn="l"/>
                        </a:tabLst>
                      </a:pPr>
                      <a:r>
                        <a:rPr lang="en-US" sz="2000" dirty="0">
                          <a:latin typeface="Arial Rounded MT Bold" pitchFamily="34" charset="0"/>
                        </a:rPr>
                        <a:t>remainder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 Rounded MT Bold" pitchFamily="34" charset="0"/>
                        </a:rPr>
                        <a:t>P1</a:t>
                      </a:r>
                    </a:p>
                    <a:p>
                      <a:r>
                        <a:rPr lang="en-US" sz="2000" dirty="0">
                          <a:latin typeface="Arial Rounded MT Bold" pitchFamily="34" charset="0"/>
                        </a:rPr>
                        <a:t>while (turn != 1);</a:t>
                      </a:r>
                    </a:p>
                    <a:p>
                      <a:r>
                        <a:rPr lang="en-US" sz="2000" i="1" dirty="0">
                          <a:latin typeface="Arial Rounded MT Bold" pitchFamily="34" charset="0"/>
                        </a:rPr>
                        <a:t>/* Do nothing */</a:t>
                      </a:r>
                    </a:p>
                    <a:p>
                      <a:endParaRPr lang="en-US" sz="2000" i="1" dirty="0">
                        <a:latin typeface="Arial Rounded MT Bold" pitchFamily="34" charset="0"/>
                      </a:endParaRPr>
                    </a:p>
                    <a:p>
                      <a:r>
                        <a:rPr lang="en-US" sz="2000" i="1" dirty="0">
                          <a:latin typeface="Arial Rounded MT Bold" pitchFamily="34" charset="0"/>
                        </a:rPr>
                        <a:t>critical section</a:t>
                      </a:r>
                    </a:p>
                    <a:p>
                      <a:r>
                        <a:rPr lang="en-US" sz="2000" dirty="0">
                          <a:latin typeface="Arial Rounded MT Bold" pitchFamily="34" charset="0"/>
                        </a:rPr>
                        <a:t>turn = 0;</a:t>
                      </a:r>
                      <a:endParaRPr lang="en-US" sz="2000" i="1" dirty="0">
                        <a:latin typeface="Arial Rounded MT Bold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 Rounded MT Bold" pitchFamily="34" charset="0"/>
                        </a:rPr>
                        <a:t>remainder section</a:t>
                      </a:r>
                    </a:p>
                    <a:p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56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dirty="0"/>
              <a:t>+Satisfies mutual exclusion: Only one process can enter in CS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dirty="0"/>
              <a:t>-It does not satisfy the progress requirement, as it requires strict alternation of processes to enter CS.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dirty="0"/>
              <a:t>The pace of execution is dictated by slower process.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dirty="0"/>
              <a:t>If  turn=0, P1 is ready to enter into CS, P1 can not do so, even though P0 may be in the RS.</a:t>
            </a:r>
          </a:p>
          <a:p>
            <a:pPr>
              <a:lnSpc>
                <a:spcPct val="8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dirty="0"/>
              <a:t>If one process fails in CS or RS, other process is blocked permanently.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Race condition</a:t>
            </a:r>
            <a:r>
              <a:rPr lang="en-US" dirty="0"/>
              <a:t>: The situation where several processes access – and manipulate shared data concurrently. The final value of the shared data depends upon which process finishes last.</a:t>
            </a:r>
          </a:p>
          <a:p>
            <a:endParaRPr lang="en-US" dirty="0"/>
          </a:p>
          <a:p>
            <a:r>
              <a:rPr lang="en-US" dirty="0"/>
              <a:t>To prevent race conditions, concurrent processes must be </a:t>
            </a:r>
            <a:r>
              <a:rPr lang="en-US" b="1" dirty="0"/>
              <a:t>synchronized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9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Algorithm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43089" y="1376364"/>
            <a:ext cx="8588375" cy="5634037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/>
              <a:t>Problem with Alg1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600" dirty="0"/>
              <a:t>It does not retain sufficient information about the state of each process.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600" dirty="0"/>
              <a:t>Alg1 remembers only which process is allowed to enter the CS.</a:t>
            </a:r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/>
              <a:t>To solve this problem, variable turn is replaced by </a:t>
            </a:r>
            <a:r>
              <a:rPr lang="en-US" sz="2400" b="1" dirty="0" err="1"/>
              <a:t>boolean</a:t>
            </a:r>
            <a:r>
              <a:rPr lang="en-US" sz="2400" b="1" dirty="0"/>
              <a:t> flag[2]</a:t>
            </a:r>
            <a:r>
              <a:rPr lang="en-US" sz="2400" dirty="0"/>
              <a:t>; flag[0] is for P0; and flag[1] is for P1.</a:t>
            </a:r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/>
              <a:t>Each  process may examine the other’s flag but may not alter it.</a:t>
            </a:r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/>
              <a:t>When a process wishes to enter CS, it periodically checks other’s flag  until that flag is false (other process is not in CS)</a:t>
            </a:r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/>
              <a:t>The process sets its own flag true and enters CS.</a:t>
            </a:r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400" dirty="0"/>
              <a:t>When it leaves CS, it sets its flag to false.</a:t>
            </a:r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32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Algorithm 2…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1843089" y="1376364"/>
            <a:ext cx="8588375" cy="5634037"/>
          </a:xfrm>
        </p:spPr>
        <p:txBody>
          <a:bodyPr>
            <a:noAutofit/>
          </a:bodyPr>
          <a:lstStyle/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dirty="0"/>
              <a:t>initially </a:t>
            </a:r>
            <a:r>
              <a:rPr lang="en-US" sz="2000" b="1" dirty="0"/>
              <a:t>flag [0] = flag [1] = false.</a:t>
            </a:r>
            <a:endParaRPr lang="en-US" sz="2000" dirty="0">
              <a:sym typeface="Symbol" pitchFamily="18" charset="2"/>
            </a:endParaRPr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b="1" dirty="0"/>
              <a:t>P0				P1</a:t>
            </a:r>
          </a:p>
          <a:p>
            <a:pPr marL="621792" lvl="1">
              <a:spcBef>
                <a:spcPts val="324"/>
              </a:spcBef>
              <a:buClr>
                <a:schemeClr val="tx1"/>
              </a:buClr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/>
          </a:p>
          <a:p>
            <a:pPr marL="621792" lvl="1">
              <a:spcBef>
                <a:spcPts val="324"/>
              </a:spcBef>
              <a:buClr>
                <a:schemeClr val="tx1"/>
              </a:buClr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/>
          </a:p>
          <a:p>
            <a:pPr marL="621792" lvl="1">
              <a:spcBef>
                <a:spcPts val="324"/>
              </a:spcBef>
              <a:buClr>
                <a:schemeClr val="tx1"/>
              </a:buClr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/>
          </a:p>
          <a:p>
            <a:pPr marL="621792" lvl="1">
              <a:spcBef>
                <a:spcPts val="324"/>
              </a:spcBef>
              <a:buClr>
                <a:schemeClr val="tx1"/>
              </a:buClr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/>
          </a:p>
          <a:p>
            <a:pPr marL="621792" lvl="1">
              <a:spcBef>
                <a:spcPts val="324"/>
              </a:spcBef>
              <a:buClr>
                <a:schemeClr val="tx1"/>
              </a:buClr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/>
          </a:p>
          <a:p>
            <a:pPr marL="621792" lvl="1">
              <a:spcBef>
                <a:spcPts val="324"/>
              </a:spcBef>
              <a:buClr>
                <a:schemeClr val="tx1"/>
              </a:buClr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/>
          </a:p>
          <a:p>
            <a:pPr marL="621792" lvl="1">
              <a:spcBef>
                <a:spcPts val="324"/>
              </a:spcBef>
              <a:buClr>
                <a:schemeClr val="tx1"/>
              </a:buClr>
              <a:buNone/>
              <a:tabLst>
                <a:tab pos="2403475" algn="l"/>
                <a:tab pos="2684463" algn="l"/>
                <a:tab pos="2974975" algn="l"/>
              </a:tabLst>
              <a:defRPr/>
            </a:pPr>
            <a:endParaRPr lang="en-US" sz="1400" dirty="0"/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dirty="0"/>
              <a:t>Mutual exclusion is satisfied.</a:t>
            </a:r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dirty="0"/>
              <a:t>If one process fails outside CS the other process is not blocked.</a:t>
            </a:r>
          </a:p>
          <a:p>
            <a:pPr marL="365760" indent="-256032">
              <a:buFont typeface="Wingdings 3"/>
              <a:buChar char="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2000" dirty="0"/>
              <a:t>Sometimes, the solution is worst than previous solution.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/>
              <a:t>It does not even </a:t>
            </a:r>
            <a:r>
              <a:rPr lang="en-US" sz="1400" b="1" dirty="0"/>
              <a:t>guarantee ME.</a:t>
            </a:r>
          </a:p>
          <a:p>
            <a:pPr marL="859536" lvl="2">
              <a:buFont typeface="Wingdings 2"/>
              <a:buChar char="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/>
              <a:t>P0 executes the </a:t>
            </a:r>
            <a:r>
              <a:rPr lang="en-US" sz="1400" b="1" dirty="0"/>
              <a:t>while</a:t>
            </a:r>
            <a:r>
              <a:rPr lang="en-US" sz="1400" dirty="0"/>
              <a:t> statement and finds flag[1] set to false.</a:t>
            </a:r>
          </a:p>
          <a:p>
            <a:pPr marL="859536" lvl="2">
              <a:buFont typeface="Wingdings 2"/>
              <a:buChar char="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/>
              <a:t>P1 executes the </a:t>
            </a:r>
            <a:r>
              <a:rPr lang="en-US" sz="1400" b="1" dirty="0"/>
              <a:t>while </a:t>
            </a:r>
            <a:r>
              <a:rPr lang="en-US" sz="1400" dirty="0"/>
              <a:t>statement and finds flag[0] set to false.</a:t>
            </a:r>
          </a:p>
          <a:p>
            <a:pPr marL="859536" lvl="2">
              <a:buFont typeface="Wingdings 2"/>
              <a:buChar char="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/>
              <a:t>P0 sets flag[0] to true and enters its CS.</a:t>
            </a:r>
          </a:p>
          <a:p>
            <a:pPr marL="859536" lvl="2">
              <a:buFont typeface="Wingdings 2"/>
              <a:buChar char=""/>
              <a:tabLst>
                <a:tab pos="2403475" algn="l"/>
                <a:tab pos="2684463" algn="l"/>
                <a:tab pos="2974975" algn="l"/>
              </a:tabLst>
              <a:defRPr/>
            </a:pPr>
            <a:r>
              <a:rPr lang="en-US" sz="1400" dirty="0"/>
              <a:t>P1 sets flag[1] to true and enters its CS.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057400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dirty="0"/>
                        <a:t>while ( flag[1] ) ;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i="1" dirty="0"/>
                        <a:t>/* Do nothing */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dirty="0"/>
                        <a:t>flag[0] = true;	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i="1" dirty="0"/>
                        <a:t>critical section	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2403475" algn="l"/>
                          <a:tab pos="2684463" algn="l"/>
                          <a:tab pos="2974975" algn="l"/>
                        </a:tabLst>
                        <a:defRPr/>
                      </a:pPr>
                      <a:r>
                        <a:rPr lang="en-US" sz="1800" dirty="0"/>
                        <a:t>flag[0] = false;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while ( flag[0] )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/* Do nothing */</a:t>
                      </a:r>
                    </a:p>
                    <a:p>
                      <a:r>
                        <a:rPr lang="en-US" sz="1800" dirty="0"/>
                        <a:t>flag[1] = true;</a:t>
                      </a:r>
                    </a:p>
                    <a:p>
                      <a:r>
                        <a:rPr lang="en-US" sz="1800" i="1" dirty="0"/>
                        <a:t>critical section</a:t>
                      </a:r>
                    </a:p>
                    <a:p>
                      <a:r>
                        <a:rPr lang="en-US" sz="1800" dirty="0"/>
                        <a:t>flag[1] = false;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49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3488" y="244475"/>
            <a:ext cx="7065962" cy="844550"/>
          </a:xfrm>
        </p:spPr>
        <p:txBody>
          <a:bodyPr/>
          <a:lstStyle/>
          <a:p>
            <a:pPr>
              <a:defRPr/>
            </a:pPr>
            <a:r>
              <a:rPr lang="en-US"/>
              <a:t>Algorithm 3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295400"/>
            <a:ext cx="8420100" cy="4745038"/>
          </a:xfrm>
        </p:spPr>
        <p:txBody>
          <a:bodyPr>
            <a:normAutofit fontScale="85000" lnSpcReduction="20000"/>
          </a:bodyPr>
          <a:lstStyle/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/>
              <a:t>Interchange the first two statements.</a:t>
            </a:r>
          </a:p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/>
              <a:t>Busy Flag Modified </a:t>
            </a:r>
          </a:p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/>
          </a:p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/>
          </a:p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/>
          </a:p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/>
          </a:p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endParaRPr lang="en-US" dirty="0"/>
          </a:p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/>
              <a:t>Guarantees ME</a:t>
            </a:r>
          </a:p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/>
              <a:t>Both processes set their flags  to true before either has executed  the </a:t>
            </a:r>
            <a:r>
              <a:rPr lang="en-US" b="1" dirty="0"/>
              <a:t>while</a:t>
            </a:r>
            <a:r>
              <a:rPr lang="en-US" dirty="0"/>
              <a:t> statement, then each will think the other has entered CS causing deadlock.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209800"/>
          <a:ext cx="6096000" cy="192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b="1" dirty="0"/>
                        <a:t>	P0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dirty="0"/>
                        <a:t>flag[0] = true;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dirty="0"/>
                        <a:t>while ( flag[1] );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i="1" dirty="0"/>
                        <a:t>/* Do nothing */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i="1" dirty="0"/>
                        <a:t>critical section	</a:t>
                      </a:r>
                    </a:p>
                    <a:p>
                      <a:pPr marL="621792" lvl="1" fontAlgn="auto">
                        <a:spcBef>
                          <a:spcPts val="324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Monotype Sorts" pitchFamily="2" charset="2"/>
                        <a:buNone/>
                        <a:tabLst>
                          <a:tab pos="1370013" algn="l"/>
                          <a:tab pos="1714500" algn="l"/>
                          <a:tab pos="2005013" algn="l"/>
                        </a:tabLst>
                        <a:defRPr/>
                      </a:pPr>
                      <a:r>
                        <a:rPr lang="en-US" sz="1800" dirty="0"/>
                        <a:t>flag[0] = false;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P1</a:t>
                      </a:r>
                    </a:p>
                    <a:p>
                      <a:r>
                        <a:rPr lang="en-US" sz="1800" dirty="0"/>
                        <a:t>flag[1] = true;</a:t>
                      </a:r>
                    </a:p>
                    <a:p>
                      <a:r>
                        <a:rPr lang="en-US" sz="1800" dirty="0"/>
                        <a:t>while ( flag[0] );</a:t>
                      </a:r>
                    </a:p>
                    <a:p>
                      <a:r>
                        <a:rPr lang="en-US" sz="1800" i="1" dirty="0"/>
                        <a:t>/* Do nothing */</a:t>
                      </a:r>
                    </a:p>
                    <a:p>
                      <a:r>
                        <a:rPr lang="en-US" sz="1800" i="1" dirty="0"/>
                        <a:t>critical section</a:t>
                      </a:r>
                    </a:p>
                    <a:p>
                      <a:r>
                        <a:rPr lang="en-US" sz="1800" dirty="0"/>
                        <a:t>flag[1] = false;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48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6188" y="257176"/>
            <a:ext cx="7065962" cy="7032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Correct solution (1)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>
          <a:xfrm>
            <a:off x="1779589" y="933451"/>
            <a:ext cx="8421687" cy="5751513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/>
              <a:t>Combining the key ideas of previous algorithms</a:t>
            </a:r>
          </a:p>
          <a:p>
            <a:pPr marL="365760" indent="-256032">
              <a:buFont typeface="Wingdings 3"/>
              <a:buChar char="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/>
              <a:t>Dekker’s Algorithm 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800" dirty="0"/>
              <a:t>Use </a:t>
            </a:r>
            <a:r>
              <a:rPr lang="en-US" sz="1800" i="1" dirty="0"/>
              <a:t>flags</a:t>
            </a:r>
            <a:r>
              <a:rPr lang="en-US" sz="1800" dirty="0"/>
              <a:t> for mutual exclusion, </a:t>
            </a:r>
            <a:r>
              <a:rPr lang="en-US" sz="1800" i="1" dirty="0"/>
              <a:t>turn</a:t>
            </a:r>
            <a:r>
              <a:rPr lang="en-US" sz="1800" dirty="0"/>
              <a:t> variable to break deadlock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800" dirty="0"/>
              <a:t>Handles mutual exclusion, deadlock, and starvation </a:t>
            </a:r>
          </a:p>
        </p:txBody>
      </p:sp>
    </p:spTree>
    <p:extLst>
      <p:ext uri="{BB962C8B-B14F-4D97-AF65-F5344CB8AC3E}">
        <p14:creationId xmlns:p14="http://schemas.microsoft.com/office/powerpoint/2010/main" val="102150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Dekker’s Algorithm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dirty="0"/>
              <a:t>Initial state:  flag[0]=flag[1]=false; turn=1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000" b="1" dirty="0"/>
              <a:t>	</a:t>
            </a:r>
            <a:r>
              <a:rPr lang="en-US" sz="1200" b="1" dirty="0"/>
              <a:t>P0					P1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flag[0] = true;					flag[1] = true;			           		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while ( flag[1] )				while ( flag[0])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	     if (turn==1)				if  (turn==0)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         {					    {	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            flag[0]=false;			      flag[1]=false;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		while (turn==1)		      while (turn==0)	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		    /* do nothing */			/* do nothing */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	      flag[0]=true;			        flag[1]=true;	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	}					    } 	 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i="1" dirty="0"/>
              <a:t>/* critical section */				/* critical  section */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i="1" dirty="0"/>
              <a:t>turn=1;					turn=0;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dirty="0"/>
              <a:t>flag[0] = false;				flag[1] = false;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  <a:defRPr/>
            </a:pPr>
            <a:r>
              <a:rPr lang="en-US" sz="1200" b="1" i="1" dirty="0"/>
              <a:t>remainder section</a:t>
            </a:r>
            <a:r>
              <a:rPr lang="en-US" sz="1200" dirty="0"/>
              <a:t>                      		</a:t>
            </a:r>
            <a:r>
              <a:rPr lang="en-US" sz="1200" b="1" i="1" dirty="0"/>
              <a:t>remainder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9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6188" y="257176"/>
            <a:ext cx="7065962" cy="7032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Correct solution (2)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1779589" y="933451"/>
            <a:ext cx="8421687" cy="5751513"/>
          </a:xfrm>
        </p:spPr>
        <p:txBody>
          <a:bodyPr/>
          <a:lstStyle/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/>
              <a:t>Peterson’s Algorithm 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/>
              <a:t>Initial state: flag[0]=flag[1]=false;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b="1"/>
              <a:t>	P0					P1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flag[0] = true;			flag[1] = true;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turn = 1;			           		 turn = 0;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while ( flag[1] &amp;&amp; turn==1)	while ( flag[0] &amp;&amp; turn==0)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	 /* Do Nothing */;	  	 /*  Do nothing    */;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i="1"/>
              <a:t>critical section			critical section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flag[0] = false;			flag[1] = false;</a:t>
            </a:r>
          </a:p>
          <a:p>
            <a:pPr lvl="1">
              <a:buClr>
                <a:schemeClr val="tx1"/>
              </a:buClr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sz="1800" b="1" i="1"/>
              <a:t>remainder section</a:t>
            </a:r>
            <a:r>
              <a:rPr lang="en-US" sz="1800"/>
              <a:t>                      </a:t>
            </a:r>
            <a:r>
              <a:rPr lang="en-US" sz="1800" b="1" i="1"/>
              <a:t>remainder section</a:t>
            </a:r>
          </a:p>
        </p:txBody>
      </p:sp>
    </p:spTree>
    <p:extLst>
      <p:ext uri="{BB962C8B-B14F-4D97-AF65-F5344CB8AC3E}">
        <p14:creationId xmlns:p14="http://schemas.microsoft.com/office/powerpoint/2010/main" val="337344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695576" y="0"/>
            <a:ext cx="7065963" cy="844550"/>
          </a:xfrm>
        </p:spPr>
        <p:txBody>
          <a:bodyPr/>
          <a:lstStyle/>
          <a:p>
            <a:pPr>
              <a:defRPr/>
            </a:pPr>
            <a:r>
              <a:rPr lang="en-US"/>
              <a:t>Correct solution</a:t>
            </a:r>
          </a:p>
        </p:txBody>
      </p:sp>
      <p:sp>
        <p:nvSpPr>
          <p:cNvPr id="32770" name="Rectangle 2051"/>
          <p:cNvSpPr>
            <a:spLocks noGrp="1" noChangeArrowheads="1"/>
          </p:cNvSpPr>
          <p:nvPr>
            <p:ph idx="1"/>
          </p:nvPr>
        </p:nvSpPr>
        <p:spPr>
          <a:xfrm>
            <a:off x="1817689" y="946151"/>
            <a:ext cx="8421687" cy="5751513"/>
          </a:xfrm>
        </p:spPr>
        <p:txBody>
          <a:bodyPr/>
          <a:lstStyle/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/>
              <a:t>We need to show that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ME is preserved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The progress requirement is satisfied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The bounded-waiting requirement is met.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 b="1"/>
              <a:t>ME is preserved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If both processes enter the CS both flad[0]==flag[1]==true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Both could not execute while loop successfully as turn is either 0 or 1.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 b="1"/>
              <a:t>Progress.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While P1 exits CS it sets flag[1]=false, allowing P0 to enter CS.</a:t>
            </a:r>
          </a:p>
          <a:p>
            <a:pPr lvl="1">
              <a:tabLst>
                <a:tab pos="1370013" algn="l"/>
                <a:tab pos="1714500" algn="l"/>
                <a:tab pos="2005013" algn="l"/>
              </a:tabLst>
            </a:pPr>
            <a:r>
              <a:rPr lang="en-US" sz="1800"/>
              <a:t>P1 and P0 will enter the CS (Progress)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r>
              <a:rPr lang="en-US" b="1"/>
              <a:t>Bounded waiting:</a:t>
            </a:r>
            <a:r>
              <a:rPr lang="en-US"/>
              <a:t> P1 will enter the CS after at most one entry by P0 and vice versa.</a:t>
            </a:r>
          </a:p>
          <a:p>
            <a:pPr>
              <a:tabLst>
                <a:tab pos="1370013" algn="l"/>
                <a:tab pos="1714500" algn="l"/>
                <a:tab pos="2005013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Multi-process solution: Bakery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868488" y="1387476"/>
            <a:ext cx="7943850" cy="4862513"/>
          </a:xfrm>
        </p:spPr>
        <p:txBody>
          <a:bodyPr>
            <a:normAutofit fontScale="85000" lnSpcReduction="20000"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Based on scheduling algorithm commonly used in bakeries.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On entering the store the customer receives the number.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The customer with the lowest number is served.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defRPr/>
            </a:pPr>
            <a:r>
              <a:rPr lang="en-US" sz="1800" dirty="0"/>
              <a:t>Customers may receive the same number, then the process with the lowest name is served first.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Before entering its critical section, process receives a number. Holder of the smallest number enters the critical section.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If processes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receive the same number, if </a:t>
            </a:r>
            <a:r>
              <a:rPr lang="en-US" i="1" dirty="0" err="1"/>
              <a:t>i</a:t>
            </a:r>
            <a:r>
              <a:rPr lang="en-US" dirty="0"/>
              <a:t> &lt; </a:t>
            </a:r>
            <a:r>
              <a:rPr lang="en-US" i="1" dirty="0"/>
              <a:t>j</a:t>
            </a:r>
            <a:r>
              <a:rPr lang="en-US" dirty="0"/>
              <a:t>, then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is served first; else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is served first.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The numbering scheme always generates numbers in increasing order of enumeration; i.e., 1,2,3,3,3,3,4,5...</a:t>
            </a:r>
          </a:p>
        </p:txBody>
      </p:sp>
    </p:spTree>
    <p:extLst>
      <p:ext uri="{BB962C8B-B14F-4D97-AF65-F5344CB8AC3E}">
        <p14:creationId xmlns:p14="http://schemas.microsoft.com/office/powerpoint/2010/main" val="2985728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Bakery Algorithm </a:t>
            </a:r>
          </a:p>
        </p:txBody>
      </p:sp>
      <p:sp>
        <p:nvSpPr>
          <p:cNvPr id="34818" name="Rectangle 1027"/>
          <p:cNvSpPr>
            <a:spLocks noGrp="1" noChangeArrowheads="1"/>
          </p:cNvSpPr>
          <p:nvPr>
            <p:ph idx="1"/>
          </p:nvPr>
        </p:nvSpPr>
        <p:spPr>
          <a:xfrm>
            <a:off x="1993900" y="1173164"/>
            <a:ext cx="8356600" cy="4694237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316038" algn="l"/>
                <a:tab pos="1714500" algn="l"/>
              </a:tabLst>
            </a:pPr>
            <a:r>
              <a:rPr lang="en-US" dirty="0" err="1"/>
              <a:t>var</a:t>
            </a:r>
            <a:r>
              <a:rPr lang="en-US" dirty="0"/>
              <a:t>: choosing: array[0…n-1] of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pPr>
              <a:tabLst>
                <a:tab pos="1316038" algn="l"/>
                <a:tab pos="1714500" algn="l"/>
              </a:tabLst>
            </a:pPr>
            <a:r>
              <a:rPr lang="en-US" dirty="0"/>
              <a:t>Notation &lt;</a:t>
            </a:r>
            <a:r>
              <a:rPr lang="en-US" dirty="0">
                <a:sym typeface="Symbol" pitchFamily="18" charset="2"/>
              </a:rPr>
              <a:t> lexicographical order (ticket #, process id #)</a:t>
            </a:r>
          </a:p>
          <a:p>
            <a:pPr lvl="1">
              <a:tabLst>
                <a:tab pos="1316038" algn="l"/>
                <a:tab pos="1714500" algn="l"/>
              </a:tabLst>
            </a:pPr>
            <a:r>
              <a:rPr lang="en-US" sz="1800" dirty="0"/>
              <a:t>(</a:t>
            </a:r>
            <a:r>
              <a:rPr lang="en-US" sz="1800" i="1" dirty="0" err="1"/>
              <a:t>a,b</a:t>
            </a:r>
            <a:r>
              <a:rPr lang="en-US" sz="1800" dirty="0"/>
              <a:t>) &lt; </a:t>
            </a:r>
            <a:r>
              <a:rPr lang="en-US" sz="1800" i="1" dirty="0" err="1"/>
              <a:t>c,d</a:t>
            </a:r>
            <a:r>
              <a:rPr lang="en-US" sz="1800" dirty="0"/>
              <a:t>) if </a:t>
            </a:r>
            <a:r>
              <a:rPr lang="en-US" sz="1800" i="1" dirty="0"/>
              <a:t>a</a:t>
            </a:r>
            <a:r>
              <a:rPr lang="en-US" sz="1800" dirty="0"/>
              <a:t> &lt; </a:t>
            </a:r>
            <a:r>
              <a:rPr lang="en-US" sz="1800" i="1" dirty="0"/>
              <a:t>c</a:t>
            </a:r>
            <a:r>
              <a:rPr lang="en-US" sz="1800" dirty="0"/>
              <a:t> or if </a:t>
            </a:r>
            <a:r>
              <a:rPr lang="en-US" sz="1800" i="1" dirty="0"/>
              <a:t>a</a:t>
            </a:r>
            <a:r>
              <a:rPr lang="en-US" sz="1800" dirty="0"/>
              <a:t> = </a:t>
            </a:r>
            <a:r>
              <a:rPr lang="en-US" sz="1800" i="1" dirty="0"/>
              <a:t>c</a:t>
            </a:r>
            <a:r>
              <a:rPr lang="en-US" sz="1800" dirty="0"/>
              <a:t> and </a:t>
            </a:r>
            <a:r>
              <a:rPr lang="en-US" sz="1800" i="1" dirty="0"/>
              <a:t>b </a:t>
            </a:r>
            <a:r>
              <a:rPr lang="en-US" sz="1800" dirty="0"/>
              <a:t>&lt; </a:t>
            </a:r>
            <a:r>
              <a:rPr lang="en-US" sz="1800" i="1" dirty="0"/>
              <a:t>d</a:t>
            </a:r>
            <a:endParaRPr lang="en-US" sz="1800" dirty="0"/>
          </a:p>
          <a:p>
            <a:pPr lvl="1">
              <a:tabLst>
                <a:tab pos="1316038" algn="l"/>
                <a:tab pos="1714500" algn="l"/>
              </a:tabLst>
            </a:pPr>
            <a:r>
              <a:rPr lang="en-US" sz="1800" dirty="0"/>
              <a:t>max (</a:t>
            </a:r>
            <a:r>
              <a:rPr lang="en-US" sz="1800" i="1" dirty="0"/>
              <a:t>a</a:t>
            </a:r>
            <a:r>
              <a:rPr lang="en-US" sz="1800" i="1" baseline="-25000" dirty="0"/>
              <a:t>0</a:t>
            </a:r>
            <a:r>
              <a:rPr lang="en-US" sz="1800" dirty="0"/>
              <a:t>,…, </a:t>
            </a:r>
            <a:r>
              <a:rPr lang="en-US" sz="1800" i="1" dirty="0"/>
              <a:t>a</a:t>
            </a:r>
            <a:r>
              <a:rPr lang="en-US" sz="1800" i="1" baseline="-25000" dirty="0"/>
              <a:t>n</a:t>
            </a:r>
            <a:r>
              <a:rPr lang="en-US" sz="1800" baseline="-25000" dirty="0"/>
              <a:t>-1</a:t>
            </a:r>
            <a:r>
              <a:rPr lang="en-US" sz="1800" dirty="0"/>
              <a:t>) is a number, </a:t>
            </a:r>
            <a:r>
              <a:rPr lang="en-US" sz="1800" i="1" dirty="0"/>
              <a:t>k</a:t>
            </a:r>
            <a:r>
              <a:rPr lang="en-US" sz="1800" dirty="0"/>
              <a:t>, such that </a:t>
            </a:r>
            <a:r>
              <a:rPr lang="en-US" sz="1800" i="1" dirty="0"/>
              <a:t>k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</a:t>
            </a:r>
            <a:r>
              <a:rPr lang="en-US" sz="1800" i="1" dirty="0">
                <a:sym typeface="Symbol" pitchFamily="18" charset="2"/>
              </a:rPr>
              <a:t> </a:t>
            </a:r>
            <a:r>
              <a:rPr lang="en-US" sz="1800" i="1" dirty="0" err="1">
                <a:sym typeface="Symbol" pitchFamily="18" charset="2"/>
              </a:rPr>
              <a:t>a</a:t>
            </a:r>
            <a:r>
              <a:rPr lang="en-US" sz="1800" baseline="-25000" dirty="0" err="1">
                <a:sym typeface="Symbol" pitchFamily="18" charset="2"/>
              </a:rPr>
              <a:t>i</a:t>
            </a:r>
            <a:r>
              <a:rPr lang="en-US" sz="1800" dirty="0">
                <a:sym typeface="Symbol" pitchFamily="18" charset="2"/>
              </a:rPr>
              <a:t> for </a:t>
            </a:r>
            <a:r>
              <a:rPr lang="en-US" sz="1800" i="1" dirty="0" err="1">
                <a:sym typeface="Symbol" pitchFamily="18" charset="2"/>
              </a:rPr>
              <a:t>i</a:t>
            </a:r>
            <a:r>
              <a:rPr lang="en-US" sz="1800" dirty="0">
                <a:sym typeface="Symbol" pitchFamily="18" charset="2"/>
              </a:rPr>
              <a:t> =0, </a:t>
            </a:r>
            <a:br>
              <a:rPr lang="en-US" sz="1800" dirty="0">
                <a:sym typeface="Symbol" pitchFamily="18" charset="2"/>
              </a:rPr>
            </a:br>
            <a:r>
              <a:rPr lang="en-US" sz="1800" dirty="0">
                <a:sym typeface="Symbol" pitchFamily="18" charset="2"/>
              </a:rPr>
              <a:t>…, </a:t>
            </a:r>
            <a:r>
              <a:rPr lang="en-US" sz="1800" i="1" dirty="0">
                <a:sym typeface="Symbol" pitchFamily="18" charset="2"/>
              </a:rPr>
              <a:t>n</a:t>
            </a:r>
            <a:r>
              <a:rPr lang="en-US" sz="1800" dirty="0">
                <a:sym typeface="Symbol" pitchFamily="18" charset="2"/>
              </a:rPr>
              <a:t> – 1</a:t>
            </a:r>
            <a:endParaRPr lang="en-US" sz="1800" dirty="0"/>
          </a:p>
          <a:p>
            <a:pPr>
              <a:tabLst>
                <a:tab pos="1316038" algn="l"/>
                <a:tab pos="1714500" algn="l"/>
              </a:tabLst>
            </a:pPr>
            <a:r>
              <a:rPr lang="en-US" dirty="0"/>
              <a:t>Shared data</a:t>
            </a:r>
          </a:p>
          <a:p>
            <a:pPr>
              <a:buNone/>
              <a:tabLst>
                <a:tab pos="1316038" algn="l"/>
                <a:tab pos="1714500" algn="l"/>
              </a:tabLst>
            </a:pPr>
            <a:r>
              <a:rPr lang="en-US" dirty="0"/>
              <a:t>		</a:t>
            </a:r>
            <a:r>
              <a:rPr lang="en-US" b="1" dirty="0" err="1"/>
              <a:t>boolean</a:t>
            </a:r>
            <a:r>
              <a:rPr lang="en-US" b="1" dirty="0"/>
              <a:t> choosing[n]</a:t>
            </a:r>
            <a:r>
              <a:rPr lang="en-US" b="1" dirty="0">
                <a:sym typeface="Symbol" pitchFamily="18" charset="2"/>
              </a:rPr>
              <a:t>;</a:t>
            </a:r>
          </a:p>
          <a:p>
            <a:pPr>
              <a:buNone/>
              <a:tabLst>
                <a:tab pos="1316038" algn="l"/>
                <a:tab pos="1714500" algn="l"/>
              </a:tabLst>
            </a:pPr>
            <a:r>
              <a:rPr lang="en-US" b="1" dirty="0">
                <a:sym typeface="Symbol" pitchFamily="18" charset="2"/>
              </a:rPr>
              <a:t>		</a:t>
            </a:r>
            <a:r>
              <a:rPr lang="en-US" b="1" dirty="0" err="1">
                <a:sym typeface="Symbol" pitchFamily="18" charset="2"/>
              </a:rPr>
              <a:t>int</a:t>
            </a:r>
            <a:r>
              <a:rPr lang="en-US" b="1" dirty="0">
                <a:sym typeface="Symbol" pitchFamily="18" charset="2"/>
              </a:rPr>
              <a:t> number[n];</a:t>
            </a:r>
          </a:p>
          <a:p>
            <a:pPr>
              <a:buNone/>
              <a:tabLst>
                <a:tab pos="1316038" algn="l"/>
                <a:tab pos="1714500" algn="l"/>
              </a:tabLst>
            </a:pPr>
            <a:r>
              <a:rPr lang="en-US" dirty="0">
                <a:sym typeface="Symbol" pitchFamily="18" charset="2"/>
              </a:rPr>
              <a:t>    Data structures are initialized to </a:t>
            </a:r>
            <a:r>
              <a:rPr lang="en-US" b="1" dirty="0">
                <a:sym typeface="Symbol" pitchFamily="18" charset="2"/>
              </a:rPr>
              <a:t>false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respectively</a:t>
            </a:r>
          </a:p>
        </p:txBody>
      </p:sp>
    </p:spTree>
    <p:extLst>
      <p:ext uri="{BB962C8B-B14F-4D97-AF65-F5344CB8AC3E}">
        <p14:creationId xmlns:p14="http://schemas.microsoft.com/office/powerpoint/2010/main" val="64302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Bakery Algorithm </a:t>
            </a:r>
          </a:p>
        </p:txBody>
      </p:sp>
      <p:sp>
        <p:nvSpPr>
          <p:cNvPr id="35842" name="Rectangle 2051"/>
          <p:cNvSpPr>
            <a:spLocks noGrp="1" noChangeArrowheads="1"/>
          </p:cNvSpPr>
          <p:nvPr>
            <p:ph idx="1"/>
          </p:nvPr>
        </p:nvSpPr>
        <p:spPr>
          <a:xfrm>
            <a:off x="1752601" y="1119188"/>
            <a:ext cx="8277225" cy="5738813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/>
              <a:t>do { </a:t>
            </a:r>
            <a:endParaRPr lang="en-US" sz="1600" dirty="0"/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/>
              <a:t>	</a:t>
            </a:r>
            <a:r>
              <a:rPr lang="en-US" sz="1600" b="1" dirty="0"/>
              <a:t>choosing[</a:t>
            </a:r>
            <a:r>
              <a:rPr lang="en-US" sz="1600" b="1" dirty="0" err="1"/>
              <a:t>i</a:t>
            </a:r>
            <a:r>
              <a:rPr lang="en-US" sz="1600" b="1" dirty="0"/>
              <a:t>] = true;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/>
              <a:t>	number[</a:t>
            </a:r>
            <a:r>
              <a:rPr lang="en-US" sz="1600" b="1" dirty="0" err="1"/>
              <a:t>i</a:t>
            </a:r>
            <a:r>
              <a:rPr lang="en-US" sz="1600" b="1" dirty="0"/>
              <a:t>] = max(number[0], number[1], …, number [n – 1])+1;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/>
              <a:t>	choosing[</a:t>
            </a:r>
            <a:r>
              <a:rPr lang="en-US" sz="1600" b="1" dirty="0" err="1"/>
              <a:t>i</a:t>
            </a:r>
            <a:r>
              <a:rPr lang="en-US" sz="1600" b="1" dirty="0"/>
              <a:t>] = false;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/>
              <a:t>	</a:t>
            </a:r>
            <a:r>
              <a:rPr lang="en-US" sz="1600" b="1" dirty="0"/>
              <a:t>for (j = 0; j &lt; n; j++) {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/>
              <a:t>			while (choosing[j]) ; 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/>
              <a:t>			while ((number[j] !=</a:t>
            </a:r>
            <a:r>
              <a:rPr lang="en-US" sz="1600" b="1" dirty="0">
                <a:sym typeface="Symbol" pitchFamily="18" charset="2"/>
              </a:rPr>
              <a:t> 0) &amp;&amp; (number[</a:t>
            </a:r>
            <a:r>
              <a:rPr lang="en-US" sz="1600" b="1" dirty="0" err="1">
                <a:sym typeface="Symbol" pitchFamily="18" charset="2"/>
              </a:rPr>
              <a:t>j,j</a:t>
            </a:r>
            <a:r>
              <a:rPr lang="en-US" sz="1600" b="1" dirty="0">
                <a:sym typeface="Symbol" pitchFamily="18" charset="2"/>
              </a:rPr>
              <a:t>] &lt; number[</a:t>
            </a:r>
            <a:r>
              <a:rPr lang="en-US" sz="1600" b="1" dirty="0" err="1">
                <a:sym typeface="Symbol" pitchFamily="18" charset="2"/>
              </a:rPr>
              <a:t>i,i</a:t>
            </a:r>
            <a:r>
              <a:rPr lang="en-US" sz="1600" b="1" dirty="0">
                <a:sym typeface="Symbol" pitchFamily="18" charset="2"/>
              </a:rPr>
              <a:t>])) ;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>
                <a:sym typeface="Symbol" pitchFamily="18" charset="2"/>
              </a:rPr>
              <a:t>	}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>
                <a:sym typeface="Symbol" pitchFamily="18" charset="2"/>
              </a:rPr>
              <a:t>		critical section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>
                <a:sym typeface="Symbol" pitchFamily="18" charset="2"/>
              </a:rPr>
              <a:t>	</a:t>
            </a:r>
            <a:r>
              <a:rPr lang="en-US" sz="1600" b="1" dirty="0">
                <a:sym typeface="Symbol" pitchFamily="18" charset="2"/>
              </a:rPr>
              <a:t>number[</a:t>
            </a:r>
            <a:r>
              <a:rPr lang="en-US" sz="1600" b="1" dirty="0" err="1">
                <a:sym typeface="Symbol" pitchFamily="18" charset="2"/>
              </a:rPr>
              <a:t>i</a:t>
            </a:r>
            <a:r>
              <a:rPr lang="en-US" sz="1600" b="1" dirty="0">
                <a:sym typeface="Symbol" pitchFamily="18" charset="2"/>
              </a:rPr>
              <a:t>] = 0;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>
                <a:sym typeface="Symbol" pitchFamily="18" charset="2"/>
              </a:rPr>
              <a:t>		remainder section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>
                <a:sym typeface="Symbol" pitchFamily="18" charset="2"/>
              </a:rPr>
              <a:t>} while (1);</a:t>
            </a:r>
          </a:p>
          <a:p>
            <a:pPr>
              <a:spcBef>
                <a:spcPct val="15000"/>
              </a:spcBef>
              <a:buNone/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endParaRPr lang="en-US" sz="1600" b="1" dirty="0">
              <a:sym typeface="Symbol" pitchFamily="18" charset="2"/>
            </a:endParaRPr>
          </a:p>
          <a:p>
            <a:pPr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b="1" dirty="0">
                <a:sym typeface="Symbol" pitchFamily="18" charset="2"/>
              </a:rPr>
              <a:t>Consider Pi in its CS and </a:t>
            </a:r>
            <a:r>
              <a:rPr lang="en-US" sz="1600" b="1" dirty="0" err="1">
                <a:sym typeface="Symbol" pitchFamily="18" charset="2"/>
              </a:rPr>
              <a:t>Pk</a:t>
            </a:r>
            <a:r>
              <a:rPr lang="en-US" sz="1600" b="1" dirty="0">
                <a:sym typeface="Symbol" pitchFamily="18" charset="2"/>
              </a:rPr>
              <a:t> is trying to enter CS</a:t>
            </a:r>
          </a:p>
          <a:p>
            <a:pPr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/>
              <a:t>When </a:t>
            </a:r>
            <a:r>
              <a:rPr lang="en-US" sz="1600" dirty="0" err="1"/>
              <a:t>Pk</a:t>
            </a:r>
            <a:r>
              <a:rPr lang="en-US" sz="1600" dirty="0"/>
              <a:t> enters second while statement for j=I, it finds that </a:t>
            </a:r>
          </a:p>
          <a:p>
            <a:pPr lvl="1"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400" dirty="0"/>
              <a:t>number[</a:t>
            </a:r>
            <a:r>
              <a:rPr lang="en-US" sz="1400" dirty="0" err="1"/>
              <a:t>i</a:t>
            </a:r>
            <a:r>
              <a:rPr lang="en-US" sz="1400" dirty="0"/>
              <a:t>]  </a:t>
            </a:r>
            <a:r>
              <a:rPr lang="en-US" sz="1400" dirty="0">
                <a:sym typeface="Symbol" pitchFamily="18" charset="2"/>
              </a:rPr>
              <a:t> 0</a:t>
            </a:r>
          </a:p>
          <a:p>
            <a:pPr lvl="1"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400" dirty="0">
                <a:sym typeface="Symbol" pitchFamily="18" charset="2"/>
              </a:rPr>
              <a:t>(number[</a:t>
            </a:r>
            <a:r>
              <a:rPr lang="en-US" sz="1400" dirty="0" err="1">
                <a:sym typeface="Symbol" pitchFamily="18" charset="2"/>
              </a:rPr>
              <a:t>i</a:t>
            </a:r>
            <a:r>
              <a:rPr lang="en-US" sz="1400" dirty="0">
                <a:sym typeface="Symbol" pitchFamily="18" charset="2"/>
              </a:rPr>
              <a:t>],</a:t>
            </a:r>
            <a:r>
              <a:rPr lang="en-US" sz="1400" dirty="0" err="1">
                <a:sym typeface="Symbol" pitchFamily="18" charset="2"/>
              </a:rPr>
              <a:t>i</a:t>
            </a:r>
            <a:r>
              <a:rPr lang="en-US" sz="1400" dirty="0">
                <a:sym typeface="Symbol" pitchFamily="18" charset="2"/>
              </a:rPr>
              <a:t>) &lt; (number[k].k)</a:t>
            </a:r>
          </a:p>
          <a:p>
            <a:pPr lvl="1"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400" dirty="0">
                <a:sym typeface="Symbol" pitchFamily="18" charset="2"/>
              </a:rPr>
              <a:t>So it leaves until Pi leaves CS</a:t>
            </a:r>
          </a:p>
          <a:p>
            <a:pPr>
              <a:spcBef>
                <a:spcPct val="15000"/>
              </a:spcBef>
              <a:tabLst>
                <a:tab pos="517525" algn="l"/>
                <a:tab pos="1196975" algn="l"/>
                <a:tab pos="1487488" algn="l"/>
                <a:tab pos="1831975" algn="l"/>
              </a:tabLst>
            </a:pPr>
            <a:r>
              <a:rPr lang="en-US" sz="1600" dirty="0">
                <a:sym typeface="Symbol" pitchFamily="18" charset="2"/>
              </a:rPr>
              <a:t>FCFS is followed.</a:t>
            </a:r>
          </a:p>
        </p:txBody>
      </p:sp>
    </p:spTree>
    <p:extLst>
      <p:ext uri="{BB962C8B-B14F-4D97-AF65-F5344CB8AC3E}">
        <p14:creationId xmlns:p14="http://schemas.microsoft.com/office/powerpoint/2010/main" val="383242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 processes all competing to use some shared data</a:t>
            </a:r>
          </a:p>
          <a:p>
            <a:r>
              <a:rPr lang="en-US" dirty="0"/>
              <a:t>Each process has a code segment, called </a:t>
            </a:r>
            <a:r>
              <a:rPr lang="en-US" i="1" dirty="0"/>
              <a:t>critical section</a:t>
            </a:r>
            <a:r>
              <a:rPr lang="en-US" dirty="0"/>
              <a:t>, in which the shared data is accessed.</a:t>
            </a:r>
          </a:p>
          <a:p>
            <a:r>
              <a:rPr lang="en-US" dirty="0"/>
              <a:t>Problem – ensure that when one process is executing in its critical section, no other process is allowed to execute in its critical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62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Mutual exclusion: hardware solution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>
              <a:buFont typeface="Wingdings 3"/>
              <a:buChar char="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/>
              <a:t>In the uni-processor system, it is sufficient to prevent a process from being interrupted.</a:t>
            </a:r>
          </a:p>
          <a:p>
            <a:pPr marL="621792" lvl="1">
              <a:spcBef>
                <a:spcPts val="324"/>
              </a:spcBef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/>
              <a:t>while (true){</a:t>
            </a:r>
          </a:p>
          <a:p>
            <a:pPr marL="621792" lvl="1">
              <a:spcBef>
                <a:spcPts val="324"/>
              </a:spcBef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/>
              <a:t>/* disable interrupts */</a:t>
            </a:r>
          </a:p>
          <a:p>
            <a:pPr marL="621792" lvl="1">
              <a:spcBef>
                <a:spcPts val="324"/>
              </a:spcBef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/>
              <a:t>/* Critical section */</a:t>
            </a:r>
          </a:p>
          <a:p>
            <a:pPr marL="621792" lvl="1">
              <a:spcBef>
                <a:spcPts val="324"/>
              </a:spcBef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/>
              <a:t>/* enable interrupts */</a:t>
            </a:r>
          </a:p>
          <a:p>
            <a:pPr marL="621792" lvl="1">
              <a:spcBef>
                <a:spcPts val="324"/>
              </a:spcBef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/>
              <a:t>/* remainder */</a:t>
            </a:r>
          </a:p>
          <a:p>
            <a:pPr marL="621792" lvl="1">
              <a:spcBef>
                <a:spcPts val="324"/>
              </a:spcBef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/>
              <a:t>}</a:t>
            </a:r>
          </a:p>
          <a:p>
            <a:pPr marL="365760" indent="-256032">
              <a:buFont typeface="Wingdings 3"/>
              <a:buChar char="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b="1"/>
              <a:t>Since CS can not be interrupted ME is guaranteed.</a:t>
            </a:r>
          </a:p>
          <a:p>
            <a:pPr marL="365760" indent="-256032">
              <a:buFont typeface="Wingdings 3"/>
              <a:buChar char="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b="1"/>
              <a:t>The efficiency decreases</a:t>
            </a:r>
          </a:p>
          <a:p>
            <a:pPr marL="365760" indent="-256032">
              <a:buFont typeface="Wingdings 3"/>
              <a:buChar char="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b="1"/>
              <a:t>It can not work in multi-processor environments</a:t>
            </a:r>
          </a:p>
          <a:p>
            <a:pPr marL="621792" lvl="1">
              <a:spcBef>
                <a:spcPts val="324"/>
              </a:spcBef>
              <a:buFont typeface="Verdana"/>
              <a:buChar char="◦"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lang="en-US" sz="1800" b="1"/>
              <a:t>More than one process is executing at a time.</a:t>
            </a:r>
          </a:p>
        </p:txBody>
      </p:sp>
    </p:spTree>
    <p:extLst>
      <p:ext uri="{BB962C8B-B14F-4D97-AF65-F5344CB8AC3E}">
        <p14:creationId xmlns:p14="http://schemas.microsoft.com/office/powerpoint/2010/main" val="14261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Special machine instructions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/>
              <a:t>In multi-processor configuration, several processes share access to a common main memory.</a:t>
            </a:r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/>
              <a:t>At the hardware level, access to a memory location excludes any other access to  that same memory location.</a:t>
            </a:r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/>
              <a:t>Processor designers have proposed several machine instructions to carry out two actions atomically (single cycle).</a:t>
            </a:r>
          </a:p>
          <a:p>
            <a:pPr lvl="1">
              <a:tabLst>
                <a:tab pos="744538" algn="l"/>
                <a:tab pos="1025525" algn="l"/>
                <a:tab pos="1260475" algn="l"/>
              </a:tabLst>
            </a:pPr>
            <a:r>
              <a:rPr lang="en-US" sz="1800" b="1"/>
              <a:t>Reading and writing</a:t>
            </a:r>
          </a:p>
          <a:p>
            <a:pPr lvl="1">
              <a:tabLst>
                <a:tab pos="744538" algn="l"/>
                <a:tab pos="1025525" algn="l"/>
                <a:tab pos="1260475" algn="l"/>
              </a:tabLst>
            </a:pPr>
            <a:r>
              <a:rPr lang="en-US" sz="1800" b="1"/>
              <a:t>swapping</a:t>
            </a:r>
          </a:p>
        </p:txBody>
      </p:sp>
    </p:spTree>
    <p:extLst>
      <p:ext uri="{BB962C8B-B14F-4D97-AF65-F5344CB8AC3E}">
        <p14:creationId xmlns:p14="http://schemas.microsoft.com/office/powerpoint/2010/main" val="3116988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 and set instruction</a:t>
            </a:r>
          </a:p>
        </p:txBody>
      </p:sp>
      <p:sp>
        <p:nvSpPr>
          <p:cNvPr id="38914" name="Rectangle 1027"/>
          <p:cNvSpPr>
            <a:spLocks noGrp="1" noChangeArrowheads="1"/>
          </p:cNvSpPr>
          <p:nvPr>
            <p:ph idx="1"/>
          </p:nvPr>
        </p:nvSpPr>
        <p:spPr>
          <a:xfrm>
            <a:off x="1838326" y="1338264"/>
            <a:ext cx="8124825" cy="5595937"/>
          </a:xfrm>
        </p:spPr>
        <p:txBody>
          <a:bodyPr>
            <a:normAutofit/>
          </a:bodyPr>
          <a:lstStyle/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Test and modify the content of a word atomically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b="1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TestAndSet</a:t>
            </a:r>
            <a:r>
              <a:rPr lang="en-US" sz="1600" dirty="0"/>
              <a:t> (</a:t>
            </a:r>
            <a:r>
              <a:rPr lang="en-US" sz="1600" dirty="0" err="1"/>
              <a:t>boolean</a:t>
            </a:r>
            <a:r>
              <a:rPr lang="en-US" sz="1600" dirty="0"/>
              <a:t>   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{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</a:t>
            </a:r>
            <a:r>
              <a:rPr lang="en-US" sz="1600" dirty="0" err="1"/>
              <a:t>i</a:t>
            </a:r>
            <a:r>
              <a:rPr lang="en-US" sz="1600" dirty="0"/>
              <a:t>==false)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   {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       </a:t>
            </a:r>
            <a:r>
              <a:rPr lang="en-US" sz="1600" dirty="0" err="1"/>
              <a:t>i</a:t>
            </a:r>
            <a:r>
              <a:rPr lang="en-US" sz="1600" dirty="0"/>
              <a:t>=true;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     </a:t>
            </a:r>
            <a:r>
              <a:rPr lang="en-US" sz="1600" b="1" dirty="0"/>
              <a:t>  return</a:t>
            </a:r>
            <a:r>
              <a:rPr lang="en-US" sz="1600" dirty="0"/>
              <a:t> true;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   }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  </a:t>
            </a:r>
            <a:r>
              <a:rPr lang="en-US" sz="1600" b="1" dirty="0"/>
              <a:t> else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     {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       </a:t>
            </a:r>
            <a:r>
              <a:rPr lang="en-US" sz="1600" b="1" dirty="0"/>
              <a:t> return</a:t>
            </a:r>
            <a:r>
              <a:rPr lang="en-US" sz="1600" dirty="0"/>
              <a:t> false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      }</a:t>
            </a:r>
          </a:p>
          <a:p>
            <a:pPr lvl="1"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} </a:t>
            </a:r>
            <a:br>
              <a:rPr lang="en-US" sz="1600" dirty="0"/>
            </a:br>
            <a:endParaRPr lang="en-US" sz="1600" dirty="0"/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This instruction sets the value of  ‘</a:t>
            </a:r>
            <a:r>
              <a:rPr lang="en-US" sz="1600" dirty="0" err="1"/>
              <a:t>i</a:t>
            </a:r>
            <a:r>
              <a:rPr lang="en-US" sz="1600" dirty="0"/>
              <a:t>’ to be </a:t>
            </a:r>
            <a:r>
              <a:rPr lang="en-US" sz="1600"/>
              <a:t>‘true’, </a:t>
            </a:r>
            <a:r>
              <a:rPr lang="en-US" sz="1600" dirty="0"/>
              <a:t>if the value</a:t>
            </a:r>
            <a:r>
              <a:rPr lang="en-US" sz="1600"/>
              <a:t>=false </a:t>
            </a:r>
            <a:r>
              <a:rPr lang="en-US" sz="1600" dirty="0"/>
              <a:t>and returns true. Otherwise the value is not changed and false is returned.</a:t>
            </a:r>
          </a:p>
          <a:p>
            <a:pPr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sz="1600" dirty="0"/>
              <a:t>		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1111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Mutual Exclusion with Test-and-Set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812925" y="1366838"/>
            <a:ext cx="6929438" cy="5414962"/>
          </a:xfrm>
        </p:spPr>
        <p:txBody>
          <a:bodyPr>
            <a:noAutofit/>
          </a:bodyPr>
          <a:lstStyle/>
          <a:p>
            <a:pPr marL="365760" indent="-256032">
              <a:buFont typeface="Wingdings 3"/>
              <a:buChar char=""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dirty="0"/>
              <a:t>Shared data: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 err="1"/>
              <a:t>boolean</a:t>
            </a:r>
            <a:r>
              <a:rPr lang="en-US" sz="1800" b="1" dirty="0"/>
              <a:t> lock = false;</a:t>
            </a:r>
          </a:p>
          <a:p>
            <a:pPr marL="365760" indent="-256032">
              <a:buFont typeface="Wingdings 3"/>
              <a:buChar char=""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dirty="0"/>
              <a:t>void </a:t>
            </a:r>
            <a:r>
              <a:rPr lang="en-US" sz="1800" i="1" dirty="0"/>
              <a:t>P(</a:t>
            </a:r>
            <a:r>
              <a:rPr lang="en-US" sz="1800" i="1" dirty="0" err="1"/>
              <a:t>int</a:t>
            </a:r>
            <a:r>
              <a:rPr lang="en-US" sz="1800" i="1" dirty="0"/>
              <a:t> </a:t>
            </a:r>
            <a:r>
              <a:rPr lang="en-US" sz="1800" i="1" dirty="0" err="1"/>
              <a:t>i</a:t>
            </a:r>
            <a:r>
              <a:rPr lang="en-US" sz="1800" i="1" dirty="0"/>
              <a:t>)</a:t>
            </a:r>
            <a:endParaRPr lang="en-US" sz="1800" dirty="0"/>
          </a:p>
          <a:p>
            <a:pPr marL="365760" indent="-256032"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dirty="0"/>
              <a:t>	   </a:t>
            </a:r>
            <a:r>
              <a:rPr lang="en-US" sz="1800" b="1" dirty="0"/>
              <a:t>do {</a:t>
            </a:r>
          </a:p>
          <a:p>
            <a:pPr marL="365760" indent="-256032"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/>
              <a:t>	 	while (</a:t>
            </a:r>
            <a:r>
              <a:rPr lang="en-US" sz="1800" b="1" dirty="0" err="1"/>
              <a:t>TestAndSet</a:t>
            </a:r>
            <a:r>
              <a:rPr lang="en-US" sz="1800" b="1" dirty="0"/>
              <a:t>(lock)==false) </a:t>
            </a:r>
          </a:p>
          <a:p>
            <a:pPr marL="365760" indent="-256032"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/>
              <a:t>			/* do nothing*/;</a:t>
            </a:r>
          </a:p>
          <a:p>
            <a:pPr marL="365760" indent="-256032"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/>
              <a:t>			</a:t>
            </a:r>
            <a:r>
              <a:rPr lang="en-US" sz="1800" dirty="0"/>
              <a:t>critical section</a:t>
            </a:r>
          </a:p>
          <a:p>
            <a:pPr marL="365760" indent="-256032"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/>
              <a:t>		lock = false;</a:t>
            </a:r>
          </a:p>
          <a:p>
            <a:pPr marL="365760" indent="-256032"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/>
              <a:t>			</a:t>
            </a:r>
            <a:r>
              <a:rPr lang="en-US" sz="1800" dirty="0"/>
              <a:t>remainder section</a:t>
            </a:r>
          </a:p>
          <a:p>
            <a:pPr marL="365760" indent="-256032"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r>
              <a:rPr lang="en-US" sz="1800" b="1" dirty="0"/>
              <a:t>	        }</a:t>
            </a:r>
          </a:p>
          <a:p>
            <a:pPr marL="365760" indent="-256032">
              <a:buNone/>
              <a:tabLst>
                <a:tab pos="1433513" algn="l"/>
                <a:tab pos="1714500" algn="l"/>
                <a:tab pos="2058988" algn="l"/>
              </a:tabLst>
              <a:defRPr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6817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Test-and-Set: Correctness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817688" y="1446214"/>
            <a:ext cx="8520112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Mutual exclusion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A shared variable lock is set to false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The only process Pi  that enters CS that finds lock as false and sets it to true.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All other processes trying to enter  CS so   into a  busy waiting mode and finds lock as  false.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When process leaves C it resents lock to false.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1600" dirty="0"/>
              <a:t>When Pi exits lock is set to false so the next process </a:t>
            </a:r>
            <a:r>
              <a:rPr kumimoji="1" lang="en-US" sz="1600" dirty="0" err="1"/>
              <a:t>Pj</a:t>
            </a:r>
            <a:r>
              <a:rPr kumimoji="1" lang="en-US" sz="1600" dirty="0"/>
              <a:t> to execute instruction find test-and-set=false and will enter the CS.</a:t>
            </a:r>
            <a:endParaRPr kumimoji="1"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Progress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Trivially true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Unbounded waiting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Possible since depending on the timing of evaluating the test-and-set primitive.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Does not guarantee fairness.</a:t>
            </a:r>
          </a:p>
        </p:txBody>
      </p:sp>
    </p:spTree>
    <p:extLst>
      <p:ext uri="{BB962C8B-B14F-4D97-AF65-F5344CB8AC3E}">
        <p14:creationId xmlns:p14="http://schemas.microsoft.com/office/powerpoint/2010/main" val="2630485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Swap instruction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/>
              <a:t>Atomically swap two variables.</a:t>
            </a:r>
            <a:br>
              <a:rPr lang="en-US"/>
            </a:br>
            <a:endParaRPr lang="en-US"/>
          </a:p>
          <a:p>
            <a:pPr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/>
              <a:t>		</a:t>
            </a:r>
            <a:r>
              <a:rPr lang="en-US" b="1"/>
              <a:t>void swap(boolean &amp;a, boolean &amp;b) {</a:t>
            </a:r>
          </a:p>
          <a:p>
            <a:pPr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b="1"/>
              <a:t>			boolean temp = a;</a:t>
            </a:r>
          </a:p>
          <a:p>
            <a:pPr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b="1"/>
              <a:t>			a = b;</a:t>
            </a:r>
          </a:p>
          <a:p>
            <a:pPr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b="1"/>
              <a:t>			b = temp;</a:t>
            </a:r>
          </a:p>
          <a:p>
            <a:pPr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b="1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98770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 with Swap</a:t>
            </a:r>
          </a:p>
        </p:txBody>
      </p:sp>
      <p:sp>
        <p:nvSpPr>
          <p:cNvPr id="43010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sz="1800"/>
              <a:t>Shared data (initialized to </a:t>
            </a:r>
            <a:r>
              <a:rPr lang="en-US" sz="1800" b="1"/>
              <a:t>false</a:t>
            </a:r>
            <a:r>
              <a:rPr lang="en-US" sz="1800"/>
              <a:t>): 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boolean lock;</a:t>
            </a:r>
          </a:p>
          <a:p>
            <a:pPr lvl="1"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600" b="1"/>
              <a:t>		boolean waiting[n];</a:t>
            </a:r>
            <a:br>
              <a:rPr lang="en-US" sz="1600" b="1"/>
            </a:br>
            <a:endParaRPr lang="en-US" sz="1600" b="1"/>
          </a:p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sz="1800"/>
              <a:t>Process </a:t>
            </a:r>
            <a:r>
              <a:rPr lang="en-US" sz="1800" i="1"/>
              <a:t>P</a:t>
            </a:r>
            <a:r>
              <a:rPr lang="en-US" sz="1800" i="1" baseline="-25000"/>
              <a:t>i</a:t>
            </a:r>
            <a:endParaRPr lang="en-US" sz="1800"/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/>
              <a:t>		</a:t>
            </a:r>
            <a:r>
              <a:rPr lang="en-US" sz="1800" b="1"/>
              <a:t>do {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/>
              <a:t>			key = true;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/>
              <a:t>			while (key == true) 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/>
              <a:t>					Swap(lock,key);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/>
              <a:t>				</a:t>
            </a:r>
            <a:r>
              <a:rPr lang="en-US" sz="1800"/>
              <a:t>critical section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/>
              <a:t>			lock = false;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/>
              <a:t>				</a:t>
            </a:r>
            <a:r>
              <a:rPr lang="en-US" sz="1800"/>
              <a:t>remainder section</a:t>
            </a:r>
          </a:p>
          <a:p>
            <a:pPr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sz="1800" b="1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4260817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SWAP: Correctness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817688" y="757239"/>
            <a:ext cx="8520112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endParaRPr kumimoji="1" lang="en-US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Similar to Test-and-set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Mutual exclusion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Progress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Trivially true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Unbounded waiting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Possible since depending on the timing of evaluating the test-and-set primitive.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/>
              <a:t>Does not guarantee fairness.</a:t>
            </a:r>
          </a:p>
        </p:txBody>
      </p:sp>
    </p:spTree>
    <p:extLst>
      <p:ext uri="{BB962C8B-B14F-4D97-AF65-F5344CB8AC3E}">
        <p14:creationId xmlns:p14="http://schemas.microsoft.com/office/powerpoint/2010/main" val="695883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Can we get bounded waiting ?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817688" y="1371601"/>
            <a:ext cx="8520112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Introduce a </a:t>
            </a:r>
            <a:r>
              <a:rPr kumimoji="1" lang="en-US" b="1" dirty="0" err="1"/>
              <a:t>boolean</a:t>
            </a:r>
            <a:r>
              <a:rPr kumimoji="1" lang="en-US" b="1" dirty="0"/>
              <a:t> array called waiting of size n and </a:t>
            </a:r>
            <a:r>
              <a:rPr kumimoji="1" lang="en-US" b="1" dirty="0" err="1"/>
              <a:t>boolean</a:t>
            </a:r>
            <a:r>
              <a:rPr kumimoji="1" lang="en-US" b="1" dirty="0"/>
              <a:t> variable key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Entry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waiting[</a:t>
            </a:r>
            <a:r>
              <a:rPr kumimoji="1" lang="en-US" b="1" dirty="0" err="1"/>
              <a:t>i</a:t>
            </a:r>
            <a:r>
              <a:rPr kumimoji="1" lang="en-US" b="1" dirty="0"/>
              <a:t>]:=true;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key:=true;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while (waiting[</a:t>
            </a:r>
            <a:r>
              <a:rPr kumimoji="1" lang="en-US" b="1" dirty="0" err="1"/>
              <a:t>i</a:t>
            </a:r>
            <a:r>
              <a:rPr kumimoji="1" lang="en-US" b="1" dirty="0"/>
              <a:t>] and key ) do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rgbClr val="33CC33"/>
              </a:buClr>
              <a:buSzPct val="90000"/>
              <a:buFont typeface="Monotype Sorts" pitchFamily="2" charset="2"/>
              <a:buChar char="4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Swap(&amp;</a:t>
            </a:r>
            <a:r>
              <a:rPr kumimoji="1" lang="en-US" b="1" dirty="0" err="1"/>
              <a:t>key,&amp;lock</a:t>
            </a:r>
            <a:r>
              <a:rPr kumimoji="1" lang="en-US" b="1"/>
              <a:t>)</a:t>
            </a:r>
            <a:endParaRPr kumimoji="1" lang="en-US" b="1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waiting[</a:t>
            </a:r>
            <a:r>
              <a:rPr kumimoji="1" lang="en-US" b="1" dirty="0" err="1"/>
              <a:t>i</a:t>
            </a:r>
            <a:r>
              <a:rPr kumimoji="1" lang="en-US" b="1" dirty="0"/>
              <a:t>]:=false;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execute CRITICAL SECTION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2000" b="1" dirty="0"/>
              <a:t>Exit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Find the next process j that has waiting[j]=1 stepping through waiting.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Set waiting[j]:=false;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Process </a:t>
            </a:r>
            <a:r>
              <a:rPr kumimoji="1" lang="en-US" b="1" dirty="0" err="1"/>
              <a:t>P</a:t>
            </a:r>
            <a:r>
              <a:rPr kumimoji="1" lang="en-US" b="1" baseline="-25000" dirty="0" err="1"/>
              <a:t>j</a:t>
            </a:r>
            <a:r>
              <a:rPr kumimoji="1" lang="en-US" b="1" baseline="-25000" dirty="0"/>
              <a:t> </a:t>
            </a:r>
            <a:r>
              <a:rPr kumimoji="1" lang="en-US" b="1" dirty="0"/>
              <a:t>immediately enter the CS.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If no process exists, set lock=false;</a:t>
            </a:r>
          </a:p>
        </p:txBody>
      </p:sp>
    </p:spTree>
    <p:extLst>
      <p:ext uri="{BB962C8B-B14F-4D97-AF65-F5344CB8AC3E}">
        <p14:creationId xmlns:p14="http://schemas.microsoft.com/office/powerpoint/2010/main" val="1392702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Can we get bounded waiting ?....</a:t>
            </a:r>
          </a:p>
        </p:txBody>
      </p:sp>
      <p:sp>
        <p:nvSpPr>
          <p:cNvPr id="46083" name="Rectangle 2051"/>
          <p:cNvSpPr>
            <a:spLocks noChangeArrowheads="1"/>
          </p:cNvSpPr>
          <p:nvPr/>
        </p:nvSpPr>
        <p:spPr bwMode="auto">
          <a:xfrm>
            <a:off x="1785938" y="1141412"/>
            <a:ext cx="8520112" cy="564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Every (interested) Pi executes </a:t>
            </a:r>
            <a:r>
              <a:rPr kumimoji="1" lang="en-US" b="1" dirty="0" err="1"/>
              <a:t>test&amp;set</a:t>
            </a:r>
            <a:r>
              <a:rPr kumimoji="1" lang="en-US" b="1" dirty="0"/>
              <a:t> at least once.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Pi enters the critical section provided: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Key is false in which case there is no process in CS.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sz="2000" b="1" dirty="0"/>
              <a:t>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If it was waiting, because waiting[</a:t>
            </a:r>
            <a:r>
              <a:rPr kumimoji="1" lang="en-US" b="1" dirty="0" err="1"/>
              <a:t>i</a:t>
            </a:r>
            <a:r>
              <a:rPr kumimoji="1" lang="en-US" b="1" dirty="0"/>
              <a:t>] was reset to false by the unique process that was blocking it in the critical section.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  <a:tabLst>
                <a:tab pos="1433513" algn="l"/>
                <a:tab pos="1714500" algn="l"/>
                <a:tab pos="2058988" algn="l"/>
              </a:tabLst>
            </a:pPr>
            <a:r>
              <a:rPr kumimoji="1" lang="en-US" b="1" dirty="0"/>
              <a:t>Either of the above events occur exactly once and hence mutual exclusion.</a:t>
            </a:r>
          </a:p>
        </p:txBody>
      </p:sp>
    </p:spTree>
    <p:extLst>
      <p:ext uri="{BB962C8B-B14F-4D97-AF65-F5344CB8AC3E}">
        <p14:creationId xmlns:p14="http://schemas.microsoft.com/office/powerpoint/2010/main" val="271522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Concurrent access to shared data may result in data inconsistency.</a:t>
            </a:r>
          </a:p>
          <a:p>
            <a:r>
              <a:rPr lang="en-US" sz="2400" dirty="0"/>
              <a:t>Maintaining data consistency requires mechanisms to ensure the orderly execution of cooperating processes.</a:t>
            </a:r>
          </a:p>
          <a:p>
            <a:pPr lvl="1"/>
            <a:r>
              <a:rPr lang="en-US" sz="3200" dirty="0"/>
              <a:t>Shared-memory solution to bounded-buffer problem allows at most </a:t>
            </a:r>
            <a:r>
              <a:rPr lang="en-US" sz="3200" i="1" dirty="0"/>
              <a:t>n </a:t>
            </a:r>
            <a:r>
              <a:rPr lang="en-US" sz="3200" dirty="0"/>
              <a:t>– 1 items in buffer at the same time.  A solution, where all </a:t>
            </a:r>
            <a:r>
              <a:rPr lang="en-US" sz="3200" i="1" dirty="0"/>
              <a:t>N </a:t>
            </a:r>
            <a:r>
              <a:rPr lang="en-US" sz="3200" dirty="0"/>
              <a:t>buffers are used is not simple.</a:t>
            </a:r>
          </a:p>
          <a:p>
            <a:pPr lvl="2"/>
            <a:r>
              <a:rPr lang="en-US" sz="1600" dirty="0"/>
              <a:t>Suppose that we modify the producer-consumer code by adding a variable </a:t>
            </a:r>
            <a:r>
              <a:rPr lang="en-US" sz="1600" i="1" dirty="0"/>
              <a:t>counter</a:t>
            </a:r>
            <a:r>
              <a:rPr lang="en-US" sz="1600" dirty="0"/>
              <a:t>, initialized to 0 and incremented each time a new item is added to the buffer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5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Properties of machine instruction approach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1954214" y="1149350"/>
            <a:ext cx="8008937" cy="5480050"/>
          </a:xfrm>
        </p:spPr>
        <p:txBody>
          <a:bodyPr>
            <a:normAutofit lnSpcReduction="10000"/>
          </a:bodyPr>
          <a:lstStyle/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dirty="0"/>
              <a:t>+</a:t>
            </a:r>
            <a:r>
              <a:rPr lang="en-US" dirty="0" err="1"/>
              <a:t>ve</a:t>
            </a:r>
            <a:endParaRPr lang="en-US" dirty="0"/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/>
              <a:t>Any number of processes</a:t>
            </a:r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/>
              <a:t>Simple and easy</a:t>
            </a:r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/>
              <a:t>Can support multiple CSs.</a:t>
            </a:r>
          </a:p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en-US" dirty="0"/>
              <a:t>-</a:t>
            </a:r>
            <a:r>
              <a:rPr lang="en-US" dirty="0" err="1"/>
              <a:t>ve</a:t>
            </a:r>
            <a:endParaRPr lang="en-US" dirty="0"/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/>
              <a:t>Busy waiting is employed</a:t>
            </a:r>
          </a:p>
          <a:p>
            <a:pPr lvl="2">
              <a:tabLst>
                <a:tab pos="1433513" algn="l"/>
                <a:tab pos="1714500" algn="l"/>
                <a:tab pos="2058988" algn="l"/>
              </a:tabLst>
            </a:pPr>
            <a:r>
              <a:rPr lang="en-US" dirty="0"/>
              <a:t>The process is waiting and consuming processor time.</a:t>
            </a:r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/>
              <a:t>Starvation is possible.</a:t>
            </a:r>
          </a:p>
          <a:p>
            <a:pPr lvl="2">
              <a:tabLst>
                <a:tab pos="1433513" algn="l"/>
                <a:tab pos="1714500" algn="l"/>
                <a:tab pos="2058988" algn="l"/>
              </a:tabLst>
            </a:pPr>
            <a:r>
              <a:rPr lang="en-US" dirty="0"/>
              <a:t>The selection of waiting process is arbitrary.</a:t>
            </a:r>
          </a:p>
          <a:p>
            <a:pPr lvl="1">
              <a:tabLst>
                <a:tab pos="1433513" algn="l"/>
                <a:tab pos="1714500" algn="l"/>
                <a:tab pos="2058988" algn="l"/>
              </a:tabLst>
            </a:pPr>
            <a:r>
              <a:rPr lang="en-US" sz="2000" dirty="0"/>
              <a:t>Deadlock is possible due to priority</a:t>
            </a:r>
          </a:p>
          <a:p>
            <a:pPr lvl="2">
              <a:tabLst>
                <a:tab pos="1433513" algn="l"/>
                <a:tab pos="1714500" algn="l"/>
                <a:tab pos="2058988" algn="l"/>
              </a:tabLst>
            </a:pPr>
            <a:r>
              <a:rPr lang="en-US" dirty="0"/>
              <a:t>P1 enters CS and interrupted by higher priority process P2 which is trying to enter CS.</a:t>
            </a:r>
          </a:p>
          <a:p>
            <a:pPr lvl="2">
              <a:tabLst>
                <a:tab pos="1433513" algn="l"/>
                <a:tab pos="1714500" algn="l"/>
                <a:tab pos="2058988" algn="l"/>
              </a:tabLst>
            </a:pPr>
            <a:r>
              <a:rPr lang="en-US" dirty="0"/>
              <a:t>P2 can not get CS unless P1 is out and P1 can not be dispatched due to low priority.</a:t>
            </a:r>
          </a:p>
          <a:p>
            <a:pPr>
              <a:tabLst>
                <a:tab pos="1433513" algn="l"/>
                <a:tab pos="1714500" algn="l"/>
                <a:tab pos="2058988" algn="l"/>
              </a:tabLs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0072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Semaphores: Dijkstra; 1965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28813" y="954089"/>
            <a:ext cx="8382000" cy="5557837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/>
              <a:t>Two and more processes can cooperate by means of simple signals, such that a process is forced to stop at a specified place until it has received a specific signal.</a:t>
            </a:r>
          </a:p>
          <a:p>
            <a:pPr marL="365760" indent="-256032"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/>
              <a:t>For signaling, special variables called semaphores are used</a:t>
            </a:r>
          </a:p>
          <a:p>
            <a:pPr marL="365760" indent="-256032"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/>
              <a:t>A semaphore is a synchronization tool.</a:t>
            </a:r>
          </a:p>
          <a:p>
            <a:pPr marL="365760" indent="-256032"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/>
              <a:t>A semaphore is an integer variable that is accessed only through two standard atomic operations: </a:t>
            </a:r>
            <a:r>
              <a:rPr lang="en-US" sz="2400" b="1" dirty="0"/>
              <a:t>wait and signal</a:t>
            </a:r>
            <a:r>
              <a:rPr lang="en-US" sz="2400" dirty="0"/>
              <a:t>.</a:t>
            </a:r>
          </a:p>
          <a:p>
            <a:pPr marL="365760" indent="-256032"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/>
              <a:t>To transmit a signal to semaphore S, a process executes  the primitive </a:t>
            </a:r>
            <a:r>
              <a:rPr lang="en-US" sz="2400" i="1" dirty="0"/>
              <a:t>signal(S)</a:t>
            </a:r>
            <a:r>
              <a:rPr lang="en-US" sz="2400" dirty="0"/>
              <a:t> primitive.</a:t>
            </a:r>
          </a:p>
          <a:p>
            <a:pPr marL="365760" indent="-256032">
              <a:buFont typeface="Wingdings 3"/>
              <a:buChar char=""/>
              <a:tabLst>
                <a:tab pos="1597025" algn="l"/>
                <a:tab pos="2576513" algn="l"/>
              </a:tabLst>
              <a:defRPr/>
            </a:pPr>
            <a:r>
              <a:rPr lang="en-US" sz="2400" dirty="0">
                <a:sym typeface="Symbol" pitchFamily="18" charset="2"/>
              </a:rPr>
              <a:t>To receive a signal via semaphore S, the process executes </a:t>
            </a:r>
            <a:r>
              <a:rPr lang="en-US" sz="2400" i="1" dirty="0">
                <a:sym typeface="Symbol" pitchFamily="18" charset="2"/>
              </a:rPr>
              <a:t>wait(S)</a:t>
            </a:r>
            <a:r>
              <a:rPr lang="en-US" sz="2400" dirty="0">
                <a:sym typeface="Symbol" pitchFamily="18" charset="2"/>
              </a:rPr>
              <a:t> primitive.</a:t>
            </a:r>
          </a:p>
        </p:txBody>
      </p:sp>
    </p:spTree>
    <p:extLst>
      <p:ext uri="{BB962C8B-B14F-4D97-AF65-F5344CB8AC3E}">
        <p14:creationId xmlns:p14="http://schemas.microsoft.com/office/powerpoint/2010/main" val="2061717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9688" y="219075"/>
            <a:ext cx="7772400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/>
              <a:t>Semaphores: Dijkstra 1965</a:t>
            </a:r>
            <a:br>
              <a:rPr lang="en-US" sz="2800"/>
            </a:br>
            <a:r>
              <a:rPr lang="en-US" sz="2800"/>
              <a:t>Classical or first definition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1814513" y="1323975"/>
            <a:ext cx="8653462" cy="4699000"/>
          </a:xfrm>
        </p:spPr>
        <p:txBody>
          <a:bodyPr/>
          <a:lstStyle/>
          <a:p>
            <a:pPr>
              <a:tabLst>
                <a:tab pos="1597025" algn="l"/>
                <a:tab pos="2576513" algn="l"/>
              </a:tabLst>
            </a:pPr>
            <a:r>
              <a:rPr lang="en-US" sz="1800">
                <a:sym typeface="Symbol" pitchFamily="18" charset="2"/>
              </a:rPr>
              <a:t>A semaphore is initialized to a non-negative value</a:t>
            </a:r>
          </a:p>
          <a:p>
            <a:pPr>
              <a:tabLst>
                <a:tab pos="1597025" algn="l"/>
                <a:tab pos="2576513" algn="l"/>
              </a:tabLst>
            </a:pPr>
            <a:r>
              <a:rPr lang="en-US" sz="1800">
                <a:sym typeface="Symbol" pitchFamily="18" charset="2"/>
              </a:rPr>
              <a:t>The</a:t>
            </a:r>
            <a:r>
              <a:rPr lang="en-US" sz="1800" b="1">
                <a:sym typeface="Symbol" pitchFamily="18" charset="2"/>
              </a:rPr>
              <a:t> wait </a:t>
            </a:r>
            <a:r>
              <a:rPr lang="en-US" sz="1800">
                <a:sym typeface="Symbol" pitchFamily="18" charset="2"/>
              </a:rPr>
              <a:t>operation decrements the semaphore value. If the integer value is negative the process waits.</a:t>
            </a:r>
          </a:p>
          <a:p>
            <a:pPr>
              <a:tabLst>
                <a:tab pos="1597025" algn="l"/>
                <a:tab pos="2576513" algn="l"/>
              </a:tabLst>
            </a:pPr>
            <a:r>
              <a:rPr lang="en-US" sz="1800">
                <a:sym typeface="Symbol" pitchFamily="18" charset="2"/>
              </a:rPr>
              <a:t>The </a:t>
            </a:r>
            <a:r>
              <a:rPr lang="en-US" sz="1800" b="1">
                <a:sym typeface="Symbol" pitchFamily="18" charset="2"/>
              </a:rPr>
              <a:t>signal </a:t>
            </a:r>
            <a:r>
              <a:rPr lang="en-US" sz="1800">
                <a:sym typeface="Symbol" pitchFamily="18" charset="2"/>
              </a:rPr>
              <a:t>operation increments  the semaphore value. If the value is not positive, then process which is blocked by a wait operation is gets the access to CS.</a:t>
            </a:r>
          </a:p>
          <a:p>
            <a:pPr>
              <a:tabLst>
                <a:tab pos="1597025" algn="l"/>
                <a:tab pos="2576513" algn="l"/>
              </a:tabLst>
            </a:pPr>
            <a:r>
              <a:rPr lang="en-US" sz="1800">
                <a:sym typeface="Symbol" pitchFamily="18" charset="2"/>
              </a:rPr>
              <a:t>The wait and signal are assumed to be atomic.</a:t>
            </a:r>
          </a:p>
          <a:p>
            <a:pPr>
              <a:tabLst>
                <a:tab pos="1597025" algn="l"/>
                <a:tab pos="2576513" algn="l"/>
              </a:tabLst>
            </a:pPr>
            <a:r>
              <a:rPr lang="en-US" sz="1800"/>
              <a:t>Semaphore </a:t>
            </a:r>
            <a:r>
              <a:rPr lang="en-US" sz="1800" i="1"/>
              <a:t>S</a:t>
            </a:r>
            <a:r>
              <a:rPr lang="en-US" sz="1800"/>
              <a:t> – integer variable</a:t>
            </a:r>
          </a:p>
          <a:p>
            <a:pPr>
              <a:tabLst>
                <a:tab pos="1597025" algn="l"/>
                <a:tab pos="2576513" algn="l"/>
              </a:tabLst>
            </a:pPr>
            <a:r>
              <a:rPr lang="en-US" sz="1800"/>
              <a:t>can only be accessed via two indivisible (atomic) operations</a:t>
            </a:r>
          </a:p>
          <a:p>
            <a:pPr>
              <a:buNone/>
              <a:tabLst>
                <a:tab pos="1597025" algn="l"/>
                <a:tab pos="2576513" algn="l"/>
              </a:tabLst>
            </a:pPr>
            <a:r>
              <a:rPr lang="en-US" sz="1800"/>
              <a:t>		</a:t>
            </a:r>
            <a:r>
              <a:rPr lang="en-US" sz="1800" i="1"/>
              <a:t>wait</a:t>
            </a:r>
            <a:r>
              <a:rPr lang="en-US" sz="1800"/>
              <a:t> (</a:t>
            </a:r>
            <a:r>
              <a:rPr lang="en-US" sz="1800" i="1"/>
              <a:t>S</a:t>
            </a:r>
            <a:r>
              <a:rPr lang="en-US" sz="1800"/>
              <a:t>):  </a:t>
            </a:r>
          </a:p>
          <a:p>
            <a:pPr>
              <a:buNone/>
              <a:tabLst>
                <a:tab pos="1597025" algn="l"/>
                <a:tab pos="2576513" algn="l"/>
              </a:tabLst>
            </a:pPr>
            <a:r>
              <a:rPr lang="en-US" sz="1800"/>
              <a:t>			</a:t>
            </a:r>
            <a:r>
              <a:rPr lang="en-US" sz="1800" b="1"/>
              <a:t>while </a:t>
            </a:r>
            <a:r>
              <a:rPr lang="en-US" sz="1800" b="1" i="1"/>
              <a:t>S</a:t>
            </a:r>
            <a:r>
              <a:rPr lang="en-US" sz="1800" b="1">
                <a:sym typeface="Symbol" pitchFamily="18" charset="2"/>
              </a:rPr>
              <a:t> 0 do </a:t>
            </a:r>
            <a:r>
              <a:rPr lang="en-US" sz="1800" b="1" i="1">
                <a:sym typeface="Symbol" pitchFamily="18" charset="2"/>
              </a:rPr>
              <a:t>no-op</a:t>
            </a:r>
            <a:r>
              <a:rPr lang="en-US" sz="1800" b="1">
                <a:sym typeface="Symbol" pitchFamily="18" charset="2"/>
              </a:rPr>
              <a:t>;</a:t>
            </a:r>
            <a:br>
              <a:rPr lang="en-US" sz="1800" b="1">
                <a:sym typeface="Symbol" pitchFamily="18" charset="2"/>
              </a:rPr>
            </a:br>
            <a:r>
              <a:rPr lang="en-US" sz="1800" b="1">
                <a:sym typeface="Symbol" pitchFamily="18" charset="2"/>
              </a:rPr>
              <a:t>			</a:t>
            </a:r>
            <a:r>
              <a:rPr lang="en-US" sz="1800" b="1" i="1"/>
              <a:t>S</a:t>
            </a:r>
            <a:r>
              <a:rPr lang="en-US" sz="1800" b="1"/>
              <a:t>--;</a:t>
            </a:r>
            <a:br>
              <a:rPr lang="en-US" sz="1800" b="1">
                <a:sym typeface="Symbol" pitchFamily="18" charset="2"/>
              </a:rPr>
            </a:br>
            <a:endParaRPr lang="en-US" sz="1800" b="1">
              <a:sym typeface="Symbol" pitchFamily="18" charset="2"/>
            </a:endParaRPr>
          </a:p>
          <a:p>
            <a:pPr>
              <a:buNone/>
              <a:tabLst>
                <a:tab pos="1597025" algn="l"/>
                <a:tab pos="2576513" algn="l"/>
              </a:tabLst>
            </a:pPr>
            <a:r>
              <a:rPr lang="en-US" sz="1800">
                <a:sym typeface="Symbol" pitchFamily="18" charset="2"/>
              </a:rPr>
              <a:t>		</a:t>
            </a:r>
            <a:r>
              <a:rPr lang="en-US" sz="1800" i="1">
                <a:sym typeface="Symbol" pitchFamily="18" charset="2"/>
              </a:rPr>
              <a:t>signal</a:t>
            </a:r>
            <a:r>
              <a:rPr lang="en-US" sz="1800">
                <a:sym typeface="Symbol" pitchFamily="18" charset="2"/>
              </a:rPr>
              <a:t> (</a:t>
            </a: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): </a:t>
            </a:r>
          </a:p>
          <a:p>
            <a:pPr>
              <a:buNone/>
              <a:tabLst>
                <a:tab pos="1597025" algn="l"/>
                <a:tab pos="2576513" algn="l"/>
              </a:tabLst>
            </a:pPr>
            <a:r>
              <a:rPr lang="en-US" sz="1800">
                <a:sym typeface="Symbol" pitchFamily="18" charset="2"/>
              </a:rPr>
              <a:t>			</a:t>
            </a:r>
            <a:r>
              <a:rPr lang="en-US" sz="1800" b="1" i="1">
                <a:sym typeface="Symbol" pitchFamily="18" charset="2"/>
              </a:rPr>
              <a:t>S++;</a:t>
            </a:r>
          </a:p>
        </p:txBody>
      </p:sp>
    </p:spTree>
    <p:extLst>
      <p:ext uri="{BB962C8B-B14F-4D97-AF65-F5344CB8AC3E}">
        <p14:creationId xmlns:p14="http://schemas.microsoft.com/office/powerpoint/2010/main" val="1344513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526" y="171450"/>
            <a:ext cx="7248525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/>
              <a:t>Critical Section of </a:t>
            </a:r>
            <a:r>
              <a:rPr lang="en-US" sz="2800" i="1"/>
              <a:t>n</a:t>
            </a:r>
            <a:r>
              <a:rPr lang="en-US" sz="2800"/>
              <a:t> Processes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008189" y="1060450"/>
            <a:ext cx="7667625" cy="5105400"/>
          </a:xfrm>
        </p:spPr>
        <p:txBody>
          <a:bodyPr>
            <a:normAutofit fontScale="92500"/>
          </a:bodyPr>
          <a:lstStyle/>
          <a:p>
            <a:pPr marL="365760" indent="-256032">
              <a:lnSpc>
                <a:spcPct val="80000"/>
              </a:lnSpc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/>
              <a:t>Shared data:</a:t>
            </a:r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/>
              <a:t>	   semaphore mutex; // </a:t>
            </a:r>
            <a:r>
              <a:rPr lang="en-US" sz="2400"/>
              <a:t>initially </a:t>
            </a:r>
            <a:r>
              <a:rPr lang="en-US" sz="2400" i="1"/>
              <a:t>mutex</a:t>
            </a:r>
            <a:r>
              <a:rPr lang="en-US" sz="2400"/>
              <a:t> = 1</a:t>
            </a:r>
            <a:br>
              <a:rPr lang="en-US" sz="2400"/>
            </a:br>
            <a:endParaRPr lang="en-US" sz="2400"/>
          </a:p>
          <a:p>
            <a:pPr marL="365760" indent="-256032">
              <a:lnSpc>
                <a:spcPct val="80000"/>
              </a:lnSpc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/>
              <a:t>Process </a:t>
            </a:r>
            <a:r>
              <a:rPr lang="en-US" sz="2400" i="1"/>
              <a:t>Pi: </a:t>
            </a:r>
            <a:br>
              <a:rPr lang="en-US" sz="2400"/>
            </a:br>
            <a:br>
              <a:rPr lang="en-US" sz="2400"/>
            </a:br>
            <a:r>
              <a:rPr lang="en-US" sz="2400" b="1"/>
              <a:t>do {</a:t>
            </a:r>
            <a:br>
              <a:rPr lang="en-US" sz="2400" b="1"/>
            </a:br>
            <a:r>
              <a:rPr lang="en-US" sz="2400" b="1"/>
              <a:t>    wait(mutex);</a:t>
            </a:r>
            <a:br>
              <a:rPr lang="en-US" sz="2400" b="1"/>
            </a:br>
            <a:r>
              <a:rPr lang="en-US" sz="2400" b="1"/>
              <a:t>        </a:t>
            </a:r>
            <a:r>
              <a:rPr lang="en-US" sz="2400"/>
              <a:t>critical section</a:t>
            </a:r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/>
              <a:t> 	    signal(mutex);</a:t>
            </a:r>
            <a:br>
              <a:rPr lang="en-US" sz="2400" b="1"/>
            </a:br>
            <a:r>
              <a:rPr lang="en-US" sz="2400" b="1"/>
              <a:t>       </a:t>
            </a:r>
            <a:r>
              <a:rPr lang="en-US" sz="2400"/>
              <a:t> remainder section</a:t>
            </a:r>
            <a:br>
              <a:rPr lang="en-US" sz="2400"/>
            </a:br>
            <a:r>
              <a:rPr lang="en-US" sz="2400" b="1"/>
              <a:t>} while (1);</a:t>
            </a:r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endParaRPr lang="en-US" sz="2400" b="1"/>
          </a:p>
          <a:p>
            <a:pPr marL="365760" indent="-256032">
              <a:lnSpc>
                <a:spcPct val="80000"/>
              </a:lnSpc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/>
              <a:t>Modifications to the integer value  of the semaphore in the wait and signal operations must be executed indivisibly.</a:t>
            </a:r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i="1" baseline="-25000"/>
              <a:t>	</a:t>
            </a:r>
            <a:r>
              <a:rPr lang="en-US" sz="2400" i="1" baseline="-25000"/>
              <a:t>       </a:t>
            </a:r>
            <a:r>
              <a:rPr lang="en-US" sz="2400" baseline="-25000"/>
              <a:t>   </a:t>
            </a:r>
            <a:br>
              <a:rPr lang="en-US" sz="2400" i="1" baseline="-25000"/>
            </a:br>
            <a:br>
              <a:rPr lang="en-US" sz="2400" i="1" baseline="-25000"/>
            </a:br>
            <a:endParaRPr lang="en-US" sz="2400" baseline="-25000"/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7414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Semaphore Implementation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1846264" y="1401764"/>
            <a:ext cx="8605837" cy="5532437"/>
          </a:xfrm>
        </p:spPr>
        <p:txBody>
          <a:bodyPr>
            <a:normAutofit/>
          </a:bodyPr>
          <a:lstStyle/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The classical definition requires busy waiting.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While a process is  in CS, the other process must loop continuously in the entry code.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Busy waiting wastes CPU cycles.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This type of semaphore is called spinlock: process spins while waiting for a lock.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/>
              <a:t>Advantage of spinlock: no context switch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/>
              <a:t>When locks are expected to be held for short times, spinlocks are useful.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To overcome the need for busy waiting, we can modify the definition of the wait and signal semaphore operations.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If a process executes wait operation and finds the semaphore operation is not positive, it must wait.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/>
              <a:t>Rather than busy waiting it must block itself.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/>
              <a:t>The </a:t>
            </a:r>
            <a:r>
              <a:rPr lang="en-US" sz="1400" b="1" dirty="0"/>
              <a:t>block </a:t>
            </a:r>
            <a:r>
              <a:rPr lang="en-US" sz="1400" dirty="0"/>
              <a:t>operation puts the process into waiting queue of semaphore and process is switched to waiting state. 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A process that is blocked  waiting on a semaphore S, should be restarted  when some other process executes signal operation.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The process is restarted with </a:t>
            </a:r>
            <a:r>
              <a:rPr lang="en-US" sz="1600" b="1" dirty="0"/>
              <a:t>wakeup </a:t>
            </a:r>
            <a:r>
              <a:rPr lang="en-US" sz="1600" dirty="0"/>
              <a:t>operation.</a:t>
            </a:r>
          </a:p>
        </p:txBody>
      </p:sp>
    </p:spTree>
    <p:extLst>
      <p:ext uri="{BB962C8B-B14F-4D97-AF65-F5344CB8AC3E}">
        <p14:creationId xmlns:p14="http://schemas.microsoft.com/office/powerpoint/2010/main" val="3376725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Semaphore Implementation</a:t>
            </a:r>
          </a:p>
        </p:txBody>
      </p:sp>
      <p:sp>
        <p:nvSpPr>
          <p:cNvPr id="52226" name="Rectangle 1027"/>
          <p:cNvSpPr>
            <a:spLocks noGrp="1" noChangeArrowheads="1"/>
          </p:cNvSpPr>
          <p:nvPr>
            <p:ph idx="1"/>
          </p:nvPr>
        </p:nvSpPr>
        <p:spPr>
          <a:xfrm>
            <a:off x="1831975" y="1144589"/>
            <a:ext cx="8605838" cy="5532437"/>
          </a:xfrm>
        </p:spPr>
        <p:txBody>
          <a:bodyPr/>
          <a:lstStyle/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/>
              <a:t>Define a semaphore as a record</a:t>
            </a:r>
          </a:p>
          <a:p>
            <a:pPr defTabSz="455613"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/>
              <a:t>		</a:t>
            </a:r>
            <a:r>
              <a:rPr lang="en-US" b="1"/>
              <a:t>typedef struct {</a:t>
            </a:r>
          </a:p>
          <a:p>
            <a:pPr defTabSz="455613"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b="1"/>
              <a:t>		   int value;</a:t>
            </a:r>
            <a:br>
              <a:rPr lang="en-US" b="1"/>
            </a:br>
            <a:r>
              <a:rPr lang="en-US" b="1"/>
              <a:t>	   struct process *L;</a:t>
            </a:r>
            <a:br>
              <a:rPr lang="en-US" b="1"/>
            </a:br>
            <a:r>
              <a:rPr lang="en-US" b="1"/>
              <a:t>	} semaphore;</a:t>
            </a:r>
            <a:br>
              <a:rPr lang="en-US" b="1"/>
            </a:br>
            <a:endParaRPr lang="en-US"/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/>
              <a:t>Assume two simple operations: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800" b="1"/>
              <a:t>block</a:t>
            </a:r>
            <a:r>
              <a:rPr lang="en-US" sz="1800"/>
              <a:t> suspends the process that invokes it.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800" b="1"/>
              <a:t>wakeup(</a:t>
            </a:r>
            <a:r>
              <a:rPr lang="en-US" sz="1800" b="1" i="1"/>
              <a:t>P</a:t>
            </a:r>
            <a:r>
              <a:rPr lang="en-US" sz="1800" b="1"/>
              <a:t>)</a:t>
            </a:r>
            <a:r>
              <a:rPr lang="en-US" sz="1800"/>
              <a:t> resumes the execution of a blocked process </a:t>
            </a:r>
            <a:r>
              <a:rPr lang="en-US" sz="1800" b="1"/>
              <a:t>P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956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1804988" y="1295401"/>
            <a:ext cx="8401050" cy="4556125"/>
          </a:xfrm>
        </p:spPr>
        <p:txBody>
          <a:bodyPr>
            <a:normAutofit lnSpcReduction="10000"/>
          </a:bodyPr>
          <a:lstStyle/>
          <a:p>
            <a:pPr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/>
              <a:t>Semaphore operations now defined as </a:t>
            </a:r>
          </a:p>
          <a:p>
            <a:pPr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/>
              <a:t>	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S</a:t>
            </a:r>
            <a:r>
              <a:rPr lang="en-US" sz="1800"/>
              <a:t>):	</a:t>
            </a:r>
            <a:br>
              <a:rPr lang="en-US" sz="1800"/>
            </a:br>
            <a:r>
              <a:rPr lang="en-US" sz="1800"/>
              <a:t>		</a:t>
            </a:r>
            <a:r>
              <a:rPr lang="en-US" sz="1800" b="1"/>
              <a:t>S.value--;</a:t>
            </a:r>
            <a:endParaRPr lang="en-US" sz="1800" b="1">
              <a:sym typeface="Symbol" pitchFamily="18" charset="2"/>
            </a:endParaRPr>
          </a:p>
          <a:p>
            <a:pPr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if (S.value &lt; 0) { </a:t>
            </a:r>
          </a:p>
          <a:p>
            <a:pPr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			</a:t>
            </a:r>
            <a:r>
              <a:rPr lang="en-US" sz="1800">
                <a:sym typeface="Symbol" pitchFamily="18" charset="2"/>
              </a:rPr>
              <a:t>add this process to</a:t>
            </a:r>
            <a:r>
              <a:rPr lang="en-US" sz="1800" b="1">
                <a:sym typeface="Symbol" pitchFamily="18" charset="2"/>
              </a:rPr>
              <a:t> S.L;</a:t>
            </a:r>
            <a:br>
              <a:rPr lang="en-US" sz="1800" b="1">
                <a:sym typeface="Symbol" pitchFamily="18" charset="2"/>
              </a:rPr>
            </a:br>
            <a:r>
              <a:rPr lang="en-US" sz="1800" b="1">
                <a:sym typeface="Symbol" pitchFamily="18" charset="2"/>
              </a:rPr>
              <a:t>					block;</a:t>
            </a:r>
          </a:p>
          <a:p>
            <a:pPr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}</a:t>
            </a:r>
            <a:br>
              <a:rPr lang="en-US" sz="1800">
                <a:sym typeface="Symbol" pitchFamily="18" charset="2"/>
              </a:rPr>
            </a:br>
            <a:endParaRPr lang="en-US" sz="1800">
              <a:sym typeface="Symbol" pitchFamily="18" charset="2"/>
            </a:endParaRPr>
          </a:p>
          <a:p>
            <a:pPr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>
                <a:sym typeface="Symbol" pitchFamily="18" charset="2"/>
              </a:rPr>
              <a:t>		</a:t>
            </a:r>
            <a:r>
              <a:rPr lang="en-US" sz="1800" i="1">
                <a:sym typeface="Symbol" pitchFamily="18" charset="2"/>
              </a:rPr>
              <a:t>signal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): </a:t>
            </a:r>
            <a:br>
              <a:rPr lang="en-US" sz="1800">
                <a:sym typeface="Symbol" pitchFamily="18" charset="2"/>
              </a:rPr>
            </a:br>
            <a:r>
              <a:rPr lang="en-US" sz="1800">
                <a:sym typeface="Symbol" pitchFamily="18" charset="2"/>
              </a:rPr>
              <a:t>		</a:t>
            </a:r>
            <a:r>
              <a:rPr lang="en-US" sz="1800" b="1">
                <a:sym typeface="Symbol" pitchFamily="18" charset="2"/>
              </a:rPr>
              <a:t>S.value++;</a:t>
            </a:r>
          </a:p>
          <a:p>
            <a:pPr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if (S.value &lt;= 0) {</a:t>
            </a:r>
          </a:p>
          <a:p>
            <a:pPr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			</a:t>
            </a:r>
            <a:r>
              <a:rPr lang="en-US" sz="1800">
                <a:sym typeface="Symbol" pitchFamily="18" charset="2"/>
              </a:rPr>
              <a:t>remove a process</a:t>
            </a:r>
            <a:r>
              <a:rPr lang="en-US" sz="1800" b="1">
                <a:sym typeface="Symbol" pitchFamily="18" charset="2"/>
              </a:rPr>
              <a:t> P </a:t>
            </a:r>
            <a:r>
              <a:rPr lang="en-US" sz="1800">
                <a:sym typeface="Symbol" pitchFamily="18" charset="2"/>
              </a:rPr>
              <a:t>from</a:t>
            </a:r>
            <a:r>
              <a:rPr lang="en-US" sz="1800" b="1">
                <a:sym typeface="Symbol" pitchFamily="18" charset="2"/>
              </a:rPr>
              <a:t> S.L;</a:t>
            </a:r>
            <a:br>
              <a:rPr lang="en-US" sz="1800" b="1">
                <a:sym typeface="Symbol" pitchFamily="18" charset="2"/>
              </a:rPr>
            </a:br>
            <a:r>
              <a:rPr lang="en-US" sz="1800" b="1">
                <a:sym typeface="Symbol" pitchFamily="18" charset="2"/>
              </a:rPr>
              <a:t>					wakeup(P);</a:t>
            </a:r>
          </a:p>
          <a:p>
            <a:pPr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}</a:t>
            </a:r>
          </a:p>
          <a:p>
            <a:pPr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Wait and signal operations are system calls.</a:t>
            </a:r>
          </a:p>
        </p:txBody>
      </p:sp>
    </p:spTree>
    <p:extLst>
      <p:ext uri="{BB962C8B-B14F-4D97-AF65-F5344CB8AC3E}">
        <p14:creationId xmlns:p14="http://schemas.microsoft.com/office/powerpoint/2010/main" val="3784107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14300"/>
            <a:ext cx="8153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/>
              <a:t>Semaphore as a General Synchronization Tool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/>
              <a:t>Execute </a:t>
            </a:r>
            <a:r>
              <a:rPr lang="en-US" i="1"/>
              <a:t>B</a:t>
            </a:r>
            <a:r>
              <a:rPr lang="en-US"/>
              <a:t> in </a:t>
            </a:r>
            <a:r>
              <a:rPr lang="en-US" i="1"/>
              <a:t>P</a:t>
            </a:r>
            <a:r>
              <a:rPr lang="en-US" baseline="-25000"/>
              <a:t>j</a:t>
            </a:r>
            <a:r>
              <a:rPr lang="en-US"/>
              <a:t> only after </a:t>
            </a:r>
            <a:r>
              <a:rPr lang="en-US" i="1"/>
              <a:t>A</a:t>
            </a:r>
            <a:r>
              <a:rPr lang="en-US"/>
              <a:t> executed in </a:t>
            </a:r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  <a:p>
            <a:pPr>
              <a:tabLst>
                <a:tab pos="2005013" algn="ctr"/>
                <a:tab pos="4518025" algn="ctr"/>
              </a:tabLst>
            </a:pPr>
            <a:r>
              <a:rPr lang="en-US"/>
              <a:t>Use semaphore </a:t>
            </a:r>
            <a:r>
              <a:rPr lang="en-US" i="1"/>
              <a:t>flag</a:t>
            </a:r>
            <a:r>
              <a:rPr lang="en-US"/>
              <a:t> initialized to 0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/>
              <a:t>Code:</a:t>
            </a:r>
          </a:p>
          <a:p>
            <a:pPr>
              <a:buNone/>
              <a:tabLst>
                <a:tab pos="2005013" algn="ctr"/>
                <a:tab pos="4518025" algn="ctr"/>
              </a:tabLst>
            </a:pPr>
            <a:r>
              <a:rPr lang="en-US" i="1"/>
              <a:t>		P</a:t>
            </a:r>
            <a:r>
              <a:rPr lang="en-US" i="1" baseline="-25000"/>
              <a:t>i</a:t>
            </a:r>
            <a:r>
              <a:rPr lang="en-US" i="1"/>
              <a:t>	P</a:t>
            </a:r>
            <a:r>
              <a:rPr lang="en-US" i="1" baseline="-25000"/>
              <a:t>j</a:t>
            </a:r>
            <a:endParaRPr lang="en-US" i="1"/>
          </a:p>
          <a:p>
            <a:pPr>
              <a:buNone/>
              <a:tabLst>
                <a:tab pos="2005013" algn="ctr"/>
                <a:tab pos="4518025" algn="ctr"/>
              </a:tabLst>
            </a:pPr>
            <a:r>
              <a:rPr lang="en-US"/>
              <a:t>		 </a:t>
            </a:r>
            <a:r>
              <a:rPr lang="en-US">
                <a:sym typeface="MT Extra" pitchFamily="18" charset="2"/>
              </a:rPr>
              <a:t></a:t>
            </a:r>
            <a:r>
              <a:rPr lang="en-US"/>
              <a:t> </a:t>
            </a:r>
            <a:r>
              <a:rPr lang="en-US">
                <a:sym typeface="MT Extra" pitchFamily="18" charset="2"/>
              </a:rPr>
              <a:t>	 </a:t>
            </a:r>
          </a:p>
          <a:p>
            <a:pPr>
              <a:buNone/>
              <a:tabLst>
                <a:tab pos="2005013" algn="ctr"/>
                <a:tab pos="4518025" algn="ctr"/>
              </a:tabLst>
            </a:pPr>
            <a:r>
              <a:rPr lang="en-US">
                <a:sym typeface="MT Extra" pitchFamily="18" charset="2"/>
              </a:rPr>
              <a:t>		</a:t>
            </a:r>
            <a:r>
              <a:rPr lang="en-US" i="1">
                <a:sym typeface="MT Extra" pitchFamily="18" charset="2"/>
              </a:rPr>
              <a:t>A</a:t>
            </a:r>
            <a:r>
              <a:rPr lang="en-US">
                <a:sym typeface="MT Extra" pitchFamily="18" charset="2"/>
              </a:rPr>
              <a:t>	</a:t>
            </a:r>
            <a:r>
              <a:rPr lang="en-US" i="1">
                <a:sym typeface="MT Extra" pitchFamily="18" charset="2"/>
              </a:rPr>
              <a:t>wait</a:t>
            </a:r>
            <a:r>
              <a:rPr lang="en-US">
                <a:sym typeface="MT Extra" pitchFamily="18" charset="2"/>
              </a:rPr>
              <a:t>(</a:t>
            </a:r>
            <a:r>
              <a:rPr lang="en-US" i="1">
                <a:sym typeface="MT Extra" pitchFamily="18" charset="2"/>
              </a:rPr>
              <a:t>flag</a:t>
            </a:r>
            <a:r>
              <a:rPr lang="en-US">
                <a:sym typeface="MT Extra" pitchFamily="18" charset="2"/>
              </a:rPr>
              <a:t>)</a:t>
            </a:r>
          </a:p>
          <a:p>
            <a:pPr>
              <a:buNone/>
              <a:tabLst>
                <a:tab pos="2005013" algn="ctr"/>
                <a:tab pos="4518025" algn="ctr"/>
              </a:tabLst>
            </a:pPr>
            <a:r>
              <a:rPr lang="en-US">
                <a:sym typeface="MT Extra" pitchFamily="18" charset="2"/>
              </a:rPr>
              <a:t>		</a:t>
            </a:r>
            <a:r>
              <a:rPr lang="en-US" i="1">
                <a:sym typeface="MT Extra" pitchFamily="18" charset="2"/>
              </a:rPr>
              <a:t>signal</a:t>
            </a:r>
            <a:r>
              <a:rPr lang="en-US">
                <a:sym typeface="MT Extra" pitchFamily="18" charset="2"/>
              </a:rPr>
              <a:t>(</a:t>
            </a:r>
            <a:r>
              <a:rPr lang="en-US" i="1">
                <a:sym typeface="MT Extra" pitchFamily="18" charset="2"/>
              </a:rPr>
              <a:t>flag</a:t>
            </a:r>
            <a:r>
              <a:rPr lang="en-US">
                <a:sym typeface="MT Extra" pitchFamily="18" charset="2"/>
              </a:rPr>
              <a:t>)	</a:t>
            </a:r>
            <a:r>
              <a:rPr lang="en-US" i="1">
                <a:sym typeface="MT Extra" pitchFamily="18" charset="2"/>
              </a:rPr>
              <a:t>B</a:t>
            </a:r>
            <a:endParaRPr lang="en-US"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548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Deadlock and Starvation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87538" algn="ctr"/>
                <a:tab pos="4572000" algn="ctr"/>
              </a:tabLst>
            </a:pPr>
            <a:r>
              <a:rPr lang="en-US" sz="1800" b="1"/>
              <a:t>Deadlock</a:t>
            </a:r>
            <a:r>
              <a:rPr lang="en-US" sz="1800"/>
              <a:t> – two or more processes are waiting indefinitely for an event that can be caused by only one of the waiting processes.</a:t>
            </a:r>
          </a:p>
          <a:p>
            <a:pPr>
              <a:tabLst>
                <a:tab pos="1887538" algn="ctr"/>
                <a:tab pos="4572000" algn="ctr"/>
              </a:tabLst>
            </a:pPr>
            <a:r>
              <a:rPr lang="en-US" sz="1800"/>
              <a:t>Let </a:t>
            </a:r>
            <a:r>
              <a:rPr lang="en-US" sz="1800" i="1"/>
              <a:t>S</a:t>
            </a:r>
            <a:r>
              <a:rPr lang="en-US" sz="1800"/>
              <a:t> and </a:t>
            </a:r>
            <a:r>
              <a:rPr lang="en-US" sz="1800" i="1"/>
              <a:t>Q</a:t>
            </a:r>
            <a:r>
              <a:rPr lang="en-US" sz="1800"/>
              <a:t> be two semaphores initialized to 1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/>
              <a:t>		</a:t>
            </a:r>
            <a:r>
              <a:rPr lang="en-US" sz="1800" i="1"/>
              <a:t>P</a:t>
            </a:r>
            <a:r>
              <a:rPr lang="en-US" sz="1800" i="1" baseline="-25000"/>
              <a:t>0</a:t>
            </a:r>
            <a:r>
              <a:rPr lang="en-US" sz="1800"/>
              <a:t>	</a:t>
            </a:r>
            <a:r>
              <a:rPr lang="en-US" sz="1800" i="1"/>
              <a:t>P</a:t>
            </a:r>
            <a:r>
              <a:rPr lang="en-US" sz="1800" i="1" baseline="-25000"/>
              <a:t>1</a:t>
            </a:r>
            <a:endParaRPr lang="en-US" sz="1800" i="1"/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/>
              <a:t>	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S</a:t>
            </a:r>
            <a:r>
              <a:rPr lang="en-US" sz="1800"/>
              <a:t>);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Q</a:t>
            </a:r>
            <a:r>
              <a:rPr lang="en-US" sz="1800"/>
              <a:t>);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/>
              <a:t>	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Q</a:t>
            </a:r>
            <a:r>
              <a:rPr lang="en-US" sz="1800"/>
              <a:t>);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S</a:t>
            </a:r>
            <a:r>
              <a:rPr lang="en-US" sz="1800"/>
              <a:t>);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/>
              <a:t>		 </a:t>
            </a:r>
            <a:r>
              <a:rPr lang="en-US" sz="1800">
                <a:sym typeface="MT Extra" pitchFamily="18" charset="2"/>
              </a:rPr>
              <a:t>	 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>
                <a:sym typeface="MT Extra" pitchFamily="18" charset="2"/>
              </a:rPr>
              <a:t>		</a:t>
            </a:r>
            <a:r>
              <a:rPr lang="en-US" sz="1800" i="1">
                <a:sym typeface="MT Extra" pitchFamily="18" charset="2"/>
              </a:rPr>
              <a:t>signal</a:t>
            </a:r>
            <a:r>
              <a:rPr lang="en-US" sz="1800">
                <a:sym typeface="MT Extra" pitchFamily="18" charset="2"/>
              </a:rPr>
              <a:t>(</a:t>
            </a:r>
            <a:r>
              <a:rPr lang="en-US" sz="1800" i="1">
                <a:sym typeface="MT Extra" pitchFamily="18" charset="2"/>
              </a:rPr>
              <a:t>S</a:t>
            </a:r>
            <a:r>
              <a:rPr lang="en-US" sz="1800">
                <a:sym typeface="MT Extra" pitchFamily="18" charset="2"/>
              </a:rPr>
              <a:t>);	</a:t>
            </a:r>
            <a:r>
              <a:rPr lang="en-US" sz="1800" i="1">
                <a:sym typeface="MT Extra" pitchFamily="18" charset="2"/>
              </a:rPr>
              <a:t>signal</a:t>
            </a:r>
            <a:r>
              <a:rPr lang="en-US" sz="1800">
                <a:sym typeface="MT Extra" pitchFamily="18" charset="2"/>
              </a:rPr>
              <a:t>(</a:t>
            </a:r>
            <a:r>
              <a:rPr lang="en-US" sz="1800" i="1">
                <a:sym typeface="MT Extra" pitchFamily="18" charset="2"/>
              </a:rPr>
              <a:t>Q</a:t>
            </a:r>
            <a:r>
              <a:rPr lang="en-US" sz="1800">
                <a:sym typeface="MT Extra" pitchFamily="18" charset="2"/>
              </a:rPr>
              <a:t>);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>
                <a:sym typeface="MT Extra" pitchFamily="18" charset="2"/>
              </a:rPr>
              <a:t>		</a:t>
            </a:r>
            <a:r>
              <a:rPr lang="en-US" sz="1800" i="1">
                <a:sym typeface="MT Extra" pitchFamily="18" charset="2"/>
              </a:rPr>
              <a:t>signal</a:t>
            </a:r>
            <a:r>
              <a:rPr lang="en-US" sz="1800">
                <a:sym typeface="MT Extra" pitchFamily="18" charset="2"/>
              </a:rPr>
              <a:t>(</a:t>
            </a:r>
            <a:r>
              <a:rPr lang="en-US" sz="1800" i="1">
                <a:sym typeface="MT Extra" pitchFamily="18" charset="2"/>
              </a:rPr>
              <a:t>Q</a:t>
            </a:r>
            <a:r>
              <a:rPr lang="en-US" sz="1800">
                <a:sym typeface="MT Extra" pitchFamily="18" charset="2"/>
              </a:rPr>
              <a:t>)	</a:t>
            </a:r>
            <a:r>
              <a:rPr lang="en-US" sz="1800" i="1">
                <a:sym typeface="MT Extra" pitchFamily="18" charset="2"/>
              </a:rPr>
              <a:t>signal</a:t>
            </a:r>
            <a:r>
              <a:rPr lang="en-US" sz="1800">
                <a:sym typeface="MT Extra" pitchFamily="18" charset="2"/>
              </a:rPr>
              <a:t>(</a:t>
            </a:r>
            <a:r>
              <a:rPr lang="en-US" sz="1800" i="1">
                <a:sym typeface="MT Extra" pitchFamily="18" charset="2"/>
              </a:rPr>
              <a:t>S</a:t>
            </a:r>
            <a:r>
              <a:rPr lang="en-US" sz="1800">
                <a:sym typeface="MT Extra" pitchFamily="18" charset="2"/>
              </a:rPr>
              <a:t>);</a:t>
            </a:r>
          </a:p>
          <a:p>
            <a:pPr>
              <a:tabLst>
                <a:tab pos="1887538" algn="ctr"/>
                <a:tab pos="4572000" algn="ctr"/>
              </a:tabLst>
            </a:pPr>
            <a:r>
              <a:rPr lang="en-US" sz="1800" b="1">
                <a:sym typeface="MT Extra" pitchFamily="18" charset="2"/>
              </a:rPr>
              <a:t>Starvation</a:t>
            </a:r>
            <a:r>
              <a:rPr lang="en-US" sz="1800">
                <a:sym typeface="MT Extra" pitchFamily="18" charset="2"/>
              </a:rPr>
              <a:t> </a:t>
            </a:r>
            <a:r>
              <a:rPr lang="en-US" sz="1800"/>
              <a:t> – indefinite blocking.  A process may never be removed from the semaphore queue in which it is suspended.</a:t>
            </a:r>
          </a:p>
        </p:txBody>
      </p:sp>
    </p:spTree>
    <p:extLst>
      <p:ext uri="{BB962C8B-B14F-4D97-AF65-F5344CB8AC3E}">
        <p14:creationId xmlns:p14="http://schemas.microsoft.com/office/powerpoint/2010/main" val="2822084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Two Types of Semaphores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2933700" y="1323975"/>
            <a:ext cx="6648450" cy="4114800"/>
          </a:xfrm>
        </p:spPr>
        <p:txBody>
          <a:bodyPr/>
          <a:lstStyle/>
          <a:p>
            <a:r>
              <a:rPr lang="en-US" i="1"/>
              <a:t>Counting</a:t>
            </a:r>
            <a:r>
              <a:rPr lang="en-US"/>
              <a:t> semaphore – integer value can range over an unrestricted domain.</a:t>
            </a:r>
          </a:p>
          <a:p>
            <a:r>
              <a:rPr lang="en-US" i="1"/>
              <a:t>Binary</a:t>
            </a:r>
            <a:r>
              <a:rPr lang="en-US"/>
              <a:t> semaphore – integer value can range only between 0 and 1; can be simpler to implement.</a:t>
            </a:r>
          </a:p>
        </p:txBody>
      </p:sp>
    </p:spTree>
    <p:extLst>
      <p:ext uri="{BB962C8B-B14F-4D97-AF65-F5344CB8AC3E}">
        <p14:creationId xmlns:p14="http://schemas.microsoft.com/office/powerpoint/2010/main" val="114011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1926" y="209550"/>
            <a:ext cx="7129463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Bounded-Buffer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862263" y="974725"/>
            <a:ext cx="7029450" cy="4114800"/>
          </a:xfrm>
        </p:spPr>
        <p:txBody>
          <a:bodyPr/>
          <a:lstStyle/>
          <a:p>
            <a:r>
              <a:rPr lang="en-US"/>
              <a:t>Shared data</a:t>
            </a:r>
            <a:br>
              <a:rPr lang="en-US"/>
            </a:br>
            <a:endParaRPr lang="en-US"/>
          </a:p>
          <a:p>
            <a:pPr lvl="3">
              <a:buFontTx/>
              <a:buNone/>
            </a:pPr>
            <a:r>
              <a:rPr lang="en-US" b="1"/>
              <a:t>#define BUFFER_SIZE 10</a:t>
            </a:r>
          </a:p>
          <a:p>
            <a:pPr lvl="3">
              <a:buFontTx/>
              <a:buNone/>
            </a:pPr>
            <a:r>
              <a:rPr lang="en-US" b="1"/>
              <a:t>typedef struct {</a:t>
            </a:r>
          </a:p>
          <a:p>
            <a:pPr lvl="3">
              <a:buFontTx/>
              <a:buNone/>
            </a:pPr>
            <a:r>
              <a:rPr lang="en-US" b="1"/>
              <a:t>	. . .</a:t>
            </a:r>
          </a:p>
          <a:p>
            <a:pPr lvl="3">
              <a:buFontTx/>
              <a:buNone/>
            </a:pPr>
            <a:r>
              <a:rPr lang="en-US" b="1"/>
              <a:t>} item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 b="1"/>
              <a:t>item buffer[BUFFER_SIZE];</a:t>
            </a:r>
          </a:p>
          <a:p>
            <a:pPr lvl="3">
              <a:buFontTx/>
              <a:buNone/>
            </a:pPr>
            <a:r>
              <a:rPr lang="en-US" b="1"/>
              <a:t>int in = 0;</a:t>
            </a:r>
          </a:p>
          <a:p>
            <a:pPr lvl="3">
              <a:buFontTx/>
              <a:buNone/>
            </a:pPr>
            <a:r>
              <a:rPr lang="en-US" b="1"/>
              <a:t>int out = 0;</a:t>
            </a:r>
          </a:p>
          <a:p>
            <a:pPr lvl="3">
              <a:buFontTx/>
              <a:buNone/>
            </a:pPr>
            <a:r>
              <a:rPr lang="en-US" b="1"/>
              <a:t>int counter = 0;</a:t>
            </a:r>
          </a:p>
          <a:p>
            <a:pPr lvl="3">
              <a:buFontTx/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64244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Semaphores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1" y="1260476"/>
            <a:ext cx="4291013" cy="5673725"/>
          </a:xfrm>
        </p:spPr>
        <p:txBody>
          <a:bodyPr>
            <a:no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A binary semaphore is a semaphore with an integer value that can range only between 0 and 1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It is simple to implement.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Type  binary semaphore =</a:t>
            </a:r>
            <a:r>
              <a:rPr lang="en-US" sz="2000" b="1" dirty="0"/>
              <a:t>record</a:t>
            </a:r>
          </a:p>
          <a:p>
            <a:pPr lvl="3">
              <a:buNone/>
              <a:defRPr/>
            </a:pPr>
            <a:r>
              <a:rPr lang="en-US" sz="1400" dirty="0"/>
              <a:t>    value:</a:t>
            </a:r>
            <a:r>
              <a:rPr lang="en-US" sz="1400" dirty="0">
                <a:sym typeface="Wingdings" pitchFamily="2" charset="2"/>
              </a:rPr>
              <a:t>(0,1)</a:t>
            </a:r>
          </a:p>
          <a:p>
            <a:pPr lvl="3">
              <a:buNone/>
              <a:defRPr/>
            </a:pPr>
            <a:r>
              <a:rPr lang="en-US" sz="1400" dirty="0">
                <a:sym typeface="Wingdings" pitchFamily="2" charset="2"/>
              </a:rPr>
              <a:t>   queue: list of processes</a:t>
            </a:r>
          </a:p>
          <a:p>
            <a:pPr lvl="3">
              <a:buNone/>
              <a:defRPr/>
            </a:pPr>
            <a:r>
              <a:rPr lang="en-US" sz="1400" b="1" dirty="0">
                <a:sym typeface="Wingdings" pitchFamily="2" charset="2"/>
              </a:rPr>
              <a:t>end;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dirty="0" err="1"/>
              <a:t>var</a:t>
            </a:r>
            <a:r>
              <a:rPr lang="en-US" sz="2000" dirty="0"/>
              <a:t> s: binary semaphore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b="1" dirty="0" err="1"/>
              <a:t>waitB</a:t>
            </a:r>
            <a:r>
              <a:rPr lang="en-US" sz="2000" b="1" dirty="0"/>
              <a:t>(s):</a:t>
            </a:r>
          </a:p>
          <a:p>
            <a:pPr marL="621792" lvl="1">
              <a:spcBef>
                <a:spcPts val="324"/>
              </a:spcBef>
              <a:buNone/>
              <a:defRPr/>
            </a:pP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dirty="0" err="1"/>
              <a:t>s.value</a:t>
            </a:r>
            <a:r>
              <a:rPr lang="en-US" sz="1400" dirty="0"/>
              <a:t>=1 </a:t>
            </a:r>
            <a:r>
              <a:rPr lang="en-US" sz="1400" b="1" dirty="0"/>
              <a:t>then</a:t>
            </a:r>
          </a:p>
          <a:p>
            <a:pPr marL="859536" lvl="2">
              <a:buNone/>
              <a:defRPr/>
            </a:pPr>
            <a:r>
              <a:rPr lang="en-US" sz="1400" dirty="0" err="1"/>
              <a:t>s.value</a:t>
            </a:r>
            <a:r>
              <a:rPr lang="en-US" sz="1400" dirty="0"/>
              <a:t>=0</a:t>
            </a:r>
          </a:p>
          <a:p>
            <a:pPr marL="621792" lvl="1">
              <a:spcBef>
                <a:spcPts val="324"/>
              </a:spcBef>
              <a:buNone/>
              <a:defRPr/>
            </a:pPr>
            <a:r>
              <a:rPr lang="en-US" sz="1400" dirty="0"/>
              <a:t>else</a:t>
            </a:r>
          </a:p>
          <a:p>
            <a:pPr marL="621792" lvl="1">
              <a:spcBef>
                <a:spcPts val="324"/>
              </a:spcBef>
              <a:buNone/>
              <a:defRPr/>
            </a:pPr>
            <a:r>
              <a:rPr lang="en-US" sz="1400" dirty="0"/>
              <a:t> </a:t>
            </a:r>
            <a:r>
              <a:rPr lang="en-US" sz="1400" b="1" dirty="0"/>
              <a:t>begin</a:t>
            </a:r>
          </a:p>
          <a:p>
            <a:pPr marL="621792" lvl="1">
              <a:spcBef>
                <a:spcPts val="324"/>
              </a:spcBef>
              <a:buNone/>
              <a:defRPr/>
            </a:pPr>
            <a:r>
              <a:rPr lang="en-US" sz="1400" dirty="0"/>
              <a:t>	place this process in </a:t>
            </a:r>
            <a:r>
              <a:rPr lang="en-US" sz="1400" dirty="0" err="1"/>
              <a:t>s.queue</a:t>
            </a:r>
            <a:r>
              <a:rPr lang="en-US" sz="1400" dirty="0"/>
              <a:t>;</a:t>
            </a:r>
          </a:p>
          <a:p>
            <a:pPr marL="621792" lvl="1">
              <a:spcBef>
                <a:spcPts val="324"/>
              </a:spcBef>
              <a:buNone/>
              <a:defRPr/>
            </a:pPr>
            <a:r>
              <a:rPr lang="en-US" sz="1400" dirty="0"/>
              <a:t>	block this process;</a:t>
            </a:r>
          </a:p>
          <a:p>
            <a:pPr marL="621792" lvl="1">
              <a:spcBef>
                <a:spcPts val="324"/>
              </a:spcBef>
              <a:buNone/>
              <a:defRPr/>
            </a:pPr>
            <a:r>
              <a:rPr lang="en-US" sz="1400" dirty="0"/>
              <a:t> </a:t>
            </a:r>
            <a:r>
              <a:rPr lang="en-US" sz="1400" b="1" dirty="0"/>
              <a:t>end;</a:t>
            </a:r>
          </a:p>
        </p:txBody>
      </p:sp>
      <p:sp>
        <p:nvSpPr>
          <p:cNvPr id="57348" name="Rectangle 1028"/>
          <p:cNvSpPr>
            <a:spLocks noChangeArrowheads="1"/>
          </p:cNvSpPr>
          <p:nvPr/>
        </p:nvSpPr>
        <p:spPr bwMode="auto">
          <a:xfrm>
            <a:off x="5964238" y="3306763"/>
            <a:ext cx="4291012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err="1"/>
              <a:t>signalB</a:t>
            </a:r>
            <a:r>
              <a:rPr kumimoji="1" lang="en-US" b="1" dirty="0"/>
              <a:t>(s):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 b="1" dirty="0"/>
              <a:t>If </a:t>
            </a:r>
            <a:r>
              <a:rPr kumimoji="1" lang="en-US" sz="1600" dirty="0"/>
              <a:t> </a:t>
            </a:r>
            <a:r>
              <a:rPr kumimoji="1" lang="en-US" sz="1600" dirty="0" err="1"/>
              <a:t>s.queue</a:t>
            </a:r>
            <a:r>
              <a:rPr kumimoji="1" lang="en-US" sz="1600" dirty="0"/>
              <a:t> is empty   </a:t>
            </a:r>
            <a:r>
              <a:rPr kumimoji="1" lang="en-US" sz="1600" b="1" dirty="0"/>
              <a:t>then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 dirty="0"/>
              <a:t>   </a:t>
            </a:r>
            <a:r>
              <a:rPr kumimoji="1" lang="en-US" sz="1600" dirty="0" err="1"/>
              <a:t>s.value</a:t>
            </a:r>
            <a:r>
              <a:rPr kumimoji="1" lang="en-US" sz="1600" dirty="0"/>
              <a:t>=1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 b="1" dirty="0"/>
              <a:t>else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 dirty="0"/>
              <a:t>  </a:t>
            </a:r>
            <a:r>
              <a:rPr kumimoji="1" lang="en-US" sz="1600" b="1" dirty="0"/>
              <a:t>begin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 dirty="0"/>
              <a:t>      remove a  process from </a:t>
            </a:r>
            <a:r>
              <a:rPr kumimoji="1" lang="en-US" sz="1600" dirty="0" err="1"/>
              <a:t>s.queue</a:t>
            </a:r>
            <a:r>
              <a:rPr kumimoji="1" lang="en-US" sz="1600" dirty="0"/>
              <a:t>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 dirty="0"/>
              <a:t>     place this process in the ready list.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 dirty="0"/>
              <a:t>  </a:t>
            </a:r>
            <a:r>
              <a:rPr kumimoji="1" lang="en-US" sz="1600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20465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65100"/>
            <a:ext cx="843915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/>
              <a:t>Implementing </a:t>
            </a:r>
            <a:r>
              <a:rPr lang="en-US" sz="2800" i="1"/>
              <a:t>S</a:t>
            </a:r>
            <a:r>
              <a:rPr lang="en-US" sz="2800"/>
              <a:t> as a Binary Semaphore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709738" y="731838"/>
            <a:ext cx="4210050" cy="58277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2576513" algn="l"/>
                <a:tab pos="3030538" algn="l"/>
              </a:tabLst>
            </a:pPr>
            <a:r>
              <a:rPr lang="en-US" sz="1600"/>
              <a:t>Can implement a counting semaphore </a:t>
            </a:r>
            <a:r>
              <a:rPr lang="en-US" sz="1600" i="1"/>
              <a:t>S</a:t>
            </a:r>
            <a:r>
              <a:rPr lang="en-US" sz="1600"/>
              <a:t> as a binary semaphore.</a:t>
            </a:r>
          </a:p>
          <a:p>
            <a:pPr>
              <a:lnSpc>
                <a:spcPct val="80000"/>
              </a:lnSpc>
              <a:tabLst>
                <a:tab pos="2576513" algn="l"/>
                <a:tab pos="3030538" algn="l"/>
              </a:tabLst>
            </a:pPr>
            <a:r>
              <a:rPr lang="en-US" sz="1600"/>
              <a:t>Data structures: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binary-semaphore S1, S2;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int C:  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600"/>
              <a:t>Initialization: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/>
              <a:t>	  </a:t>
            </a:r>
            <a:r>
              <a:rPr lang="en-US" sz="1600" b="1"/>
              <a:t>S1 = 1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S2 = 0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C = </a:t>
            </a:r>
            <a:r>
              <a:rPr lang="en-US" sz="1600"/>
              <a:t>initial value of semaphore</a:t>
            </a:r>
            <a:r>
              <a:rPr lang="en-US" sz="1600" b="1"/>
              <a:t> S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endParaRPr lang="en-US" sz="1600" i="1"/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400" i="1"/>
              <a:t>wait</a:t>
            </a:r>
            <a:r>
              <a:rPr lang="en-US" sz="1400"/>
              <a:t> operation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/>
              <a:t>	         </a:t>
            </a:r>
            <a:r>
              <a:rPr lang="en-US" sz="1600" b="1"/>
              <a:t>wait(S1);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C--;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if (C &lt; 0)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       signal(S1);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       wait(S2);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            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signal(S1);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/>
              <a:t>		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400" i="1"/>
              <a:t>signal</a:t>
            </a:r>
            <a:r>
              <a:rPr lang="en-US" sz="1400"/>
              <a:t> operation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/>
              <a:t>	  </a:t>
            </a:r>
            <a:r>
              <a:rPr lang="en-US" sz="1400" b="1"/>
              <a:t>wait(S1);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/>
              <a:t>	  C ++;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/>
              <a:t>	  if (C &lt;=</a:t>
            </a:r>
            <a:r>
              <a:rPr lang="en-US" sz="1400" b="1">
                <a:sym typeface="Symbol" pitchFamily="18" charset="2"/>
              </a:rPr>
              <a:t> 0)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>
                <a:sym typeface="Symbol" pitchFamily="18" charset="2"/>
              </a:rPr>
              <a:t>	    signal(S2);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>
                <a:sym typeface="Symbol" pitchFamily="18" charset="2"/>
              </a:rPr>
              <a:t>	else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>
                <a:sym typeface="Symbol" pitchFamily="18" charset="2"/>
              </a:rPr>
              <a:t>	signal(S1);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6910389" y="1030288"/>
            <a:ext cx="5691187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2576513" algn="l"/>
                <a:tab pos="3030538" algn="l"/>
              </a:tabLst>
            </a:pPr>
            <a:endParaRPr kumimoji="1" lang="en-US" sz="1600" b="1">
              <a:sym typeface="Symbol" pitchFamily="18" charset="2"/>
            </a:endParaRP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7232650" y="728663"/>
            <a:ext cx="3435350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 i="1"/>
              <a:t>Counting semaphores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 i="1"/>
              <a:t>wait</a:t>
            </a:r>
            <a:r>
              <a:rPr kumimoji="1" lang="en-US" b="1"/>
              <a:t>(</a:t>
            </a:r>
            <a:r>
              <a:rPr kumimoji="1" lang="en-US" b="1" i="1"/>
              <a:t>S</a:t>
            </a:r>
            <a:r>
              <a:rPr kumimoji="1" lang="en-US" b="1"/>
              <a:t>):	</a:t>
            </a:r>
            <a:br>
              <a:rPr kumimoji="1" lang="en-US" b="1"/>
            </a:br>
            <a:r>
              <a:rPr kumimoji="1" lang="en-US" b="1"/>
              <a:t>S.value--;</a:t>
            </a:r>
            <a:endParaRPr kumimoji="1" lang="en-US" b="1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if (S.value &lt; 0) 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   add this process to S.L;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   block;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 i="1">
                <a:sym typeface="Symbol" pitchFamily="18" charset="2"/>
              </a:rPr>
              <a:t>signal</a:t>
            </a:r>
            <a:r>
              <a:rPr kumimoji="1" lang="en-US" b="1">
                <a:sym typeface="Symbol" pitchFamily="18" charset="2"/>
              </a:rPr>
              <a:t>(</a:t>
            </a:r>
            <a:r>
              <a:rPr kumimoji="1" lang="en-US" b="1" i="1">
                <a:sym typeface="Symbol" pitchFamily="18" charset="2"/>
              </a:rPr>
              <a:t>S</a:t>
            </a:r>
            <a:r>
              <a:rPr kumimoji="1" lang="en-US" b="1">
                <a:sym typeface="Symbol" pitchFamily="18" charset="2"/>
              </a:rPr>
              <a:t>): </a:t>
            </a:r>
            <a:br>
              <a:rPr kumimoji="1" lang="en-US" b="1">
                <a:sym typeface="Symbol" pitchFamily="18" charset="2"/>
              </a:rPr>
            </a:br>
            <a:r>
              <a:rPr kumimoji="1" lang="en-US" b="1">
                <a:sym typeface="Symbol" pitchFamily="18" charset="2"/>
              </a:rPr>
              <a:t>S.value++;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if (S.value &lt;= 0)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remove a process P  from S.L;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wakeup(P);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339092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667000" y="214313"/>
            <a:ext cx="7772400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Implementing wait() and signal() in Multi-processor Systems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1981200" y="1323975"/>
            <a:ext cx="8358188" cy="4876800"/>
          </a:xfrm>
        </p:spPr>
        <p:txBody>
          <a:bodyPr/>
          <a:lstStyle/>
          <a:p>
            <a:r>
              <a:rPr lang="en-US"/>
              <a:t>Disabling interrupts will not work.</a:t>
            </a:r>
          </a:p>
          <a:p>
            <a:r>
              <a:rPr lang="en-US"/>
              <a:t>Spinlock is the solution</a:t>
            </a:r>
          </a:p>
          <a:p>
            <a:r>
              <a:rPr lang="en-US"/>
              <a:t>With this we have moved busy waiting from entry section to critical sections of application programs. </a:t>
            </a:r>
          </a:p>
        </p:txBody>
      </p:sp>
    </p:spTree>
    <p:extLst>
      <p:ext uri="{BB962C8B-B14F-4D97-AF65-F5344CB8AC3E}">
        <p14:creationId xmlns:p14="http://schemas.microsoft.com/office/powerpoint/2010/main" val="1284143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1814513" y="1323975"/>
            <a:ext cx="8653462" cy="4699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>
                <a:sym typeface="Symbol" pitchFamily="18" charset="2"/>
              </a:rPr>
              <a:t>A semaphore is initialized to a non-negative value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>
                <a:sym typeface="Symbol" pitchFamily="18" charset="2"/>
              </a:rPr>
              <a:t>The</a:t>
            </a:r>
            <a:r>
              <a:rPr lang="en-US" sz="1800" b="1" dirty="0">
                <a:sym typeface="Symbol" pitchFamily="18" charset="2"/>
              </a:rPr>
              <a:t> wait </a:t>
            </a:r>
            <a:r>
              <a:rPr lang="en-US" sz="1800" dirty="0">
                <a:sym typeface="Symbol" pitchFamily="18" charset="2"/>
              </a:rPr>
              <a:t>operation decrements the semaphore value. If the integer value is negative the process waits.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>
                <a:sym typeface="Symbol" pitchFamily="18" charset="2"/>
              </a:rPr>
              <a:t>The </a:t>
            </a:r>
            <a:r>
              <a:rPr lang="en-US" sz="1800" b="1" dirty="0">
                <a:sym typeface="Symbol" pitchFamily="18" charset="2"/>
              </a:rPr>
              <a:t>signal </a:t>
            </a:r>
            <a:r>
              <a:rPr lang="en-US" sz="1800" dirty="0">
                <a:sym typeface="Symbol" pitchFamily="18" charset="2"/>
              </a:rPr>
              <a:t>operation increments  the semaphore value. If the value is not positive, then process which is blocked by a wait operation is gets the access to CS.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>
                <a:sym typeface="Symbol" pitchFamily="18" charset="2"/>
              </a:rPr>
              <a:t>The wait and signal are assumed to be atomic.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/>
              <a:t>Semaphore </a:t>
            </a:r>
            <a:r>
              <a:rPr lang="en-US" sz="1800" i="1" dirty="0"/>
              <a:t>S</a:t>
            </a:r>
            <a:r>
              <a:rPr lang="en-US" sz="1800" dirty="0"/>
              <a:t> – integer variable</a:t>
            </a:r>
          </a:p>
          <a:p>
            <a:pPr>
              <a:lnSpc>
                <a:spcPct val="90000"/>
              </a:lnSpc>
              <a:tabLst>
                <a:tab pos="1597025" algn="l"/>
                <a:tab pos="2576513" algn="l"/>
              </a:tabLst>
            </a:pPr>
            <a:r>
              <a:rPr lang="en-US" sz="1800" dirty="0"/>
              <a:t>Can only be accessed via two indivisible (atomic) operations</a:t>
            </a:r>
          </a:p>
          <a:p>
            <a:pPr>
              <a:lnSpc>
                <a:spcPct val="90000"/>
              </a:lnSpc>
              <a:buNone/>
              <a:tabLst>
                <a:tab pos="1597025" algn="l"/>
                <a:tab pos="2576513" algn="l"/>
              </a:tabLst>
            </a:pPr>
            <a:r>
              <a:rPr lang="en-US" sz="1800" dirty="0"/>
              <a:t>		</a:t>
            </a:r>
            <a:r>
              <a:rPr lang="en-US" sz="1800" i="1" dirty="0"/>
              <a:t>wait</a:t>
            </a:r>
            <a:r>
              <a:rPr lang="en-US" sz="1800" dirty="0"/>
              <a:t> (</a:t>
            </a:r>
            <a:r>
              <a:rPr lang="en-US" sz="1800" i="1" dirty="0"/>
              <a:t>S</a:t>
            </a:r>
            <a:r>
              <a:rPr lang="en-US" sz="1800" dirty="0"/>
              <a:t>):  </a:t>
            </a:r>
          </a:p>
          <a:p>
            <a:pPr>
              <a:lnSpc>
                <a:spcPct val="90000"/>
              </a:lnSpc>
              <a:buNone/>
              <a:tabLst>
                <a:tab pos="1597025" algn="l"/>
                <a:tab pos="2576513" algn="l"/>
              </a:tabLst>
            </a:pPr>
            <a:r>
              <a:rPr lang="en-US" sz="1800" dirty="0"/>
              <a:t>			</a:t>
            </a:r>
            <a:r>
              <a:rPr lang="en-US" sz="1800" b="1" dirty="0"/>
              <a:t>while </a:t>
            </a:r>
            <a:r>
              <a:rPr lang="en-US" sz="1800" b="1" i="1" dirty="0"/>
              <a:t>S</a:t>
            </a:r>
            <a:r>
              <a:rPr lang="en-US" sz="1800" b="1" dirty="0">
                <a:sym typeface="Symbol" pitchFamily="18" charset="2"/>
              </a:rPr>
              <a:t> 0 do </a:t>
            </a:r>
            <a:r>
              <a:rPr lang="en-US" sz="1800" b="1" i="1" dirty="0">
                <a:sym typeface="Symbol" pitchFamily="18" charset="2"/>
              </a:rPr>
              <a:t>no-op</a:t>
            </a:r>
            <a:r>
              <a:rPr lang="en-US" sz="1800" b="1" dirty="0">
                <a:sym typeface="Symbol" pitchFamily="18" charset="2"/>
              </a:rPr>
              <a:t>;</a:t>
            </a:r>
            <a:br>
              <a:rPr lang="en-US" sz="1800" b="1" dirty="0">
                <a:sym typeface="Symbol" pitchFamily="18" charset="2"/>
              </a:rPr>
            </a:br>
            <a:r>
              <a:rPr lang="en-US" sz="1800" b="1" dirty="0">
                <a:sym typeface="Symbol" pitchFamily="18" charset="2"/>
              </a:rPr>
              <a:t>			</a:t>
            </a:r>
            <a:r>
              <a:rPr lang="en-US" sz="1800" b="1" i="1" dirty="0"/>
              <a:t>S</a:t>
            </a:r>
            <a:r>
              <a:rPr lang="en-US" sz="1800" b="1" dirty="0"/>
              <a:t>--;</a:t>
            </a:r>
            <a:br>
              <a:rPr lang="en-US" sz="1800" b="1" dirty="0">
                <a:sym typeface="Symbol" pitchFamily="18" charset="2"/>
              </a:rPr>
            </a:br>
            <a:endParaRPr lang="en-US" sz="1800" b="1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597025" algn="l"/>
                <a:tab pos="2576513" algn="l"/>
              </a:tabLst>
            </a:pPr>
            <a:r>
              <a:rPr lang="en-US" sz="1800" dirty="0">
                <a:sym typeface="Symbol" pitchFamily="18" charset="2"/>
              </a:rPr>
              <a:t>		</a:t>
            </a:r>
            <a:r>
              <a:rPr lang="en-US" sz="1800" i="1" dirty="0">
                <a:sym typeface="Symbol" pitchFamily="18" charset="2"/>
              </a:rPr>
              <a:t>signal</a:t>
            </a:r>
            <a:r>
              <a:rPr lang="en-US" sz="1800" dirty="0">
                <a:sym typeface="Symbol" pitchFamily="18" charset="2"/>
              </a:rPr>
              <a:t> (</a:t>
            </a:r>
            <a:r>
              <a:rPr lang="en-US" sz="1800" i="1" dirty="0">
                <a:sym typeface="Symbol" pitchFamily="18" charset="2"/>
              </a:rPr>
              <a:t>S</a:t>
            </a:r>
            <a:r>
              <a:rPr lang="en-US" sz="1800" dirty="0">
                <a:sym typeface="Symbol" pitchFamily="18" charset="2"/>
              </a:rPr>
              <a:t>): </a:t>
            </a:r>
          </a:p>
          <a:p>
            <a:pPr>
              <a:lnSpc>
                <a:spcPct val="90000"/>
              </a:lnSpc>
              <a:buNone/>
              <a:tabLst>
                <a:tab pos="1597025" algn="l"/>
                <a:tab pos="2576513" algn="l"/>
              </a:tabLst>
            </a:pPr>
            <a:r>
              <a:rPr lang="en-US" sz="1800" dirty="0">
                <a:sym typeface="Symbol" pitchFamily="18" charset="2"/>
              </a:rPr>
              <a:t>			</a:t>
            </a:r>
            <a:r>
              <a:rPr lang="en-US" sz="1800" b="1" i="1" dirty="0">
                <a:sym typeface="Symbol" pitchFamily="18" charset="2"/>
              </a:rPr>
              <a:t>S++;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9688" y="219075"/>
            <a:ext cx="7772400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/>
              <a:t>Semaphores: Dijkstra 1965</a:t>
            </a:r>
            <a:br>
              <a:rPr lang="en-US" sz="2800"/>
            </a:br>
            <a:r>
              <a:rPr lang="en-US" sz="2800"/>
              <a:t>Classical or first definition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008189" y="1060450"/>
            <a:ext cx="7667625" cy="5105400"/>
          </a:xfrm>
        </p:spPr>
        <p:txBody>
          <a:bodyPr>
            <a:normAutofit fontScale="92500"/>
          </a:bodyPr>
          <a:lstStyle/>
          <a:p>
            <a:pPr marL="365760" indent="-256032">
              <a:lnSpc>
                <a:spcPct val="80000"/>
              </a:lnSpc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/>
              <a:t>Shared data:</a:t>
            </a:r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/>
              <a:t>	   semaphore mutex; // </a:t>
            </a:r>
            <a:r>
              <a:rPr lang="en-US" sz="2400"/>
              <a:t>initially </a:t>
            </a:r>
            <a:r>
              <a:rPr lang="en-US" sz="2400" i="1"/>
              <a:t>mutex</a:t>
            </a:r>
            <a:r>
              <a:rPr lang="en-US" sz="2400"/>
              <a:t> = 1</a:t>
            </a:r>
            <a:br>
              <a:rPr lang="en-US" sz="2400"/>
            </a:br>
            <a:endParaRPr lang="en-US" sz="2400"/>
          </a:p>
          <a:p>
            <a:pPr marL="365760" indent="-256032">
              <a:lnSpc>
                <a:spcPct val="80000"/>
              </a:lnSpc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/>
              <a:t>Process </a:t>
            </a:r>
            <a:r>
              <a:rPr lang="en-US" sz="2400" i="1"/>
              <a:t>Pi: </a:t>
            </a:r>
            <a:br>
              <a:rPr lang="en-US" sz="2400"/>
            </a:br>
            <a:br>
              <a:rPr lang="en-US" sz="2400"/>
            </a:br>
            <a:r>
              <a:rPr lang="en-US" sz="2400" b="1"/>
              <a:t>do {</a:t>
            </a:r>
            <a:br>
              <a:rPr lang="en-US" sz="2400" b="1"/>
            </a:br>
            <a:r>
              <a:rPr lang="en-US" sz="2400" b="1"/>
              <a:t>    wait(mutex);</a:t>
            </a:r>
            <a:br>
              <a:rPr lang="en-US" sz="2400" b="1"/>
            </a:br>
            <a:r>
              <a:rPr lang="en-US" sz="2400" b="1"/>
              <a:t>        </a:t>
            </a:r>
            <a:r>
              <a:rPr lang="en-US" sz="2400"/>
              <a:t>critical section</a:t>
            </a:r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/>
              <a:t> 	    signal(mutex);</a:t>
            </a:r>
            <a:br>
              <a:rPr lang="en-US" sz="2400" b="1"/>
            </a:br>
            <a:r>
              <a:rPr lang="en-US" sz="2400" b="1"/>
              <a:t>       </a:t>
            </a:r>
            <a:r>
              <a:rPr lang="en-US" sz="2400"/>
              <a:t> remainder section</a:t>
            </a:r>
            <a:br>
              <a:rPr lang="en-US" sz="2400"/>
            </a:br>
            <a:r>
              <a:rPr lang="en-US" sz="2400" b="1"/>
              <a:t>} while (1);</a:t>
            </a:r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endParaRPr lang="en-US" sz="2400" b="1"/>
          </a:p>
          <a:p>
            <a:pPr marL="365760" indent="-256032">
              <a:lnSpc>
                <a:spcPct val="80000"/>
              </a:lnSpc>
              <a:buFont typeface="Wingdings 3"/>
              <a:buChar char="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/>
              <a:t>Modifications to the integer value  of the semaphore in the wait and signal operations must be executed indivisibly.</a:t>
            </a:r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i="1" baseline="-25000"/>
              <a:t>	</a:t>
            </a:r>
            <a:r>
              <a:rPr lang="en-US" sz="2400" i="1" baseline="-25000"/>
              <a:t>       </a:t>
            </a:r>
            <a:r>
              <a:rPr lang="en-US" sz="2400" baseline="-25000"/>
              <a:t>   </a:t>
            </a:r>
            <a:br>
              <a:rPr lang="en-US" sz="2400" i="1" baseline="-25000"/>
            </a:br>
            <a:br>
              <a:rPr lang="en-US" sz="2400" i="1" baseline="-25000"/>
            </a:br>
            <a:endParaRPr lang="en-US" sz="2400" baseline="-25000"/>
          </a:p>
          <a:p>
            <a:pPr marL="365760" indent="-256032">
              <a:lnSpc>
                <a:spcPct val="80000"/>
              </a:lnSpc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/>
              <a:t>	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526" y="171450"/>
            <a:ext cx="7248525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/>
              <a:t>Critical Section of </a:t>
            </a:r>
            <a:r>
              <a:rPr lang="en-US" sz="2800" i="1"/>
              <a:t>n</a:t>
            </a:r>
            <a:r>
              <a:rPr lang="en-US" sz="2800"/>
              <a:t> Processes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1846264" y="1401764"/>
            <a:ext cx="8605837" cy="5532437"/>
          </a:xfrm>
        </p:spPr>
        <p:txBody>
          <a:bodyPr>
            <a:normAutofit/>
          </a:bodyPr>
          <a:lstStyle/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The classical definition requires busy waiting.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While a process </a:t>
            </a:r>
            <a:r>
              <a:rPr lang="en-US" sz="1600"/>
              <a:t>is in </a:t>
            </a:r>
            <a:r>
              <a:rPr lang="en-US" sz="1600" dirty="0"/>
              <a:t>CS, the other process must loop continuously in the entry code.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Busy waiting wastes CPU cycles.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This type of semaphore is called spinlock: process spins while waiting for a lock.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/>
              <a:t>Advantage of spinlock: no context switch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/>
              <a:t>When locks are expected to be held for short times, spinlocks are useful.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To overcome the need for busy waiting, we can modify the definition of the wait and signal semaphore operations.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If a process executes wait operation and finds the semaphore operation is not positive, it must wait.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/>
              <a:t>Rather than busy waiting it must block itself.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400" dirty="0"/>
              <a:t>The </a:t>
            </a:r>
            <a:r>
              <a:rPr lang="en-US" sz="1400" b="1" dirty="0"/>
              <a:t>block </a:t>
            </a:r>
            <a:r>
              <a:rPr lang="en-US" sz="1400" dirty="0"/>
              <a:t>operation puts the process into waiting queue of semaphore and process is switched to waiting state. 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A process that is blocked  waiting on a semaphore S, should be restarted  when some other process executes signal operation.</a:t>
            </a:r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600" dirty="0"/>
              <a:t>The process is restarted with </a:t>
            </a:r>
            <a:r>
              <a:rPr lang="en-US" sz="1600" b="1" dirty="0"/>
              <a:t>wakeup </a:t>
            </a:r>
            <a:r>
              <a:rPr lang="en-US" sz="1600" dirty="0"/>
              <a:t>operation.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Semaphore Implementation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7"/>
          <p:cNvSpPr>
            <a:spLocks noGrp="1" noChangeArrowheads="1"/>
          </p:cNvSpPr>
          <p:nvPr>
            <p:ph idx="1"/>
          </p:nvPr>
        </p:nvSpPr>
        <p:spPr>
          <a:xfrm>
            <a:off x="1831975" y="1144589"/>
            <a:ext cx="8605838" cy="5532437"/>
          </a:xfrm>
        </p:spPr>
        <p:txBody>
          <a:bodyPr/>
          <a:lstStyle/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/>
              <a:t>Define a semaphore as a record</a:t>
            </a:r>
          </a:p>
          <a:p>
            <a:pPr defTabSz="455613"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/>
              <a:t>		</a:t>
            </a:r>
            <a:r>
              <a:rPr lang="en-US" b="1"/>
              <a:t>typedef struct {</a:t>
            </a:r>
          </a:p>
          <a:p>
            <a:pPr defTabSz="455613"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b="1"/>
              <a:t>		   int value;</a:t>
            </a:r>
            <a:br>
              <a:rPr lang="en-US" b="1"/>
            </a:br>
            <a:r>
              <a:rPr lang="en-US" b="1"/>
              <a:t>	   struct process *L;</a:t>
            </a:r>
            <a:br>
              <a:rPr lang="en-US" b="1"/>
            </a:br>
            <a:r>
              <a:rPr lang="en-US" b="1"/>
              <a:t>	} semaphore;</a:t>
            </a:r>
            <a:br>
              <a:rPr lang="en-US" b="1"/>
            </a:br>
            <a:endParaRPr lang="en-US"/>
          </a:p>
          <a:p>
            <a:pPr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/>
              <a:t>Assume two simple operations: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800" b="1"/>
              <a:t>block</a:t>
            </a:r>
            <a:r>
              <a:rPr lang="en-US" sz="1800"/>
              <a:t> suspends the process that invokes it.</a:t>
            </a:r>
          </a:p>
          <a:p>
            <a:pPr lvl="1" defTabSz="455613">
              <a:tabLst>
                <a:tab pos="1370013" algn="l"/>
                <a:tab pos="3311525" algn="l"/>
                <a:tab pos="3602038" algn="l"/>
              </a:tabLst>
            </a:pPr>
            <a:r>
              <a:rPr lang="en-US" sz="1800" b="1"/>
              <a:t>wakeup(</a:t>
            </a:r>
            <a:r>
              <a:rPr lang="en-US" sz="1800" b="1" i="1"/>
              <a:t>P</a:t>
            </a:r>
            <a:r>
              <a:rPr lang="en-US" sz="1800" b="1"/>
              <a:t>)</a:t>
            </a:r>
            <a:r>
              <a:rPr lang="en-US" sz="1800"/>
              <a:t> resumes the execution of a blocked process </a:t>
            </a:r>
            <a:r>
              <a:rPr lang="en-US" sz="1800" b="1"/>
              <a:t>P</a:t>
            </a:r>
            <a:r>
              <a:rPr lang="en-US" sz="1800"/>
              <a:t>.</a:t>
            </a:r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Semaphore Implementation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1804988" y="1295401"/>
            <a:ext cx="8401050" cy="45561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/>
              <a:t>Semaphore operations now defined as </a:t>
            </a:r>
          </a:p>
          <a:p>
            <a:pPr>
              <a:lnSpc>
                <a:spcPct val="90000"/>
              </a:lnSpc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/>
              <a:t>	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S</a:t>
            </a:r>
            <a:r>
              <a:rPr lang="en-US" sz="1800"/>
              <a:t>):	</a:t>
            </a:r>
            <a:br>
              <a:rPr lang="en-US" sz="1800"/>
            </a:br>
            <a:r>
              <a:rPr lang="en-US" sz="1800"/>
              <a:t>		</a:t>
            </a:r>
            <a:r>
              <a:rPr lang="en-US" sz="1800" b="1"/>
              <a:t>S.value--;</a:t>
            </a:r>
            <a:endParaRPr lang="en-US" sz="1800" b="1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if (S.value &lt; 0) { </a:t>
            </a:r>
          </a:p>
          <a:p>
            <a:pPr>
              <a:lnSpc>
                <a:spcPct val="90000"/>
              </a:lnSpc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			</a:t>
            </a:r>
            <a:r>
              <a:rPr lang="en-US" sz="1800">
                <a:sym typeface="Symbol" pitchFamily="18" charset="2"/>
              </a:rPr>
              <a:t>add this process to</a:t>
            </a:r>
            <a:r>
              <a:rPr lang="en-US" sz="1800" b="1">
                <a:sym typeface="Symbol" pitchFamily="18" charset="2"/>
              </a:rPr>
              <a:t> S.L;</a:t>
            </a:r>
            <a:br>
              <a:rPr lang="en-US" sz="1800" b="1">
                <a:sym typeface="Symbol" pitchFamily="18" charset="2"/>
              </a:rPr>
            </a:br>
            <a:r>
              <a:rPr lang="en-US" sz="1800" b="1">
                <a:sym typeface="Symbol" pitchFamily="18" charset="2"/>
              </a:rPr>
              <a:t>					block;</a:t>
            </a:r>
          </a:p>
          <a:p>
            <a:pPr>
              <a:lnSpc>
                <a:spcPct val="90000"/>
              </a:lnSpc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}</a:t>
            </a:r>
            <a:br>
              <a:rPr lang="en-US" sz="1800">
                <a:sym typeface="Symbol" pitchFamily="18" charset="2"/>
              </a:rPr>
            </a:br>
            <a:endParaRPr lang="en-US" sz="180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>
                <a:sym typeface="Symbol" pitchFamily="18" charset="2"/>
              </a:rPr>
              <a:t>		</a:t>
            </a:r>
            <a:r>
              <a:rPr lang="en-US" sz="1800" i="1">
                <a:sym typeface="Symbol" pitchFamily="18" charset="2"/>
              </a:rPr>
              <a:t>signal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): </a:t>
            </a:r>
            <a:br>
              <a:rPr lang="en-US" sz="1800">
                <a:sym typeface="Symbol" pitchFamily="18" charset="2"/>
              </a:rPr>
            </a:br>
            <a:r>
              <a:rPr lang="en-US" sz="1800">
                <a:sym typeface="Symbol" pitchFamily="18" charset="2"/>
              </a:rPr>
              <a:t>		</a:t>
            </a:r>
            <a:r>
              <a:rPr lang="en-US" sz="1800" b="1">
                <a:sym typeface="Symbol" pitchFamily="18" charset="2"/>
              </a:rPr>
              <a:t>S.value++;</a:t>
            </a:r>
          </a:p>
          <a:p>
            <a:pPr>
              <a:lnSpc>
                <a:spcPct val="90000"/>
              </a:lnSpc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if (S.value &lt;= 0) {</a:t>
            </a:r>
          </a:p>
          <a:p>
            <a:pPr>
              <a:lnSpc>
                <a:spcPct val="90000"/>
              </a:lnSpc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			</a:t>
            </a:r>
            <a:r>
              <a:rPr lang="en-US" sz="1800">
                <a:sym typeface="Symbol" pitchFamily="18" charset="2"/>
              </a:rPr>
              <a:t>remove a process</a:t>
            </a:r>
            <a:r>
              <a:rPr lang="en-US" sz="1800" b="1">
                <a:sym typeface="Symbol" pitchFamily="18" charset="2"/>
              </a:rPr>
              <a:t> P </a:t>
            </a:r>
            <a:r>
              <a:rPr lang="en-US" sz="1800">
                <a:sym typeface="Symbol" pitchFamily="18" charset="2"/>
              </a:rPr>
              <a:t>from</a:t>
            </a:r>
            <a:r>
              <a:rPr lang="en-US" sz="1800" b="1">
                <a:sym typeface="Symbol" pitchFamily="18" charset="2"/>
              </a:rPr>
              <a:t> S.L;</a:t>
            </a:r>
            <a:br>
              <a:rPr lang="en-US" sz="1800" b="1">
                <a:sym typeface="Symbol" pitchFamily="18" charset="2"/>
              </a:rPr>
            </a:br>
            <a:r>
              <a:rPr lang="en-US" sz="1800" b="1">
                <a:sym typeface="Symbol" pitchFamily="18" charset="2"/>
              </a:rPr>
              <a:t>					wakeup(P);</a:t>
            </a:r>
          </a:p>
          <a:p>
            <a:pPr>
              <a:lnSpc>
                <a:spcPct val="90000"/>
              </a:lnSpc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			}</a:t>
            </a:r>
          </a:p>
          <a:p>
            <a:pPr>
              <a:lnSpc>
                <a:spcPct val="90000"/>
              </a:lnSpc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sz="1800" b="1">
                <a:sym typeface="Symbol" pitchFamily="18" charset="2"/>
              </a:rPr>
              <a:t>Wait and signal operations are system calls.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/>
              <a:t>Execute </a:t>
            </a:r>
            <a:r>
              <a:rPr lang="en-US" i="1"/>
              <a:t>B</a:t>
            </a:r>
            <a:r>
              <a:rPr lang="en-US"/>
              <a:t> in </a:t>
            </a:r>
            <a:r>
              <a:rPr lang="en-US" i="1"/>
              <a:t>P</a:t>
            </a:r>
            <a:r>
              <a:rPr lang="en-US" baseline="-25000"/>
              <a:t>j</a:t>
            </a:r>
            <a:r>
              <a:rPr lang="en-US"/>
              <a:t> only after </a:t>
            </a:r>
            <a:r>
              <a:rPr lang="en-US" i="1"/>
              <a:t>A</a:t>
            </a:r>
            <a:r>
              <a:rPr lang="en-US"/>
              <a:t> executed in </a:t>
            </a:r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  <a:p>
            <a:pPr>
              <a:tabLst>
                <a:tab pos="2005013" algn="ctr"/>
                <a:tab pos="4518025" algn="ctr"/>
              </a:tabLst>
            </a:pPr>
            <a:r>
              <a:rPr lang="en-US"/>
              <a:t>Use semaphore </a:t>
            </a:r>
            <a:r>
              <a:rPr lang="en-US" i="1"/>
              <a:t>flag</a:t>
            </a:r>
            <a:r>
              <a:rPr lang="en-US"/>
              <a:t> initialized to 0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/>
              <a:t>Code:</a:t>
            </a:r>
          </a:p>
          <a:p>
            <a:pPr>
              <a:buNone/>
              <a:tabLst>
                <a:tab pos="2005013" algn="ctr"/>
                <a:tab pos="4518025" algn="ctr"/>
              </a:tabLst>
            </a:pPr>
            <a:r>
              <a:rPr lang="en-US" i="1"/>
              <a:t>		P</a:t>
            </a:r>
            <a:r>
              <a:rPr lang="en-US" i="1" baseline="-25000"/>
              <a:t>i</a:t>
            </a:r>
            <a:r>
              <a:rPr lang="en-US" i="1"/>
              <a:t>	P</a:t>
            </a:r>
            <a:r>
              <a:rPr lang="en-US" i="1" baseline="-25000"/>
              <a:t>j</a:t>
            </a:r>
            <a:endParaRPr lang="en-US" i="1"/>
          </a:p>
          <a:p>
            <a:pPr>
              <a:buNone/>
              <a:tabLst>
                <a:tab pos="2005013" algn="ctr"/>
                <a:tab pos="4518025" algn="ctr"/>
              </a:tabLst>
            </a:pPr>
            <a:r>
              <a:rPr lang="en-US"/>
              <a:t>		 </a:t>
            </a:r>
            <a:r>
              <a:rPr lang="en-US">
                <a:sym typeface="MT Extra" pitchFamily="18" charset="2"/>
              </a:rPr>
              <a:t></a:t>
            </a:r>
            <a:r>
              <a:rPr lang="en-US"/>
              <a:t> </a:t>
            </a:r>
            <a:r>
              <a:rPr lang="en-US">
                <a:sym typeface="MT Extra" pitchFamily="18" charset="2"/>
              </a:rPr>
              <a:t>	 </a:t>
            </a:r>
          </a:p>
          <a:p>
            <a:pPr>
              <a:buNone/>
              <a:tabLst>
                <a:tab pos="2005013" algn="ctr"/>
                <a:tab pos="4518025" algn="ctr"/>
              </a:tabLst>
            </a:pPr>
            <a:r>
              <a:rPr lang="en-US">
                <a:sym typeface="MT Extra" pitchFamily="18" charset="2"/>
              </a:rPr>
              <a:t>		</a:t>
            </a:r>
            <a:r>
              <a:rPr lang="en-US" i="1">
                <a:sym typeface="MT Extra" pitchFamily="18" charset="2"/>
              </a:rPr>
              <a:t>A</a:t>
            </a:r>
            <a:r>
              <a:rPr lang="en-US">
                <a:sym typeface="MT Extra" pitchFamily="18" charset="2"/>
              </a:rPr>
              <a:t>	</a:t>
            </a:r>
            <a:r>
              <a:rPr lang="en-US" i="1">
                <a:sym typeface="MT Extra" pitchFamily="18" charset="2"/>
              </a:rPr>
              <a:t>wait</a:t>
            </a:r>
            <a:r>
              <a:rPr lang="en-US">
                <a:sym typeface="MT Extra" pitchFamily="18" charset="2"/>
              </a:rPr>
              <a:t>(</a:t>
            </a:r>
            <a:r>
              <a:rPr lang="en-US" i="1">
                <a:sym typeface="MT Extra" pitchFamily="18" charset="2"/>
              </a:rPr>
              <a:t>flag</a:t>
            </a:r>
            <a:r>
              <a:rPr lang="en-US">
                <a:sym typeface="MT Extra" pitchFamily="18" charset="2"/>
              </a:rPr>
              <a:t>)</a:t>
            </a:r>
          </a:p>
          <a:p>
            <a:pPr>
              <a:buNone/>
              <a:tabLst>
                <a:tab pos="2005013" algn="ctr"/>
                <a:tab pos="4518025" algn="ctr"/>
              </a:tabLst>
            </a:pPr>
            <a:r>
              <a:rPr lang="en-US">
                <a:sym typeface="MT Extra" pitchFamily="18" charset="2"/>
              </a:rPr>
              <a:t>		</a:t>
            </a:r>
            <a:r>
              <a:rPr lang="en-US" i="1">
                <a:sym typeface="MT Extra" pitchFamily="18" charset="2"/>
              </a:rPr>
              <a:t>signal</a:t>
            </a:r>
            <a:r>
              <a:rPr lang="en-US">
                <a:sym typeface="MT Extra" pitchFamily="18" charset="2"/>
              </a:rPr>
              <a:t>(</a:t>
            </a:r>
            <a:r>
              <a:rPr lang="en-US" i="1">
                <a:sym typeface="MT Extra" pitchFamily="18" charset="2"/>
              </a:rPr>
              <a:t>flag</a:t>
            </a:r>
            <a:r>
              <a:rPr lang="en-US">
                <a:sym typeface="MT Extra" pitchFamily="18" charset="2"/>
              </a:rPr>
              <a:t>)	</a:t>
            </a:r>
            <a:r>
              <a:rPr lang="en-US" i="1">
                <a:sym typeface="MT Extra" pitchFamily="18" charset="2"/>
              </a:rPr>
              <a:t>B</a:t>
            </a:r>
            <a:endParaRPr lang="en-US">
              <a:sym typeface="MT Extra" pitchFamily="18" charset="2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14300"/>
            <a:ext cx="8153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/>
              <a:t>Semaphore as a General Synchronization Tool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87538" algn="ctr"/>
                <a:tab pos="4572000" algn="ctr"/>
              </a:tabLst>
            </a:pPr>
            <a:r>
              <a:rPr lang="en-US" sz="1800" b="1"/>
              <a:t>Deadlock</a:t>
            </a:r>
            <a:r>
              <a:rPr lang="en-US" sz="1800"/>
              <a:t> – two or more processes are waiting indefinitely for an event that can be caused by only one of the waiting processes.</a:t>
            </a:r>
          </a:p>
          <a:p>
            <a:pPr>
              <a:tabLst>
                <a:tab pos="1887538" algn="ctr"/>
                <a:tab pos="4572000" algn="ctr"/>
              </a:tabLst>
            </a:pPr>
            <a:r>
              <a:rPr lang="en-US" sz="1800"/>
              <a:t>Let </a:t>
            </a:r>
            <a:r>
              <a:rPr lang="en-US" sz="1800" i="1"/>
              <a:t>S</a:t>
            </a:r>
            <a:r>
              <a:rPr lang="en-US" sz="1800"/>
              <a:t> and </a:t>
            </a:r>
            <a:r>
              <a:rPr lang="en-US" sz="1800" i="1"/>
              <a:t>Q</a:t>
            </a:r>
            <a:r>
              <a:rPr lang="en-US" sz="1800"/>
              <a:t> be two semaphores initialized to 1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/>
              <a:t>		</a:t>
            </a:r>
            <a:r>
              <a:rPr lang="en-US" sz="1800" i="1"/>
              <a:t>P</a:t>
            </a:r>
            <a:r>
              <a:rPr lang="en-US" sz="1800" i="1" baseline="-25000"/>
              <a:t>0</a:t>
            </a:r>
            <a:r>
              <a:rPr lang="en-US" sz="1800"/>
              <a:t>	</a:t>
            </a:r>
            <a:r>
              <a:rPr lang="en-US" sz="1800" i="1"/>
              <a:t>P</a:t>
            </a:r>
            <a:r>
              <a:rPr lang="en-US" sz="1800" i="1" baseline="-25000"/>
              <a:t>1</a:t>
            </a:r>
            <a:endParaRPr lang="en-US" sz="1800" i="1"/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/>
              <a:t>	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S</a:t>
            </a:r>
            <a:r>
              <a:rPr lang="en-US" sz="1800"/>
              <a:t>);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Q</a:t>
            </a:r>
            <a:r>
              <a:rPr lang="en-US" sz="1800"/>
              <a:t>);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/>
              <a:t>	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Q</a:t>
            </a:r>
            <a:r>
              <a:rPr lang="en-US" sz="1800"/>
              <a:t>);	</a:t>
            </a:r>
            <a:r>
              <a:rPr lang="en-US" sz="1800" i="1"/>
              <a:t>wait</a:t>
            </a:r>
            <a:r>
              <a:rPr lang="en-US" sz="1800"/>
              <a:t>(</a:t>
            </a:r>
            <a:r>
              <a:rPr lang="en-US" sz="1800" i="1"/>
              <a:t>S</a:t>
            </a:r>
            <a:r>
              <a:rPr lang="en-US" sz="1800"/>
              <a:t>);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/>
              <a:t>		 </a:t>
            </a:r>
            <a:r>
              <a:rPr lang="en-US" sz="1800">
                <a:sym typeface="MT Extra" pitchFamily="18" charset="2"/>
              </a:rPr>
              <a:t>	 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>
                <a:sym typeface="MT Extra" pitchFamily="18" charset="2"/>
              </a:rPr>
              <a:t>		</a:t>
            </a:r>
            <a:r>
              <a:rPr lang="en-US" sz="1800" i="1">
                <a:sym typeface="MT Extra" pitchFamily="18" charset="2"/>
              </a:rPr>
              <a:t>signal</a:t>
            </a:r>
            <a:r>
              <a:rPr lang="en-US" sz="1800">
                <a:sym typeface="MT Extra" pitchFamily="18" charset="2"/>
              </a:rPr>
              <a:t>(</a:t>
            </a:r>
            <a:r>
              <a:rPr lang="en-US" sz="1800" i="1">
                <a:sym typeface="MT Extra" pitchFamily="18" charset="2"/>
              </a:rPr>
              <a:t>S</a:t>
            </a:r>
            <a:r>
              <a:rPr lang="en-US" sz="1800">
                <a:sym typeface="MT Extra" pitchFamily="18" charset="2"/>
              </a:rPr>
              <a:t>);	</a:t>
            </a:r>
            <a:r>
              <a:rPr lang="en-US" sz="1800" i="1">
                <a:sym typeface="MT Extra" pitchFamily="18" charset="2"/>
              </a:rPr>
              <a:t>signal</a:t>
            </a:r>
            <a:r>
              <a:rPr lang="en-US" sz="1800">
                <a:sym typeface="MT Extra" pitchFamily="18" charset="2"/>
              </a:rPr>
              <a:t>(</a:t>
            </a:r>
            <a:r>
              <a:rPr lang="en-US" sz="1800" i="1">
                <a:sym typeface="MT Extra" pitchFamily="18" charset="2"/>
              </a:rPr>
              <a:t>Q</a:t>
            </a:r>
            <a:r>
              <a:rPr lang="en-US" sz="1800">
                <a:sym typeface="MT Extra" pitchFamily="18" charset="2"/>
              </a:rPr>
              <a:t>);</a:t>
            </a:r>
          </a:p>
          <a:p>
            <a:pPr>
              <a:buNone/>
              <a:tabLst>
                <a:tab pos="1887538" algn="ctr"/>
                <a:tab pos="4572000" algn="ctr"/>
              </a:tabLst>
            </a:pPr>
            <a:r>
              <a:rPr lang="en-US" sz="1800">
                <a:sym typeface="MT Extra" pitchFamily="18" charset="2"/>
              </a:rPr>
              <a:t>		</a:t>
            </a:r>
            <a:r>
              <a:rPr lang="en-US" sz="1800" i="1">
                <a:sym typeface="MT Extra" pitchFamily="18" charset="2"/>
              </a:rPr>
              <a:t>signal</a:t>
            </a:r>
            <a:r>
              <a:rPr lang="en-US" sz="1800">
                <a:sym typeface="MT Extra" pitchFamily="18" charset="2"/>
              </a:rPr>
              <a:t>(</a:t>
            </a:r>
            <a:r>
              <a:rPr lang="en-US" sz="1800" i="1">
                <a:sym typeface="MT Extra" pitchFamily="18" charset="2"/>
              </a:rPr>
              <a:t>Q</a:t>
            </a:r>
            <a:r>
              <a:rPr lang="en-US" sz="1800">
                <a:sym typeface="MT Extra" pitchFamily="18" charset="2"/>
              </a:rPr>
              <a:t>)	</a:t>
            </a:r>
            <a:r>
              <a:rPr lang="en-US" sz="1800" i="1">
                <a:sym typeface="MT Extra" pitchFamily="18" charset="2"/>
              </a:rPr>
              <a:t>signal</a:t>
            </a:r>
            <a:r>
              <a:rPr lang="en-US" sz="1800">
                <a:sym typeface="MT Extra" pitchFamily="18" charset="2"/>
              </a:rPr>
              <a:t>(</a:t>
            </a:r>
            <a:r>
              <a:rPr lang="en-US" sz="1800" i="1">
                <a:sym typeface="MT Extra" pitchFamily="18" charset="2"/>
              </a:rPr>
              <a:t>S</a:t>
            </a:r>
            <a:r>
              <a:rPr lang="en-US" sz="1800">
                <a:sym typeface="MT Extra" pitchFamily="18" charset="2"/>
              </a:rPr>
              <a:t>);</a:t>
            </a:r>
          </a:p>
          <a:p>
            <a:pPr>
              <a:tabLst>
                <a:tab pos="1887538" algn="ctr"/>
                <a:tab pos="4572000" algn="ctr"/>
              </a:tabLst>
            </a:pPr>
            <a:r>
              <a:rPr lang="en-US" sz="1800" b="1">
                <a:sym typeface="MT Extra" pitchFamily="18" charset="2"/>
              </a:rPr>
              <a:t>Starvation</a:t>
            </a:r>
            <a:r>
              <a:rPr lang="en-US" sz="1800">
                <a:sym typeface="MT Extra" pitchFamily="18" charset="2"/>
              </a:rPr>
              <a:t> </a:t>
            </a:r>
            <a:r>
              <a:rPr lang="en-US" sz="1800"/>
              <a:t> – indefinite blocking.  A process may never be removed from the semaphore queue in which it is suspended.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Deadlock and Starvation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Bounded-Buffer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82775" y="1323975"/>
            <a:ext cx="7609568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Producer process 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b="1" dirty="0"/>
              <a:t>item </a:t>
            </a:r>
            <a:r>
              <a:rPr lang="en-US" b="1" dirty="0" err="1"/>
              <a:t>nextProduced</a:t>
            </a:r>
            <a:r>
              <a:rPr lang="en-US" b="1" dirty="0"/>
              <a:t>;</a:t>
            </a:r>
            <a:br>
              <a:rPr lang="en-US" b="1" dirty="0"/>
            </a:br>
            <a:endParaRPr lang="en-US" b="1" dirty="0"/>
          </a:p>
          <a:p>
            <a:pPr>
              <a:buFont typeface="Monotype Sorts" pitchFamily="2" charset="2"/>
              <a:buNone/>
            </a:pPr>
            <a:r>
              <a:rPr lang="en-US" b="1" dirty="0"/>
              <a:t>	while (1) {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	while (counter == BUFFER_SIZE)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		; /* do nothing */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	buffer[in] = </a:t>
            </a:r>
            <a:r>
              <a:rPr lang="en-US" b="1" dirty="0" err="1"/>
              <a:t>nextProduced</a:t>
            </a:r>
            <a:r>
              <a:rPr lang="en-US" b="1" dirty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	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	counter++;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}</a:t>
            </a:r>
          </a:p>
          <a:p>
            <a:pPr>
              <a:buFont typeface="Monotype Sorts" pitchFamily="2" charset="2"/>
              <a:buNone/>
            </a:pPr>
            <a:endParaRPr lang="en-US" b="1" dirty="0"/>
          </a:p>
          <a:p>
            <a:pPr lvl="4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61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2933700" y="1323975"/>
            <a:ext cx="6648450" cy="4114800"/>
          </a:xfrm>
        </p:spPr>
        <p:txBody>
          <a:bodyPr/>
          <a:lstStyle/>
          <a:p>
            <a:r>
              <a:rPr lang="en-US" i="1"/>
              <a:t>Counting</a:t>
            </a:r>
            <a:r>
              <a:rPr lang="en-US"/>
              <a:t> semaphore – integer value can range over an unrestricted domain.</a:t>
            </a:r>
          </a:p>
          <a:p>
            <a:r>
              <a:rPr lang="en-US" i="1"/>
              <a:t>Binary</a:t>
            </a:r>
            <a:r>
              <a:rPr lang="en-US"/>
              <a:t> semaphore – integer value can range only between 0 and 1; can be simpler to implement.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Two Types of Semaphores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1" y="804864"/>
            <a:ext cx="4291013" cy="5673725"/>
          </a:xfrm>
        </p:spPr>
        <p:txBody>
          <a:bodyPr>
            <a:normAutofit fontScale="85000" lnSpcReduction="20000"/>
          </a:bodyPr>
          <a:lstStyle/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/>
              <a:t>A binary semaphore is a semaphore with an integer value that can range only between 0 and 1</a:t>
            </a:r>
          </a:p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/>
              <a:t>It is simple to implement.</a:t>
            </a:r>
          </a:p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/>
              <a:t>Type  binary semaphore =</a:t>
            </a:r>
            <a:r>
              <a:rPr lang="en-US" b="1"/>
              <a:t>record</a:t>
            </a:r>
          </a:p>
          <a:p>
            <a:pPr lvl="3">
              <a:lnSpc>
                <a:spcPct val="90000"/>
              </a:lnSpc>
              <a:buNone/>
              <a:defRPr/>
            </a:pPr>
            <a:r>
              <a:rPr lang="en-US" sz="1800"/>
              <a:t>    value:</a:t>
            </a:r>
            <a:r>
              <a:rPr lang="en-US" sz="1800">
                <a:sym typeface="Wingdings" pitchFamily="2" charset="2"/>
              </a:rPr>
              <a:t>(0,1)</a:t>
            </a:r>
          </a:p>
          <a:p>
            <a:pPr lvl="3">
              <a:lnSpc>
                <a:spcPct val="90000"/>
              </a:lnSpc>
              <a:buNone/>
              <a:defRPr/>
            </a:pPr>
            <a:r>
              <a:rPr lang="en-US" sz="1800">
                <a:sym typeface="Wingdings" pitchFamily="2" charset="2"/>
              </a:rPr>
              <a:t>   queue: list of processes</a:t>
            </a:r>
          </a:p>
          <a:p>
            <a:pPr lvl="3">
              <a:lnSpc>
                <a:spcPct val="90000"/>
              </a:lnSpc>
              <a:buNone/>
              <a:defRPr/>
            </a:pPr>
            <a:r>
              <a:rPr lang="en-US" sz="1800" b="1">
                <a:sym typeface="Wingdings" pitchFamily="2" charset="2"/>
              </a:rPr>
              <a:t>end;</a:t>
            </a:r>
          </a:p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/>
              <a:t>var s: binary semaphore</a:t>
            </a:r>
          </a:p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en-US" b="1"/>
              <a:t>waitB(s):</a:t>
            </a:r>
          </a:p>
          <a:p>
            <a:pPr marL="621792" lvl="1">
              <a:lnSpc>
                <a:spcPct val="90000"/>
              </a:lnSpc>
              <a:spcBef>
                <a:spcPts val="324"/>
              </a:spcBef>
              <a:buNone/>
              <a:defRPr/>
            </a:pPr>
            <a:r>
              <a:rPr lang="en-US" sz="1800" b="1"/>
              <a:t>If</a:t>
            </a:r>
            <a:r>
              <a:rPr lang="en-US" sz="1800"/>
              <a:t> s.value=1 </a:t>
            </a:r>
            <a:r>
              <a:rPr lang="en-US" sz="1800" b="1"/>
              <a:t>then</a:t>
            </a:r>
          </a:p>
          <a:p>
            <a:pPr marL="859536" lvl="2">
              <a:lnSpc>
                <a:spcPct val="90000"/>
              </a:lnSpc>
              <a:buNone/>
              <a:defRPr/>
            </a:pPr>
            <a:r>
              <a:rPr lang="en-US" sz="1800"/>
              <a:t>s.value=0</a:t>
            </a:r>
          </a:p>
          <a:p>
            <a:pPr marL="621792" lvl="1">
              <a:lnSpc>
                <a:spcPct val="90000"/>
              </a:lnSpc>
              <a:spcBef>
                <a:spcPts val="324"/>
              </a:spcBef>
              <a:buNone/>
              <a:defRPr/>
            </a:pPr>
            <a:r>
              <a:rPr lang="en-US" sz="1800"/>
              <a:t>else</a:t>
            </a:r>
          </a:p>
          <a:p>
            <a:pPr marL="621792" lvl="1">
              <a:lnSpc>
                <a:spcPct val="90000"/>
              </a:lnSpc>
              <a:spcBef>
                <a:spcPts val="324"/>
              </a:spcBef>
              <a:buNone/>
              <a:defRPr/>
            </a:pPr>
            <a:r>
              <a:rPr lang="en-US" sz="1800"/>
              <a:t> </a:t>
            </a:r>
            <a:r>
              <a:rPr lang="en-US" sz="1800" b="1"/>
              <a:t>begin</a:t>
            </a:r>
          </a:p>
          <a:p>
            <a:pPr marL="621792" lvl="1">
              <a:lnSpc>
                <a:spcPct val="90000"/>
              </a:lnSpc>
              <a:spcBef>
                <a:spcPts val="324"/>
              </a:spcBef>
              <a:buNone/>
              <a:defRPr/>
            </a:pPr>
            <a:r>
              <a:rPr lang="en-US" sz="1800"/>
              <a:t>	place this process in s.queue;</a:t>
            </a:r>
          </a:p>
          <a:p>
            <a:pPr marL="621792" lvl="1">
              <a:lnSpc>
                <a:spcPct val="90000"/>
              </a:lnSpc>
              <a:spcBef>
                <a:spcPts val="324"/>
              </a:spcBef>
              <a:buNone/>
              <a:defRPr/>
            </a:pPr>
            <a:r>
              <a:rPr lang="en-US" sz="1800"/>
              <a:t>	block this process;</a:t>
            </a:r>
          </a:p>
          <a:p>
            <a:pPr marL="621792" lvl="1">
              <a:lnSpc>
                <a:spcPct val="90000"/>
              </a:lnSpc>
              <a:spcBef>
                <a:spcPts val="324"/>
              </a:spcBef>
              <a:buNone/>
              <a:defRPr/>
            </a:pPr>
            <a:r>
              <a:rPr lang="en-US" sz="1800"/>
              <a:t> </a:t>
            </a:r>
            <a:r>
              <a:rPr lang="en-US" sz="1800" b="1"/>
              <a:t>end;</a:t>
            </a:r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Semaphores</a:t>
            </a:r>
          </a:p>
        </p:txBody>
      </p:sp>
      <p:sp>
        <p:nvSpPr>
          <p:cNvPr id="57348" name="Rectangle 1028"/>
          <p:cNvSpPr>
            <a:spLocks noChangeArrowheads="1"/>
          </p:cNvSpPr>
          <p:nvPr/>
        </p:nvSpPr>
        <p:spPr bwMode="auto">
          <a:xfrm>
            <a:off x="5964238" y="3306763"/>
            <a:ext cx="4291012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b="1"/>
              <a:t>signalB(s):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 b="1"/>
              <a:t>If </a:t>
            </a:r>
            <a:r>
              <a:rPr kumimoji="1" lang="en-US" sz="1600"/>
              <a:t> s.queue is empty   </a:t>
            </a:r>
            <a:r>
              <a:rPr kumimoji="1" lang="en-US" sz="1600" b="1"/>
              <a:t>then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/>
              <a:t>   s.value=1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 b="1"/>
              <a:t>else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/>
              <a:t>  </a:t>
            </a:r>
            <a:r>
              <a:rPr kumimoji="1" lang="en-US" sz="1600" b="1"/>
              <a:t>begin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/>
              <a:t>      remove a  process from s.queue;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/>
              <a:t>     place this process in the ready list.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kumimoji="1" lang="en-US" sz="1600"/>
              <a:t>  </a:t>
            </a:r>
            <a:r>
              <a:rPr kumimoji="1" lang="en-US" sz="1600" b="1"/>
              <a:t>end;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709738" y="731838"/>
            <a:ext cx="4210050" cy="582771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576513" algn="l"/>
                <a:tab pos="3030538" algn="l"/>
              </a:tabLst>
            </a:pPr>
            <a:r>
              <a:rPr lang="en-US" sz="1600"/>
              <a:t>Can implement a counting semaphore </a:t>
            </a:r>
            <a:r>
              <a:rPr lang="en-US" sz="1600" i="1"/>
              <a:t>S</a:t>
            </a:r>
            <a:r>
              <a:rPr lang="en-US" sz="1600"/>
              <a:t> as a binary semaphore.</a:t>
            </a:r>
          </a:p>
          <a:p>
            <a:pPr>
              <a:lnSpc>
                <a:spcPct val="80000"/>
              </a:lnSpc>
              <a:tabLst>
                <a:tab pos="2576513" algn="l"/>
                <a:tab pos="3030538" algn="l"/>
              </a:tabLst>
            </a:pPr>
            <a:r>
              <a:rPr lang="en-US" sz="1600"/>
              <a:t>Data structures: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binary-semaphore S1, S2;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int C:  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600"/>
              <a:t>Initialization: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/>
              <a:t>	  </a:t>
            </a:r>
            <a:r>
              <a:rPr lang="en-US" sz="1600" b="1"/>
              <a:t>S1 = 1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S2 = 0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C = </a:t>
            </a:r>
            <a:r>
              <a:rPr lang="en-US" sz="1600"/>
              <a:t>initial value of semaphore</a:t>
            </a:r>
            <a:r>
              <a:rPr lang="en-US" sz="1600" b="1"/>
              <a:t> S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endParaRPr lang="en-US" sz="1600" i="1"/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400" i="1"/>
              <a:t>wait</a:t>
            </a:r>
            <a:r>
              <a:rPr lang="en-US" sz="1400"/>
              <a:t> operation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/>
              <a:t>	         </a:t>
            </a:r>
            <a:r>
              <a:rPr lang="en-US" sz="1600" b="1"/>
              <a:t>wait(S1);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C--;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if (C &lt; 0)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       signal(S1);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       wait(S2);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            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 b="1"/>
              <a:t>	          signal(S1);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600"/>
              <a:t>		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576513" algn="l"/>
                <a:tab pos="3030538" algn="l"/>
              </a:tabLst>
            </a:pPr>
            <a:r>
              <a:rPr lang="en-US" sz="1400" i="1"/>
              <a:t>signal</a:t>
            </a:r>
            <a:r>
              <a:rPr lang="en-US" sz="1400"/>
              <a:t> operation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/>
              <a:t>	  </a:t>
            </a:r>
            <a:r>
              <a:rPr lang="en-US" sz="1400" b="1"/>
              <a:t>wait(S1);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/>
              <a:t>	  C ++;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/>
              <a:t>	  if (C &lt;=</a:t>
            </a:r>
            <a:r>
              <a:rPr lang="en-US" sz="1400" b="1">
                <a:sym typeface="Symbol" pitchFamily="18" charset="2"/>
              </a:rPr>
              <a:t> 0)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>
                <a:sym typeface="Symbol" pitchFamily="18" charset="2"/>
              </a:rPr>
              <a:t>	    signal(S2);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>
                <a:sym typeface="Symbol" pitchFamily="18" charset="2"/>
              </a:rPr>
              <a:t>	else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tabLst>
                <a:tab pos="2576513" algn="l"/>
                <a:tab pos="3030538" algn="l"/>
              </a:tabLst>
            </a:pPr>
            <a:r>
              <a:rPr lang="en-US" sz="1400" b="1">
                <a:sym typeface="Symbol" pitchFamily="18" charset="2"/>
              </a:rPr>
              <a:t>	signal(S1);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65100"/>
            <a:ext cx="843915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/>
              <a:t>Implementing </a:t>
            </a:r>
            <a:r>
              <a:rPr lang="en-US" sz="2800" i="1"/>
              <a:t>S</a:t>
            </a:r>
            <a:r>
              <a:rPr lang="en-US" sz="2800"/>
              <a:t> as a Binary Semaphore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6910389" y="1030288"/>
            <a:ext cx="5691187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  <a:tabLst>
                <a:tab pos="2576513" algn="l"/>
                <a:tab pos="3030538" algn="l"/>
              </a:tabLst>
            </a:pPr>
            <a:endParaRPr kumimoji="1" lang="en-US" sz="1600" b="1">
              <a:sym typeface="Symbol" pitchFamily="18" charset="2"/>
            </a:endParaRP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7232650" y="728663"/>
            <a:ext cx="3435350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 i="1"/>
              <a:t>Counting semaphores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 i="1"/>
              <a:t>wait</a:t>
            </a:r>
            <a:r>
              <a:rPr kumimoji="1" lang="en-US" b="1"/>
              <a:t>(</a:t>
            </a:r>
            <a:r>
              <a:rPr kumimoji="1" lang="en-US" b="1" i="1"/>
              <a:t>S</a:t>
            </a:r>
            <a:r>
              <a:rPr kumimoji="1" lang="en-US" b="1"/>
              <a:t>):	</a:t>
            </a:r>
            <a:br>
              <a:rPr kumimoji="1" lang="en-US" b="1"/>
            </a:br>
            <a:r>
              <a:rPr kumimoji="1" lang="en-US" b="1"/>
              <a:t>S.value--;</a:t>
            </a:r>
            <a:endParaRPr kumimoji="1" lang="en-US" b="1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if (S.value &lt; 0) 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   add this process to S.L;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   block;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 i="1">
                <a:sym typeface="Symbol" pitchFamily="18" charset="2"/>
              </a:rPr>
              <a:t>signal</a:t>
            </a:r>
            <a:r>
              <a:rPr kumimoji="1" lang="en-US" b="1">
                <a:sym typeface="Symbol" pitchFamily="18" charset="2"/>
              </a:rPr>
              <a:t>(</a:t>
            </a:r>
            <a:r>
              <a:rPr kumimoji="1" lang="en-US" b="1" i="1">
                <a:sym typeface="Symbol" pitchFamily="18" charset="2"/>
              </a:rPr>
              <a:t>S</a:t>
            </a:r>
            <a:r>
              <a:rPr kumimoji="1" lang="en-US" b="1">
                <a:sym typeface="Symbol" pitchFamily="18" charset="2"/>
              </a:rPr>
              <a:t>): </a:t>
            </a:r>
            <a:br>
              <a:rPr kumimoji="1" lang="en-US" b="1">
                <a:sym typeface="Symbol" pitchFamily="18" charset="2"/>
              </a:rPr>
            </a:br>
            <a:r>
              <a:rPr kumimoji="1" lang="en-US" b="1">
                <a:sym typeface="Symbol" pitchFamily="18" charset="2"/>
              </a:rPr>
              <a:t>S.value++;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if (S.value &lt;= 0)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	   remove a process P  from S.L;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wakeup(P);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tabLst>
                <a:tab pos="2576513" algn="l"/>
                <a:tab pos="3030538" algn="l"/>
              </a:tabLst>
            </a:pPr>
            <a:r>
              <a:rPr kumimoji="1" lang="en-US" b="1">
                <a:sym typeface="Symbol" pitchFamily="18" charset="2"/>
              </a:rPr>
              <a:t>         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1981200" y="1323975"/>
            <a:ext cx="8358188" cy="4876800"/>
          </a:xfrm>
        </p:spPr>
        <p:txBody>
          <a:bodyPr/>
          <a:lstStyle/>
          <a:p>
            <a:r>
              <a:rPr lang="en-US"/>
              <a:t>Disabling interrupts will not work.</a:t>
            </a:r>
          </a:p>
          <a:p>
            <a:r>
              <a:rPr lang="en-US"/>
              <a:t>Spinlock is the solution</a:t>
            </a:r>
          </a:p>
          <a:p>
            <a:r>
              <a:rPr lang="en-US"/>
              <a:t>With this we have moved busy waiting from entry section to critical sections of application programs. </a:t>
            </a:r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667000" y="214313"/>
            <a:ext cx="7772400" cy="84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Implementing wait() and signal() in Multi-processor Systems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3534-72A8-A94B-9B0E-88D9355A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840C-9F7E-B24E-9B7B-1358581A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have stronger atomicity guarantees on the execution of </a:t>
            </a:r>
            <a:r>
              <a:rPr lang="en-US" i="1" u="sng" dirty="0"/>
              <a:t>multiple</a:t>
            </a:r>
            <a:r>
              <a:rPr lang="en-US" dirty="0"/>
              <a:t> semantically separate operations</a:t>
            </a:r>
          </a:p>
          <a:p>
            <a:endParaRPr lang="en-US" dirty="0"/>
          </a:p>
          <a:p>
            <a:r>
              <a:rPr lang="en-US" dirty="0"/>
              <a:t>Why the term “atomic”</a:t>
            </a:r>
          </a:p>
          <a:p>
            <a:pPr lvl="1"/>
            <a:r>
              <a:rPr lang="en-US" dirty="0"/>
              <a:t>An atom was (originally) thought to be an indivisible particle</a:t>
            </a:r>
          </a:p>
          <a:p>
            <a:endParaRPr lang="en-US" dirty="0"/>
          </a:p>
          <a:p>
            <a:r>
              <a:rPr lang="en-US" dirty="0"/>
              <a:t>The term atomic should be thought of as guaranteeing that a specified sequence of operations – which we say is “made atomic” --- either fully executes or does not execute at 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296CD-3489-AA48-B673-B4B59C6A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5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826" y="1529241"/>
            <a:ext cx="8229600" cy="250936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+mn-lt"/>
                <a:cs typeface="Consolas"/>
              </a:rPr>
              <a:t>Thread 2: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store 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60071" y="198644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826" y="1529241"/>
            <a:ext cx="8229600" cy="2661760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start_atomic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X = X + 1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store 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end_atomic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Thread 2: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start_atomic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X = X + 1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store 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end_atomic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60071" y="198644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E2F34A-CE48-7F4D-9DD5-EB6F2E4DA979}"/>
              </a:ext>
            </a:extLst>
          </p:cNvPr>
          <p:cNvSpPr txBox="1"/>
          <p:nvPr/>
        </p:nvSpPr>
        <p:spPr>
          <a:xfrm>
            <a:off x="1631232" y="4693039"/>
            <a:ext cx="903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 we have constructs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start_atomic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and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end_atomic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that make the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load/increment/store sequence of instructions to be atomic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Thus, we assume the operations of loading X, adding 1 to it, and storing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 new value is a single indivisible operation</a:t>
            </a:r>
          </a:p>
        </p:txBody>
      </p:sp>
    </p:spTree>
    <p:extLst>
      <p:ext uri="{BB962C8B-B14F-4D97-AF65-F5344CB8AC3E}">
        <p14:creationId xmlns:p14="http://schemas.microsoft.com/office/powerpoint/2010/main" val="30591958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provide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Linux kernel provides several </a:t>
            </a:r>
            <a:r>
              <a:rPr lang="en-US" i="1" u="sng" dirty="0"/>
              <a:t>synchronization</a:t>
            </a:r>
            <a:r>
              <a:rPr lang="en-US" dirty="0"/>
              <a:t> mechanisms to achieve atomicity.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discuss the following, in order from coarsest granularity (i.e., atomizing large sequences of instructions) to finest (atomizing just an increment of an integer)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Big Kernel Lock (BKL)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First lock introduced to the kernel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Locked the entire kernel – only one thread at a time can execute kernel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Spin 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Atomic variables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4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BKL is No Longer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Big Kernel Lock (BKL) was the first lock introduced to the kernel</a:t>
            </a:r>
          </a:p>
          <a:p>
            <a:r>
              <a:rPr lang="en-US" dirty="0"/>
              <a:t>Locked the entire kernel</a:t>
            </a:r>
          </a:p>
          <a:p>
            <a:r>
              <a:rPr lang="en-US" dirty="0"/>
              <a:t>Provides correctness, but very slow</a:t>
            </a:r>
          </a:p>
          <a:p>
            <a:r>
              <a:rPr lang="en-US" dirty="0"/>
              <a:t>New uses are prohibited</a:t>
            </a:r>
          </a:p>
          <a:p>
            <a:r>
              <a:rPr lang="en-US" dirty="0"/>
              <a:t>Gradually replaced with finer-grained locking schemes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93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spinlock is used to provide mutual exclusion to a critical 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Conceptually, a spinlock can be thought of as an integer variable that can have only two values:</a:t>
            </a:r>
          </a:p>
          <a:p>
            <a:r>
              <a:rPr lang="en-US" dirty="0"/>
              <a:t>0: unlocked</a:t>
            </a:r>
          </a:p>
          <a:p>
            <a:r>
              <a:rPr lang="en-US" dirty="0"/>
              <a:t>1: locked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might a spinlock address our race condition problem?</a:t>
            </a:r>
          </a:p>
          <a:p>
            <a:r>
              <a:rPr lang="en-US" dirty="0"/>
              <a:t>To acquire a spinlock, a thread must wait until its value is 0 (unlocked), then set it to 1 (locked)</a:t>
            </a:r>
          </a:p>
          <a:p>
            <a:r>
              <a:rPr lang="en-US" dirty="0"/>
              <a:t>To release a spinlock, set the value to 0 (unlocked)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Bounded-Buffer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Consumer process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</a:t>
            </a:r>
            <a:r>
              <a:rPr lang="en-US" sz="1800" b="1"/>
              <a:t>item nextConsumed;</a:t>
            </a:r>
            <a:br>
              <a:rPr lang="en-US" sz="1800" b="1"/>
            </a:br>
            <a:endParaRPr lang="en-US" sz="1800" b="1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/>
              <a:t>	while (1)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/>
              <a:t>		while (counter == 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/>
              <a:t>			; /* do nothing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/>
              <a:t>		nextConsumed = buffer[out];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/>
              <a:t>		out = (out + 1) % BUFFER_SIZE;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/>
              <a:t>		counter--;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b="1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b="1"/>
              <a:t>	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28201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826" y="2615161"/>
            <a:ext cx="8229600" cy="2720032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Thread 1: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X = X + 1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store 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</a:t>
            </a:r>
          </a:p>
          <a:p>
            <a:pPr marL="0" indent="0">
              <a:buNone/>
            </a:pPr>
            <a:r>
              <a:rPr lang="en-US" dirty="0"/>
              <a:t>Thread 2: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X = X + 1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  store 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60071" y="315489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82707-9AB2-A245-B367-978E1A407395}"/>
              </a:ext>
            </a:extLst>
          </p:cNvPr>
          <p:cNvSpPr txBox="1"/>
          <p:nvPr/>
        </p:nvSpPr>
        <p:spPr>
          <a:xfrm>
            <a:off x="2209801" y="1617725"/>
            <a:ext cx="4240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DEFINE_SPINLOCK(lock);</a:t>
            </a:r>
          </a:p>
          <a:p>
            <a:r>
              <a:rPr lang="en-US" sz="2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// …</a:t>
            </a:r>
          </a:p>
        </p:txBody>
      </p:sp>
    </p:spTree>
    <p:extLst>
      <p:ext uri="{BB962C8B-B14F-4D97-AF65-F5344CB8AC3E}">
        <p14:creationId xmlns:p14="http://schemas.microsoft.com/office/powerpoint/2010/main" val="11627550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Semantics of locking a spinlock: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(lock-&gt;value == 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lock-&gt;value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lock-&gt;value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5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05925"/>
            <a:ext cx="8229600" cy="4114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(lock-&gt;value == 1);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lock-&gt;value = 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lock-&gt;value = 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Sounds great …. or does it?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Does anyone see any issues?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happens if multiple threads invoke </a:t>
            </a:r>
            <a:r>
              <a:rPr lang="en-US" sz="2400" dirty="0" err="1"/>
              <a:t>spin_lock</a:t>
            </a:r>
            <a:r>
              <a:rPr lang="en-US" sz="2400" dirty="0"/>
              <a:t>() at the “exact” same time?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5674-C0BA-4244-9A1C-DFDBCD3A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FD92-BE50-5848-BFD1-FE6D2AB1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We’re back to the same problem – we’ve just shifted the race condition from the integer X to the integer that is used to implement the spinlock</a:t>
            </a:r>
          </a:p>
          <a:p>
            <a:endParaRPr lang="en-US" dirty="0"/>
          </a:p>
          <a:p>
            <a:r>
              <a:rPr lang="en-US" dirty="0"/>
              <a:t>The solution relies on </a:t>
            </a:r>
            <a:r>
              <a:rPr lang="en-US" i="1" u="sng" dirty="0">
                <a:solidFill>
                  <a:srgbClr val="FF0000"/>
                </a:solidFill>
              </a:rPr>
              <a:t>hardware support</a:t>
            </a:r>
            <a:r>
              <a:rPr lang="en-US" dirty="0"/>
              <a:t> for atomic operations</a:t>
            </a:r>
          </a:p>
          <a:p>
            <a:endParaRPr lang="en-US" dirty="0"/>
          </a:p>
          <a:p>
            <a:r>
              <a:rPr lang="en-US" dirty="0"/>
              <a:t>Because this support is hardware specific, the specific instructions used to provide atomicity vary on different architectures</a:t>
            </a:r>
          </a:p>
          <a:p>
            <a:pPr lvl="1"/>
            <a:r>
              <a:rPr lang="en-US" dirty="0"/>
              <a:t>x86: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ARM: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8E3C3-F6C3-C74A-9100-60EB7314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9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Semantics (remember: the whole thing is made atomic by hardware)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v,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old = *v;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*v = to;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old;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130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How to implement </a:t>
            </a:r>
            <a:r>
              <a:rPr lang="en-US" sz="2600" dirty="0" err="1"/>
              <a:t>spin_locks</a:t>
            </a:r>
            <a:r>
              <a:rPr lang="en-US" sz="2600" dirty="0"/>
              <a:t> with test-and-set?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LOCKED 1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UNLOCKED 0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?) == ?);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?) == ?);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88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implement </a:t>
            </a:r>
            <a:r>
              <a:rPr lang="en-US" dirty="0" err="1"/>
              <a:t>spin_locks</a:t>
            </a:r>
            <a:r>
              <a:rPr lang="en-US" dirty="0"/>
              <a:t> with test-and-set?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LOCKED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UNLOCKED 0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?) == ?);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536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implement </a:t>
            </a:r>
            <a:r>
              <a:rPr lang="en-US" dirty="0" err="1"/>
              <a:t>spin_locks</a:t>
            </a:r>
            <a:r>
              <a:rPr lang="en-US" dirty="0"/>
              <a:t> with test-and-set?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LOCKED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UNLOCKED 0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LOCKED) == LOCKED);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8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6D10-7A23-6642-8026-491C2BBD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Compare-and-Exchange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74FC-F10A-6E49-92DF-A0F3B4B0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Semantics (remember: the whole thing is made atomic by hardware)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v,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old = *v;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(old == from)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*v = to;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old;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E3D86-560C-FC49-B53E-453FB8B0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53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92F-02D4-C44F-B4DF-9D3FBAA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Compare-and-Exchange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7DB8-22F2-B443-87BA-95658A8E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077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to implement </a:t>
            </a:r>
            <a:r>
              <a:rPr lang="en-US" dirty="0" err="1"/>
              <a:t>spin_locks</a:t>
            </a:r>
            <a:r>
              <a:rPr lang="en-US" dirty="0"/>
              <a:t> with compare-and-exchange?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LOCKED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UNLOCKED 0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compare_and_exchange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UNLOCKED, LOCKED) == LOCKED);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lock)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compare_and_exchange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(&amp;(lock-&gt;value), LOCKED,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UNLOCKED) == LOCKED);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583-6B6A-474D-816C-A1DE1BE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Buffer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Although, both the producer and consumer routines  are correct separately  they may not function correctly  when executed concurrently.</a:t>
            </a:r>
          </a:p>
          <a:p>
            <a:pPr>
              <a:lnSpc>
                <a:spcPct val="90000"/>
              </a:lnSpc>
            </a:pPr>
            <a:r>
              <a:rPr lang="en-US"/>
              <a:t>The statements</a:t>
            </a:r>
            <a:br>
              <a:rPr lang="en-US"/>
            </a:br>
            <a:br>
              <a:rPr lang="en-US"/>
            </a:br>
            <a:r>
              <a:rPr lang="en-US" b="1"/>
              <a:t>counter++;</a:t>
            </a:r>
            <a:br>
              <a:rPr lang="en-US" b="1"/>
            </a:br>
            <a:r>
              <a:rPr lang="en-US" b="1"/>
              <a:t>counter--;</a:t>
            </a:r>
            <a:br>
              <a:rPr lang="en-US" b="1"/>
            </a:br>
            <a:br>
              <a:rPr lang="en-US"/>
            </a:br>
            <a:r>
              <a:rPr lang="en-US"/>
              <a:t>must be performed </a:t>
            </a:r>
            <a:r>
              <a:rPr lang="en-US" i="1"/>
              <a:t>atomically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Atomic operation means an operation that completes in its entirety without interruption.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34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0354-434A-944A-95B3-2002638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on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E204-66E4-F44D-8946-74E15EED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ARM does not provide either of these instructions</a:t>
            </a:r>
          </a:p>
          <a:p>
            <a:endParaRPr lang="en-US" dirty="0"/>
          </a:p>
          <a:p>
            <a:r>
              <a:rPr lang="en-US" dirty="0"/>
              <a:t>It provides multiple instructions that are used with a </a:t>
            </a:r>
            <a:r>
              <a:rPr lang="en-US" i="1" u="sng" dirty="0"/>
              <a:t>monitor </a:t>
            </a:r>
            <a:r>
              <a:rPr lang="en-US" dirty="0"/>
              <a:t>to provide </a:t>
            </a:r>
            <a:r>
              <a:rPr lang="en-US" dirty="0" err="1"/>
              <a:t>synchronizaton</a:t>
            </a:r>
            <a:endParaRPr lang="en-US" dirty="0"/>
          </a:p>
          <a:p>
            <a:endParaRPr lang="en-US" i="1" u="sng" dirty="0"/>
          </a:p>
          <a:p>
            <a:r>
              <a:rPr lang="en-US" dirty="0" err="1"/>
              <a:t>ldrex</a:t>
            </a:r>
            <a:r>
              <a:rPr lang="en-US" dirty="0"/>
              <a:t>: load a word from memory</a:t>
            </a:r>
          </a:p>
          <a:p>
            <a:r>
              <a:rPr lang="en-US" dirty="0" err="1"/>
              <a:t>strex</a:t>
            </a:r>
            <a:r>
              <a:rPr lang="en-US" dirty="0"/>
              <a:t>: </a:t>
            </a:r>
            <a:r>
              <a:rPr lang="en-US" i="1" u="sng" dirty="0"/>
              <a:t>conditional</a:t>
            </a:r>
            <a:r>
              <a:rPr lang="en-US" dirty="0"/>
              <a:t> store of a word to 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E5EB9-684D-4F44-ACBB-B2A722D4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94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0354-434A-944A-95B3-2002638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</a:t>
            </a:r>
            <a:r>
              <a:rPr lang="en-US" dirty="0" err="1"/>
              <a:t>ldrex</a:t>
            </a:r>
            <a:r>
              <a:rPr lang="en-US" dirty="0"/>
              <a:t>/</a:t>
            </a:r>
            <a:r>
              <a:rPr lang="en-US" dirty="0" err="1"/>
              <a:t>strex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E204-66E4-F44D-8946-74E15EED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LDREX R1, </a:t>
            </a:r>
            <a:r>
              <a:rPr lang="en-US" i="1" dirty="0"/>
              <a:t>p 	// (p </a:t>
            </a:r>
            <a:r>
              <a:rPr lang="en-US" i="1" dirty="0">
                <a:sym typeface="Wingdings" pitchFamily="2" charset="2"/>
              </a:rPr>
              <a:t>&lt;- memory address)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R1, 1</a:t>
            </a:r>
          </a:p>
          <a:p>
            <a:pPr marL="0" indent="0">
              <a:buNone/>
            </a:pPr>
            <a:r>
              <a:rPr lang="en-US" dirty="0"/>
              <a:t>STREX R2, R1, </a:t>
            </a:r>
            <a:r>
              <a:rPr lang="en-US" i="1" dirty="0"/>
              <a:t>p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400" i="1" dirty="0"/>
              <a:t>i.e.,</a:t>
            </a:r>
          </a:p>
          <a:p>
            <a:r>
              <a:rPr lang="en-US" sz="2000" dirty="0"/>
              <a:t>Load a word from memory address </a:t>
            </a:r>
            <a:r>
              <a:rPr lang="en-US" sz="2000" i="1" dirty="0"/>
              <a:t>p </a:t>
            </a:r>
            <a:r>
              <a:rPr lang="en-US" sz="2000" dirty="0"/>
              <a:t>into register R1</a:t>
            </a:r>
          </a:p>
          <a:p>
            <a:r>
              <a:rPr lang="en-US" sz="2000" dirty="0"/>
              <a:t>Increment register R1 by 1</a:t>
            </a:r>
          </a:p>
          <a:p>
            <a:r>
              <a:rPr lang="en-US" sz="2000" dirty="0"/>
              <a:t>Conditionally store the value to </a:t>
            </a:r>
            <a:r>
              <a:rPr lang="en-US" sz="2000" i="1" dirty="0"/>
              <a:t>p</a:t>
            </a:r>
          </a:p>
          <a:p>
            <a:r>
              <a:rPr lang="en-US" sz="2000" dirty="0"/>
              <a:t>Determine whether the value of </a:t>
            </a:r>
            <a:r>
              <a:rPr lang="en-US" sz="2000" i="1" dirty="0"/>
              <a:t>p</a:t>
            </a:r>
            <a:r>
              <a:rPr lang="en-US" sz="2000" dirty="0"/>
              <a:t> was stored by checking the </a:t>
            </a:r>
            <a:r>
              <a:rPr lang="en-US" sz="2000" i="1" u="sng" dirty="0"/>
              <a:t>return value</a:t>
            </a:r>
            <a:r>
              <a:rPr lang="en-US" sz="2000" dirty="0"/>
              <a:t> stored in register R2</a:t>
            </a:r>
          </a:p>
          <a:p>
            <a:r>
              <a:rPr lang="en-US" sz="2000" dirty="0"/>
              <a:t>What if the return failed? Go back and retry the whole 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E5EB9-684D-4F44-ACBB-B2A722D4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7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8BA8-530B-D148-ADB5-51F12F61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Constructs in the 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31BE-27E8-554E-A579-39B2C5582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Big Kernel Lock</a:t>
            </a:r>
          </a:p>
          <a:p>
            <a:pPr lvl="1"/>
            <a:r>
              <a:rPr lang="en-US" dirty="0"/>
              <a:t>Global lock on entire kernel; deprecated today</a:t>
            </a:r>
          </a:p>
          <a:p>
            <a:endParaRPr lang="en-US" dirty="0"/>
          </a:p>
          <a:p>
            <a:r>
              <a:rPr lang="en-US" dirty="0"/>
              <a:t>Atomic Variables</a:t>
            </a:r>
          </a:p>
          <a:p>
            <a:pPr lvl="1"/>
            <a:r>
              <a:rPr lang="en-US" dirty="0"/>
              <a:t>Very short, hardware-implemented modifications to variables</a:t>
            </a:r>
          </a:p>
          <a:p>
            <a:endParaRPr lang="en-US" dirty="0"/>
          </a:p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Simple mutually exclusive locks implemented with a simple atomic variable</a:t>
            </a:r>
          </a:p>
          <a:p>
            <a:endParaRPr lang="en-US" dirty="0"/>
          </a:p>
          <a:p>
            <a:r>
              <a:rPr lang="en-US" dirty="0"/>
              <a:t>Semaphores (+ mutexes)</a:t>
            </a:r>
          </a:p>
          <a:p>
            <a:pPr lvl="1"/>
            <a:r>
              <a:rPr lang="en-US" dirty="0"/>
              <a:t>Sleeping locks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731F-A835-1046-A97E-F2452229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6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C68E-E434-2B42-A672-969A8720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vs Sleeping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EAA8-8F47-1944-A062-27CE11A835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Acquires spinlock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&lt;enters critical section&gt;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Releases spinlock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66A4A-F4D7-994A-A387-9F9D49362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Tries to acquire spinlock</a:t>
            </a:r>
          </a:p>
          <a:p>
            <a:pPr marL="0" indent="0">
              <a:buNone/>
            </a:pPr>
            <a:r>
              <a:rPr lang="en-US" sz="2200" dirty="0"/>
              <a:t>&lt; spins (does not sleep) </a:t>
            </a:r>
          </a:p>
          <a:p>
            <a:pPr marL="0" indent="0">
              <a:buNone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r>
              <a:rPr lang="en-US" sz="2200" dirty="0"/>
              <a:t>…&gt;</a:t>
            </a:r>
          </a:p>
          <a:p>
            <a:pPr marL="0" indent="0">
              <a:buNone/>
            </a:pPr>
            <a:r>
              <a:rPr lang="en-US" sz="2200" dirty="0"/>
              <a:t>Acquires spinlock</a:t>
            </a:r>
          </a:p>
          <a:p>
            <a:pPr marL="0" indent="0">
              <a:buNone/>
            </a:pPr>
            <a:r>
              <a:rPr lang="en-US" sz="2200" dirty="0"/>
              <a:t>&lt;enters critical section&gt;</a:t>
            </a:r>
          </a:p>
          <a:p>
            <a:pPr marL="0" indent="0">
              <a:buNone/>
            </a:pPr>
            <a:r>
              <a:rPr lang="en-US" sz="2200" dirty="0"/>
              <a:t>Releases spinlock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22D1-BBC7-8145-9ADA-6E04A97B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67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C68E-E434-2B42-A672-969A8720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vs Sleeping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EAA8-8F47-1944-A062-27CE11A835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Acquires mutex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&lt;enters critical section&gt;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Releases mutex</a:t>
            </a:r>
          </a:p>
          <a:p>
            <a:r>
              <a:rPr lang="en-US" sz="2200" dirty="0"/>
              <a:t>Must also </a:t>
            </a:r>
            <a:r>
              <a:rPr lang="en-US" sz="2200" dirty="0">
                <a:solidFill>
                  <a:srgbClr val="00B050"/>
                </a:solidFill>
              </a:rPr>
              <a:t>wake up processes </a:t>
            </a:r>
            <a:r>
              <a:rPr lang="en-US" sz="2200" dirty="0"/>
              <a:t>waiting to acquire the mutex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66A4A-F4D7-994A-A387-9F9D49362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Tries to acquire mutex</a:t>
            </a:r>
          </a:p>
          <a:p>
            <a:pPr marL="0" indent="0">
              <a:buNone/>
            </a:pPr>
            <a:r>
              <a:rPr lang="en-US" sz="2200" dirty="0"/>
              <a:t>&lt; mutex not available, </a:t>
            </a:r>
            <a:r>
              <a:rPr lang="en-US" sz="2200" dirty="0">
                <a:solidFill>
                  <a:srgbClr val="00B050"/>
                </a:solidFill>
              </a:rPr>
              <a:t>goes to sleep&gt;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r>
              <a:rPr lang="en-US" sz="2200" dirty="0"/>
              <a:t>…</a:t>
            </a:r>
          </a:p>
          <a:p>
            <a:pPr marL="0" indent="0">
              <a:buNone/>
            </a:pPr>
            <a:r>
              <a:rPr lang="en-US" sz="2200" dirty="0"/>
              <a:t>&lt; woken up &gt;</a:t>
            </a:r>
          </a:p>
          <a:p>
            <a:pPr marL="0" indent="0">
              <a:buNone/>
            </a:pPr>
            <a:r>
              <a:rPr lang="en-US" sz="2200" dirty="0"/>
              <a:t>Acquires mutex</a:t>
            </a:r>
          </a:p>
          <a:p>
            <a:pPr marL="0" indent="0">
              <a:buNone/>
            </a:pPr>
            <a:r>
              <a:rPr lang="en-US" sz="2200" dirty="0"/>
              <a:t>&lt;enters critical section&gt;</a:t>
            </a:r>
          </a:p>
          <a:p>
            <a:pPr marL="0" indent="0">
              <a:buNone/>
            </a:pPr>
            <a:r>
              <a:rPr lang="en-US" sz="2200" dirty="0"/>
              <a:t>Releases mutex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22D1-BBC7-8145-9ADA-6E04A97B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F5A7B8-7338-4646-B13B-B782FDE0DFE4}"/>
              </a:ext>
            </a:extLst>
          </p:cNvPr>
          <p:cNvCxnSpPr>
            <a:cxnSpLocks/>
          </p:cNvCxnSpPr>
          <p:nvPr/>
        </p:nvCxnSpPr>
        <p:spPr>
          <a:xfrm flipV="1">
            <a:off x="5181600" y="4343400"/>
            <a:ext cx="990600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386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Sleeping while holding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763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Sleeping while holding a lock should be avoided (unless absolutely necessary)</a:t>
            </a:r>
          </a:p>
          <a:p>
            <a:r>
              <a:rPr lang="en-US" dirty="0"/>
              <a:t>Delays other processes</a:t>
            </a:r>
          </a:p>
          <a:p>
            <a:r>
              <a:rPr lang="en-US" dirty="0"/>
              <a:t>Deadlock risk: is it guaranteed to wake up   (at least </a:t>
            </a:r>
            <a:r>
              <a:rPr lang="en-US" i="1" dirty="0"/>
              <a:t>eventually</a:t>
            </a:r>
            <a:r>
              <a:rPr lang="en-US" dirty="0"/>
              <a:t>) and release the lock?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process </a:t>
            </a:r>
            <a:r>
              <a:rPr lang="en-US" i="1" u="sng" dirty="0"/>
              <a:t>cannot</a:t>
            </a:r>
            <a:r>
              <a:rPr lang="en-US" i="1" dirty="0"/>
              <a:t> </a:t>
            </a:r>
            <a:r>
              <a:rPr lang="en-US" dirty="0"/>
              <a:t>sleep holding a spinlock</a:t>
            </a:r>
          </a:p>
          <a:p>
            <a:r>
              <a:rPr lang="en-US" dirty="0"/>
              <a:t>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 </a:t>
            </a:r>
            <a:r>
              <a:rPr lang="en-US" dirty="0"/>
              <a:t>while holding a spinlock will trigger a kernel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oops()</a:t>
            </a:r>
          </a:p>
          <a:p>
            <a:r>
              <a:rPr lang="en-US" dirty="0"/>
              <a:t>Required to release lock, then sleep …</a:t>
            </a:r>
          </a:p>
          <a:p>
            <a:r>
              <a:rPr lang="en-US" dirty="0"/>
              <a:t>or, use a mutex instead of a spin 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56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809-8E06-324A-AB24-D1FE998C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vs </a:t>
            </a:r>
            <a:r>
              <a:rPr lang="en-US" dirty="0" err="1"/>
              <a:t>Mutexes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50C8-3467-8A4F-BB4F-2DCB09D2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838200"/>
          </a:xfrm>
        </p:spPr>
        <p:txBody>
          <a:bodyPr/>
          <a:lstStyle/>
          <a:p>
            <a:r>
              <a:rPr lang="en-US" dirty="0"/>
              <a:t>What to use (LKD pp. 197)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03DF3-7B6D-8340-9275-B5BB21F1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AB53A-AEBC-E84E-9588-AEA57C43F47C}"/>
              </a:ext>
            </a:extLst>
          </p:cNvPr>
          <p:cNvSpPr txBox="1"/>
          <p:nvPr/>
        </p:nvSpPr>
        <p:spPr>
          <a:xfrm>
            <a:off x="8065325" y="2590801"/>
            <a:ext cx="190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Spin lock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Spin lock</a:t>
            </a:r>
          </a:p>
          <a:p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Mutex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Spin lock</a:t>
            </a:r>
          </a:p>
          <a:p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Mutex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04906-1EB0-744E-AF72-6F6FEC16E13C}"/>
              </a:ext>
            </a:extLst>
          </p:cNvPr>
          <p:cNvSpPr txBox="1"/>
          <p:nvPr/>
        </p:nvSpPr>
        <p:spPr>
          <a:xfrm>
            <a:off x="2233528" y="2590800"/>
            <a:ext cx="58743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overhead locking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 lock hold time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 lock hold time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lock from interrupt context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sleep while holding lock</a:t>
            </a:r>
          </a:p>
        </p:txBody>
      </p:sp>
    </p:spTree>
    <p:extLst>
      <p:ext uri="{BB962C8B-B14F-4D97-AF65-F5344CB8AC3E}">
        <p14:creationId xmlns:p14="http://schemas.microsoft.com/office/powerpoint/2010/main" val="27396919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Different Types of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Atomics - When shared data fits inside a single word of memory, or a lock-free synchronization protocol can be implemented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Spin locks - very short lock durations and/or very low overhead requirements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Mutexes</a:t>
            </a:r>
            <a:r>
              <a:rPr lang="en-US" dirty="0"/>
              <a:t> - Long lock duration and/or process needs to sleep while holding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Read-Copy-Update (RCU) - Modern locking approach that may improve performance (link provided on course website)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5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Design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common kernel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threads share a data structure.</a:t>
            </a:r>
          </a:p>
          <a:p>
            <a:pPr lvl="1"/>
            <a:r>
              <a:rPr lang="en-US" dirty="0"/>
              <a:t>Some are reading</a:t>
            </a:r>
          </a:p>
          <a:p>
            <a:pPr lvl="1"/>
            <a:r>
              <a:rPr lang="en-US" dirty="0"/>
              <a:t>Some are writing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Reads and writes should not interfere!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096001" y="4953001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924800" y="3886200"/>
            <a:ext cx="1371600" cy="1371600"/>
            <a:chOff x="762000" y="1676400"/>
            <a:chExt cx="1371600" cy="1371600"/>
          </a:xfrm>
        </p:grpSpPr>
        <p:sp>
          <p:nvSpPr>
            <p:cNvPr id="8" name="Oval 7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2974" y="1981810"/>
              <a:ext cx="9412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Shared</a:t>
              </a:r>
            </a:p>
            <a:p>
              <a:pPr algn="ctr"/>
              <a:r>
                <a:rPr lang="en-US" sz="2000" b="1" dirty="0"/>
                <a:t>data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6400800" y="4876800"/>
            <a:ext cx="1524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867401" y="4191001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44958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6019801" y="3505201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00800" y="3810000"/>
            <a:ext cx="1524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7010401" y="3124201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15200" y="3581400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870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Design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2971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synchronization methods need to balance the needs of readers and writers: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Reads tend to be more common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2590801"/>
            <a:ext cx="1785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Lots of reads</a:t>
            </a:r>
            <a:br>
              <a:rPr lang="en-US" sz="2400" dirty="0"/>
            </a:br>
            <a:r>
              <a:rPr lang="en-US" sz="2400" dirty="0"/>
              <a:t>Few writes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4704" y="2590801"/>
            <a:ext cx="23189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Balanced</a:t>
            </a:r>
            <a:br>
              <a:rPr lang="en-US" sz="2400" dirty="0"/>
            </a:br>
            <a:r>
              <a:rPr lang="en-US" sz="2400" dirty="0"/>
              <a:t>Reads and writes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4899" y="2590801"/>
            <a:ext cx="18697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Lots of writes</a:t>
            </a:r>
            <a:br>
              <a:rPr lang="en-US" sz="2400" dirty="0"/>
            </a:br>
            <a:r>
              <a:rPr lang="en-US" sz="2400" dirty="0"/>
              <a:t>Few reads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0" y="4267200"/>
            <a:ext cx="9144000" cy="0"/>
          </a:xfrm>
          <a:prstGeom prst="line">
            <a:avLst/>
          </a:prstGeom>
          <a:ln>
            <a:solidFill>
              <a:srgbClr val="720D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1200" y="4495800"/>
            <a:ext cx="37831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Synchronization can prevent </a:t>
            </a:r>
            <a:br>
              <a:rPr lang="en-US" sz="2400" dirty="0"/>
            </a:br>
            <a:r>
              <a:rPr lang="en-US" sz="2400" dirty="0"/>
              <a:t>concurrency…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Reader/writer locks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Mutual exclusion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33782" y="4495800"/>
            <a:ext cx="4429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 it can allow concurrency at the </a:t>
            </a:r>
            <a:br>
              <a:rPr lang="en-US" sz="2400" dirty="0"/>
            </a:br>
            <a:r>
              <a:rPr lang="en-US" sz="2400" dirty="0"/>
              <a:t>expense of overheads: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Lock free / wait free algorithms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Transactional memory</a:t>
            </a:r>
          </a:p>
          <a:p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791200" y="4648200"/>
            <a:ext cx="0" cy="1295400"/>
          </a:xfrm>
          <a:prstGeom prst="line">
            <a:avLst/>
          </a:prstGeom>
          <a:ln>
            <a:solidFill>
              <a:srgbClr val="720D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4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Buffer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statement “</a:t>
            </a:r>
            <a:r>
              <a:rPr lang="en-US" b="1" dirty="0"/>
              <a:t>counter++</a:t>
            </a:r>
            <a:r>
              <a:rPr lang="en-US" dirty="0"/>
              <a:t>” may be implemented in machine language as: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register1 = counter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register1 = register1 + 1</a:t>
            </a:r>
            <a:br>
              <a:rPr lang="en-US" b="1" dirty="0"/>
            </a:br>
            <a:r>
              <a:rPr lang="en-US" b="1" dirty="0"/>
              <a:t>counter = register1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The statement “</a:t>
            </a:r>
            <a:r>
              <a:rPr lang="en-US" b="1" dirty="0"/>
              <a:t>count—</a:t>
            </a:r>
            <a:r>
              <a:rPr lang="en-US" dirty="0"/>
              <a:t>” may be implemented as: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register2 = counter</a:t>
            </a:r>
            <a:br>
              <a:rPr lang="en-US" b="1" dirty="0"/>
            </a:br>
            <a:r>
              <a:rPr lang="en-US" b="1" dirty="0"/>
              <a:t>register2 = register2 – 1</a:t>
            </a:r>
            <a:br>
              <a:rPr lang="en-US" b="1" dirty="0"/>
            </a:br>
            <a:r>
              <a:rPr lang="en-US" b="1" dirty="0"/>
              <a:t>counter = register2</a:t>
            </a:r>
          </a:p>
        </p:txBody>
      </p:sp>
    </p:spTree>
    <p:extLst>
      <p:ext uri="{BB962C8B-B14F-4D97-AF65-F5344CB8AC3E}">
        <p14:creationId xmlns:p14="http://schemas.microsoft.com/office/powerpoint/2010/main" val="41802058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A97-8228-4745-B0BE-8C595AA1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2027-DF02-504E-85DB-0E37D90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readers can execute concurrently with no locking or synchronization</a:t>
            </a:r>
          </a:p>
          <a:p>
            <a:endParaRPr lang="en-US" dirty="0"/>
          </a:p>
          <a:p>
            <a:r>
              <a:rPr lang="en-US" dirty="0"/>
              <a:t>Writers are mutually exclusive with all readers and all other writers</a:t>
            </a:r>
          </a:p>
          <a:p>
            <a:endParaRPr lang="en-US" dirty="0"/>
          </a:p>
          <a:p>
            <a:r>
              <a:rPr lang="en-US" dirty="0"/>
              <a:t>Use case?</a:t>
            </a:r>
          </a:p>
          <a:p>
            <a:pPr lvl="1"/>
            <a:r>
              <a:rPr lang="en-US" dirty="0"/>
              <a:t>Inserting/deleting(writers) or iterating through (readers) a linked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927AE-68C2-4B4A-9D04-6E922040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8142"/>
      </p:ext>
    </p:extLst>
  </p:cSld>
  <p:clrMapOvr>
    <a:masterClrMapping/>
  </p:clrMapOvr>
</p:sld>
</file>

<file path=ppt/theme/theme1.xml><?xml version="1.0" encoding="utf-8"?>
<a:theme xmlns:a="http://schemas.openxmlformats.org/drawingml/2006/main" name="CSE5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31" id="{AAC83B09-900E-644A-B044-2AAB6ED5B7BB}" vid="{2CF829FC-D6C8-5648-A9AD-9E28A27258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CSE531</Template>
  <TotalTime>28</TotalTime>
  <Words>7332</Words>
  <Application>Microsoft Macintosh PowerPoint</Application>
  <PresentationFormat>Widescreen</PresentationFormat>
  <Paragraphs>1030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Arial</vt:lpstr>
      <vt:lpstr>Arial Rounded MT Bold</vt:lpstr>
      <vt:lpstr>Calibri</vt:lpstr>
      <vt:lpstr>Consolas</vt:lpstr>
      <vt:lpstr>Courier New</vt:lpstr>
      <vt:lpstr>Monotype Sorts</vt:lpstr>
      <vt:lpstr>Verdana</vt:lpstr>
      <vt:lpstr>Wingdings</vt:lpstr>
      <vt:lpstr>Wingdings 2</vt:lpstr>
      <vt:lpstr>Wingdings 3</vt:lpstr>
      <vt:lpstr>CSE531</vt:lpstr>
      <vt:lpstr>Process Syncronization</vt:lpstr>
      <vt:lpstr>Race Condition</vt:lpstr>
      <vt:lpstr>Critical Section Problem</vt:lpstr>
      <vt:lpstr>Background</vt:lpstr>
      <vt:lpstr>Bounded-Buffer </vt:lpstr>
      <vt:lpstr>Bounded-Buffer </vt:lpstr>
      <vt:lpstr>Bounded-Buffer </vt:lpstr>
      <vt:lpstr>Bounded Buffer</vt:lpstr>
      <vt:lpstr>Bounded Buffer</vt:lpstr>
      <vt:lpstr>Bounded Buffer</vt:lpstr>
      <vt:lpstr>Bounded Buffer</vt:lpstr>
      <vt:lpstr>Solution</vt:lpstr>
      <vt:lpstr>Approaches</vt:lpstr>
      <vt:lpstr>Non-preemptive</vt:lpstr>
      <vt:lpstr>Preemptive</vt:lpstr>
      <vt:lpstr>Mutual exclusion: Software approaches</vt:lpstr>
      <vt:lpstr>Two process solution : Dekker’s algorithm</vt:lpstr>
      <vt:lpstr>Algorithm 1</vt:lpstr>
      <vt:lpstr>PowerPoint Presentation</vt:lpstr>
      <vt:lpstr>Algorithm 2</vt:lpstr>
      <vt:lpstr>Algorithm 2…</vt:lpstr>
      <vt:lpstr>Algorithm 3</vt:lpstr>
      <vt:lpstr>Correct solution (1)</vt:lpstr>
      <vt:lpstr>Dekker’s Algorithm </vt:lpstr>
      <vt:lpstr>Correct solution (2)</vt:lpstr>
      <vt:lpstr>Correct solution</vt:lpstr>
      <vt:lpstr>Multi-process solution: Bakery Algorithm</vt:lpstr>
      <vt:lpstr>Bakery Algorithm </vt:lpstr>
      <vt:lpstr>Bakery Algorithm </vt:lpstr>
      <vt:lpstr>Mutual exclusion: hardware solution</vt:lpstr>
      <vt:lpstr>Special machine instructions</vt:lpstr>
      <vt:lpstr>Test and set instruction</vt:lpstr>
      <vt:lpstr>Mutual Exclusion with Test-and-Set</vt:lpstr>
      <vt:lpstr>Test-and-Set: Correctness</vt:lpstr>
      <vt:lpstr>Swap instruction</vt:lpstr>
      <vt:lpstr>Mutual Exclusion with Swap</vt:lpstr>
      <vt:lpstr>SWAP: Correctness</vt:lpstr>
      <vt:lpstr>Can we get bounded waiting ?</vt:lpstr>
      <vt:lpstr>Can we get bounded waiting ?....</vt:lpstr>
      <vt:lpstr>Properties of machine instruction approach</vt:lpstr>
      <vt:lpstr>Semaphores: Dijkstra; 1965</vt:lpstr>
      <vt:lpstr>Semaphores: Dijkstra 1965 Classical or first definition</vt:lpstr>
      <vt:lpstr>Critical Section of n Processes</vt:lpstr>
      <vt:lpstr>Semaphore Implementation</vt:lpstr>
      <vt:lpstr>Semaphore Implementation</vt:lpstr>
      <vt:lpstr>Implementation</vt:lpstr>
      <vt:lpstr>Semaphore as a General Synchronization Tool</vt:lpstr>
      <vt:lpstr>Deadlock and Starvation</vt:lpstr>
      <vt:lpstr>Two Types of Semaphores</vt:lpstr>
      <vt:lpstr>Binary Semaphores</vt:lpstr>
      <vt:lpstr>Implementing S as a Binary Semaphore</vt:lpstr>
      <vt:lpstr>Implementing wait() and signal() in Multi-processor Systems</vt:lpstr>
      <vt:lpstr>Semaphores: Dijkstra 1965 Classical or first definition</vt:lpstr>
      <vt:lpstr>Critical Section of n Processes</vt:lpstr>
      <vt:lpstr>Semaphore Implementation</vt:lpstr>
      <vt:lpstr>Semaphore Implementation</vt:lpstr>
      <vt:lpstr>Implementation</vt:lpstr>
      <vt:lpstr>Semaphore as a General Synchronization Tool</vt:lpstr>
      <vt:lpstr>Deadlock and Starvation</vt:lpstr>
      <vt:lpstr>Two Types of Semaphores</vt:lpstr>
      <vt:lpstr>Binary Semaphores</vt:lpstr>
      <vt:lpstr>Implementing S as a Binary Semaphore</vt:lpstr>
      <vt:lpstr>Implementing wait() and signal() in Multi-processor Systems</vt:lpstr>
      <vt:lpstr>Atomic Operations</vt:lpstr>
      <vt:lpstr>Atomicity</vt:lpstr>
      <vt:lpstr>Atomicity</vt:lpstr>
      <vt:lpstr>How to provide atomicity</vt:lpstr>
      <vt:lpstr>The BKL is No Longer Used</vt:lpstr>
      <vt:lpstr>Spinlocks</vt:lpstr>
      <vt:lpstr>Spinlocks</vt:lpstr>
      <vt:lpstr>Spinlocks</vt:lpstr>
      <vt:lpstr>Spinlocks</vt:lpstr>
      <vt:lpstr>Atomic Instructions</vt:lpstr>
      <vt:lpstr>Test and set</vt:lpstr>
      <vt:lpstr>Test and set</vt:lpstr>
      <vt:lpstr>Test and set</vt:lpstr>
      <vt:lpstr>Test and set</vt:lpstr>
      <vt:lpstr>Compare-and-Exchange</vt:lpstr>
      <vt:lpstr>Compare-and-Exchange</vt:lpstr>
      <vt:lpstr>Atomicity on ARM</vt:lpstr>
      <vt:lpstr>Semantics of ldrex/strex</vt:lpstr>
      <vt:lpstr>Synchronization Constructs in the Linux Kernel</vt:lpstr>
      <vt:lpstr>Spinlocks vs Sleeping Locks</vt:lpstr>
      <vt:lpstr>Spinlocks vs Sleeping Locks</vt:lpstr>
      <vt:lpstr>Sleeping while holding Locks</vt:lpstr>
      <vt:lpstr>Spinlocks vs Mutexes</vt:lpstr>
      <vt:lpstr>When to Use Different Types of Locks</vt:lpstr>
      <vt:lpstr>Synchronization Design Challenge</vt:lpstr>
      <vt:lpstr>Synchronization Design Tradeoffs</vt:lpstr>
      <vt:lpstr>Reader/Writer 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(CSE531)  Lecture # 13</dc:title>
  <dc:creator>Manish Shrivastava</dc:creator>
  <cp:lastModifiedBy>Manish Shrivastava</cp:lastModifiedBy>
  <cp:revision>2</cp:revision>
  <dcterms:created xsi:type="dcterms:W3CDTF">2018-10-25T08:19:10Z</dcterms:created>
  <dcterms:modified xsi:type="dcterms:W3CDTF">2021-11-11T07:04:55Z</dcterms:modified>
</cp:coreProperties>
</file>