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06" r:id="rId2"/>
    <p:sldId id="307" r:id="rId3"/>
    <p:sldId id="308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03" r:id="rId13"/>
    <p:sldId id="361" r:id="rId14"/>
    <p:sldId id="304" r:id="rId15"/>
    <p:sldId id="362" r:id="rId16"/>
    <p:sldId id="363" r:id="rId17"/>
    <p:sldId id="364" r:id="rId18"/>
    <p:sldId id="257" r:id="rId19"/>
    <p:sldId id="258" r:id="rId20"/>
    <p:sldId id="259" r:id="rId21"/>
    <p:sldId id="260" r:id="rId22"/>
    <p:sldId id="295" r:id="rId23"/>
    <p:sldId id="296" r:id="rId24"/>
    <p:sldId id="297" r:id="rId25"/>
    <p:sldId id="261" r:id="rId26"/>
    <p:sldId id="279" r:id="rId27"/>
    <p:sldId id="285" r:id="rId28"/>
    <p:sldId id="286" r:id="rId29"/>
    <p:sldId id="294" r:id="rId30"/>
    <p:sldId id="263" r:id="rId31"/>
    <p:sldId id="298" r:id="rId32"/>
    <p:sldId id="262" r:id="rId33"/>
    <p:sldId id="265" r:id="rId34"/>
    <p:sldId id="266" r:id="rId35"/>
    <p:sldId id="287" r:id="rId36"/>
    <p:sldId id="293" r:id="rId37"/>
    <p:sldId id="267" r:id="rId38"/>
    <p:sldId id="268" r:id="rId39"/>
    <p:sldId id="269" r:id="rId40"/>
    <p:sldId id="289" r:id="rId41"/>
    <p:sldId id="290" r:id="rId42"/>
    <p:sldId id="291" r:id="rId43"/>
    <p:sldId id="299" r:id="rId44"/>
    <p:sldId id="270" r:id="rId45"/>
    <p:sldId id="271" r:id="rId46"/>
    <p:sldId id="300" r:id="rId47"/>
    <p:sldId id="283" r:id="rId48"/>
    <p:sldId id="305" r:id="rId49"/>
    <p:sldId id="2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ADD4-D652-264A-B9F2-233E05990A20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89C31-E474-464D-9BD0-F934F53D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C3AB9-7D2F-4CD2-B065-C84C6B0B3D18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0561C-187E-438F-9D33-2EBC9509B0FD}" type="slidenum">
              <a:rPr lang="en-US"/>
              <a:pPr/>
              <a:t>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E913A-5D41-484B-9719-CB74B4870D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A8192-E659-4DCA-9D92-0EFD575891FF}" type="slidenum">
              <a:rPr lang="en-US"/>
              <a:pPr/>
              <a:t>11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8C5FE-20FA-4E79-A989-6F28BA8ACEB3}" type="slidenum">
              <a:rPr lang="en-US"/>
              <a:pPr/>
              <a:t>12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62963-3E72-4EFF-9380-03BC99F6EA51}" type="slidenum">
              <a:rPr lang="en-US"/>
              <a:pPr/>
              <a:t>13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E767B-9048-4E42-90EC-5B3D37D9CC35}" type="slidenum">
              <a:rPr lang="en-US"/>
              <a:pPr/>
              <a:t>14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6538" tIns="48268" rIns="96538" bIns="482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8800-81D5-87A3-D1CF-3DA5C42A4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CFFFF-C50E-7AB5-0FD8-F638EC89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E23F-18C0-4247-B41D-442A0A61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467B-8F75-A58F-6B75-464EE18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8155-E6E4-9656-3DDC-294AA786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421D-0B0F-296C-1A54-F9DE662F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14D1D-2914-C6B4-1D60-4A62C4B4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D5D7-01C6-DDB6-A618-AC6097F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D1C6-6661-3CAF-14F3-82C6378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84CD-17DE-669A-2926-E9384BC5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C66F-FAFC-68C2-456E-83661A571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5E7B9-BBED-F8A1-F238-7D6E9155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9299-E9CB-CCF0-E0B3-EE89A57E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F08B-81C6-C99A-F5C7-C79168F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6EA8-E768-C0E2-E034-61B52A2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5FA-BB53-DB75-7701-F67389D7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869D-5952-133D-36A2-3C4C581D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7088-B277-2F64-CAD2-7BF70776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E5A3-29D5-92F4-57E1-29CEC899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4778-6CF1-47AD-E337-B8E2ECB5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BC7F-D2BC-10F3-8686-EE1DA6D6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6752-598E-FDE9-F28A-E0D7A223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26EC-9402-1E7D-4569-5D3BF0F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725E-D731-503D-8339-C52A1A26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6C89-BA34-F37B-DADD-786557B8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4610-B379-63CF-7824-71E30DC0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AC6D-5950-8B12-B897-C03C6A6BE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02067-774B-FC38-7D5C-F1755D7D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C9051-5A8C-2159-F6BB-561BE4F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BC7D-300D-1B98-0B12-0B37A2E8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47167-D168-346F-8694-231C80FA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3588-81EC-84E7-3BB3-7215F0B7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AC32-CF8B-5952-884F-74563248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0E637-5F38-2DBA-4F3A-1AED7529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5D410-CEB9-C373-1701-42B0E476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4EFE8-4F51-55A5-33B3-66429C071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645DC-8EBE-F1F5-EB82-6F44CE9D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39F96-95EC-C6C5-A4D4-C4C02FC3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8B560-B6A0-7EC3-AE32-72E7598C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8F80-9212-C3A3-6CEC-EEFBC8C6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EAC2-20DD-C938-168F-BA890123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3B0A6-7355-1E95-8221-4C57B0CD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FF8E0-94DB-968B-45EE-922E87AA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A4F2E-96CF-D363-DFD9-47D144CD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6D9F0-0B72-673A-3EAB-E3AA4077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137A-4828-6102-5798-1EBA460C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2950-CAFE-5ACA-4740-4D793FD9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9F58-AF0C-C608-A6E2-C0CE191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8117A-5CAC-6B57-F9BF-CFF1368ED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2D590-B15F-01A7-114E-67E7E71A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4D88-0F5C-96BC-EC1E-95F2061D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C27-0CCF-AF16-F6B5-74C1C753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F3BB-FED4-6968-684C-E53FCEE9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60043-9A6E-245A-AC68-4F85DB0D2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C1FC0-401F-F78F-3C61-CF14BE9D5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C197B-E372-F4B8-195E-4465C13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6924-653F-EDDB-8FDA-4BFA10E5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EFCEB-E6E2-63BF-D8AD-05951D0B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9DCF6-69FC-B62D-CB52-C84D782E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FB17-9B4B-E052-6E05-ACFF7BB4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4408-A5BA-B239-E266-8FBBC1433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B225-119C-F94D-94FE-791EF03BCD1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0CEA-305E-B845-464D-9CD66193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F239-93C3-5CBA-C325-8AB161B50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6B70-8E8C-BC4F-B3A9-CE8CA4BA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802C-4898-478A-A5FA-C2CF29ACB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OS - Kernels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05BA9-25AC-4995-BD5E-3421ABDC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Manish Shrivastava</a:t>
            </a:r>
          </a:p>
        </p:txBody>
      </p:sp>
    </p:spTree>
    <p:extLst>
      <p:ext uri="{BB962C8B-B14F-4D97-AF65-F5344CB8AC3E}">
        <p14:creationId xmlns:p14="http://schemas.microsoft.com/office/powerpoint/2010/main" val="270330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Gribble, Lazowska, Levy, Zahorjan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6969-741C-46B8-82F5-DA39396D814C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153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The traditional approach is layering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implement OS as a set of layers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layer presents an enhanced ‘virtual machine’ to the layer above</a:t>
            </a:r>
          </a:p>
          <a:p>
            <a:pPr>
              <a:lnSpc>
                <a:spcPct val="90000"/>
              </a:lnSpc>
            </a:pPr>
            <a:r>
              <a:rPr lang="en-US" sz="2000"/>
              <a:t>The first description of this approach was Dijkstra’s THE system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Layer 5:  </a:t>
            </a:r>
            <a:r>
              <a:rPr lang="en-US" sz="1800">
                <a:solidFill>
                  <a:srgbClr val="FF0066"/>
                </a:solidFill>
              </a:rPr>
              <a:t>Job Managers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Execute users’ programs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Layer 4:  </a:t>
            </a:r>
            <a:r>
              <a:rPr lang="en-US" sz="1800">
                <a:solidFill>
                  <a:srgbClr val="FF0066"/>
                </a:solidFill>
              </a:rPr>
              <a:t>Device Managers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Handle devices and provide buffering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Layer 3:  </a:t>
            </a:r>
            <a:r>
              <a:rPr lang="en-US" sz="1800">
                <a:solidFill>
                  <a:srgbClr val="FF0066"/>
                </a:solidFill>
              </a:rPr>
              <a:t>Console Manager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Implements virtual consoles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Layer 2: </a:t>
            </a:r>
            <a:r>
              <a:rPr lang="en-US" sz="1800">
                <a:solidFill>
                  <a:srgbClr val="FF0066"/>
                </a:solidFill>
              </a:rPr>
              <a:t>Page Manager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Implements virtual memories for each process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Layer 1: </a:t>
            </a:r>
            <a:r>
              <a:rPr lang="en-US" sz="1800">
                <a:solidFill>
                  <a:srgbClr val="FF0066"/>
                </a:solidFill>
              </a:rPr>
              <a:t>Kernel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Implements a virtual processor for each process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Layer 0: </a:t>
            </a:r>
            <a:r>
              <a:rPr lang="en-US" sz="1800">
                <a:solidFill>
                  <a:srgbClr val="FF0066"/>
                </a:solidFill>
              </a:rPr>
              <a:t>Hardware</a:t>
            </a:r>
          </a:p>
          <a:p>
            <a:pPr>
              <a:lnSpc>
                <a:spcPct val="90000"/>
              </a:lnSpc>
            </a:pPr>
            <a:r>
              <a:rPr lang="en-US" sz="2000"/>
              <a:t>Each layer can be tested and verified independently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Gribble, Lazowska, Levy, Zahorjan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1A10-B9C1-475E-94CE-F1793A5F7FCD}" type="slidenum">
              <a:rPr lang="en-US"/>
              <a:pPr/>
              <a:t>11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layering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Imposes hierarchical structure</a:t>
            </a:r>
          </a:p>
          <a:p>
            <a:pPr lvl="1"/>
            <a:r>
              <a:rPr lang="en-US"/>
              <a:t>but real systems are more complex:</a:t>
            </a:r>
          </a:p>
          <a:p>
            <a:pPr lvl="2"/>
            <a:r>
              <a:rPr lang="en-US"/>
              <a:t>file system requires VM services (buffers)</a:t>
            </a:r>
          </a:p>
          <a:p>
            <a:pPr lvl="2"/>
            <a:r>
              <a:rPr lang="en-US"/>
              <a:t>VM would like to use files for its backing store</a:t>
            </a:r>
          </a:p>
          <a:p>
            <a:pPr lvl="1"/>
            <a:r>
              <a:rPr lang="en-US"/>
              <a:t>strict layering isn’t flexible enough</a:t>
            </a:r>
          </a:p>
          <a:p>
            <a:r>
              <a:rPr lang="en-US"/>
              <a:t>Poor performance</a:t>
            </a:r>
          </a:p>
          <a:p>
            <a:pPr lvl="1"/>
            <a:r>
              <a:rPr lang="en-US"/>
              <a:t>each layer crossing has </a:t>
            </a:r>
            <a:r>
              <a:rPr lang="en-US">
                <a:solidFill>
                  <a:srgbClr val="FF3300"/>
                </a:solidFill>
              </a:rPr>
              <a:t>overhead</a:t>
            </a:r>
            <a:r>
              <a:rPr lang="en-US"/>
              <a:t> associated with it</a:t>
            </a:r>
          </a:p>
          <a:p>
            <a:r>
              <a:rPr lang="en-US"/>
              <a:t>Disjunction between model and reality</a:t>
            </a:r>
          </a:p>
          <a:p>
            <a:pPr lvl="1"/>
            <a:r>
              <a:rPr lang="en-US"/>
              <a:t>systems modeled as layers, but not really built that way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Gribble, Lazowska, Levy, Zahorjan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8CC-DD59-42BF-A991-4DA3D780811C}" type="slidenum">
              <a:rPr lang="en-US"/>
              <a:pPr/>
              <a:t>12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Abstraction Layer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5867400" cy="4800600"/>
          </a:xfrm>
        </p:spPr>
        <p:txBody>
          <a:bodyPr/>
          <a:lstStyle/>
          <a:p>
            <a:r>
              <a:rPr lang="en-US"/>
              <a:t>An example of layering in modern operating systems</a:t>
            </a:r>
          </a:p>
          <a:p>
            <a:r>
              <a:rPr lang="en-US"/>
              <a:t>Goal: separates hardware-specific routines from the “core” OS</a:t>
            </a:r>
          </a:p>
          <a:p>
            <a:pPr lvl="1"/>
            <a:r>
              <a:rPr lang="en-US"/>
              <a:t>Provides portability</a:t>
            </a:r>
          </a:p>
          <a:p>
            <a:pPr lvl="1"/>
            <a:r>
              <a:rPr lang="en-US"/>
              <a:t>Improves readability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7391400" y="2438400"/>
            <a:ext cx="3048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Core OS</a:t>
            </a:r>
          </a:p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(file system, </a:t>
            </a:r>
          </a:p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scheduler, </a:t>
            </a:r>
          </a:p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system calls)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391400" y="3962400"/>
            <a:ext cx="3048000" cy="1524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Hardware Abstraction</a:t>
            </a:r>
          </a:p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Layer</a:t>
            </a:r>
          </a:p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(device drivers, </a:t>
            </a:r>
          </a:p>
          <a:p>
            <a:pPr>
              <a:spcBef>
                <a:spcPct val="0"/>
              </a:spcBef>
            </a:pPr>
            <a:r>
              <a:rPr lang="en-US" sz="2400">
                <a:ea typeface="ＭＳ Ｐゴシック" charset="-128"/>
              </a:rPr>
              <a:t>assembly routines)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Gribble, Lazowska, Levy, Zahorjan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AEFB-EEB4-4A0E-B9F5-D3C790D8382A}" type="slidenum">
              <a:rPr lang="en-US"/>
              <a:pPr/>
              <a:t>13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Microkernels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Popular in the late 80’s, early 90’s</a:t>
            </a:r>
          </a:p>
          <a:p>
            <a:pPr lvl="1"/>
            <a:r>
              <a:rPr lang="en-US"/>
              <a:t>recent resurgence of popularity </a:t>
            </a:r>
          </a:p>
          <a:p>
            <a:r>
              <a:rPr lang="en-US"/>
              <a:t>Goal:</a:t>
            </a:r>
          </a:p>
          <a:p>
            <a:pPr lvl="1"/>
            <a:r>
              <a:rPr lang="en-US"/>
              <a:t>minimize what goes in kernel</a:t>
            </a:r>
          </a:p>
          <a:p>
            <a:pPr lvl="1"/>
            <a:r>
              <a:rPr lang="en-US"/>
              <a:t>organize rest of OS as user-level processes</a:t>
            </a:r>
          </a:p>
          <a:p>
            <a:r>
              <a:rPr lang="en-US"/>
              <a:t>This results in:</a:t>
            </a:r>
          </a:p>
          <a:p>
            <a:pPr lvl="1"/>
            <a:r>
              <a:rPr lang="en-US"/>
              <a:t>better reliability (isolation between components)</a:t>
            </a:r>
          </a:p>
          <a:p>
            <a:pPr lvl="1"/>
            <a:r>
              <a:rPr lang="en-US"/>
              <a:t>ease of extension and customization</a:t>
            </a:r>
          </a:p>
          <a:p>
            <a:pPr lvl="1"/>
            <a:r>
              <a:rPr lang="en-US"/>
              <a:t>poor performance (user/kernel boundary crossings)</a:t>
            </a:r>
          </a:p>
          <a:p>
            <a:r>
              <a:rPr lang="en-US"/>
              <a:t>First microkernel system was Hydra (CMU, 1970)</a:t>
            </a:r>
          </a:p>
          <a:p>
            <a:pPr lvl="1"/>
            <a:r>
              <a:rPr lang="en-US"/>
              <a:t>Follow-ons: Mach (CMU), Chorus (French UNIX-like OS), OS X (Apple), in some ways NT (Microsoft)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1C1D-2525-44E9-9DF4-D0E51B2C2E3C}" type="slidenum">
              <a:rPr lang="en-US"/>
              <a:pPr/>
              <a:t>14</a:t>
            </a:fld>
            <a:endParaRPr lang="en-US"/>
          </a:p>
        </p:txBody>
      </p:sp>
      <p:sp>
        <p:nvSpPr>
          <p:cNvPr id="134147" name="Slide Number Placeholder 5"/>
          <p:cNvSpPr txBox="1">
            <a:spLocks noGrp="1"/>
          </p:cNvSpPr>
          <p:nvPr/>
        </p:nvSpPr>
        <p:spPr bwMode="auto">
          <a:xfrm>
            <a:off x="8077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7931725" indent="-374745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10D45B57-DEF4-4CF9-BA27-4603D1E26032}" type="slidenum">
              <a:rPr lang="en-US" sz="1400">
                <a:latin typeface="Arial" charset="0"/>
                <a:ea typeface="ＭＳ Ｐゴシック" charset="-128"/>
              </a:rPr>
              <a:pPr algn="r"/>
              <a:t>14</a:t>
            </a:fld>
            <a:endParaRPr lang="en-US" sz="1400">
              <a:latin typeface="Arial" charset="0"/>
              <a:ea typeface="ＭＳ Ｐゴシック" charset="-128"/>
            </a:endParaRPr>
          </a:p>
        </p:txBody>
      </p:sp>
      <p:sp>
        <p:nvSpPr>
          <p:cNvPr id="134148" name="Rectangle 41"/>
          <p:cNvSpPr>
            <a:spLocks noChangeArrowheads="1"/>
          </p:cNvSpPr>
          <p:nvPr/>
        </p:nvSpPr>
        <p:spPr bwMode="auto">
          <a:xfrm>
            <a:off x="4038600" y="21336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49" name="Rectangle 39"/>
          <p:cNvSpPr>
            <a:spLocks noChangeArrowheads="1"/>
          </p:cNvSpPr>
          <p:nvPr/>
        </p:nvSpPr>
        <p:spPr bwMode="auto">
          <a:xfrm>
            <a:off x="5943600" y="1447800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0" name="Rectangle 40"/>
          <p:cNvSpPr>
            <a:spLocks noChangeArrowheads="1"/>
          </p:cNvSpPr>
          <p:nvPr/>
        </p:nvSpPr>
        <p:spPr bwMode="auto">
          <a:xfrm>
            <a:off x="7315200" y="1828800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1" name="Rectangle 45"/>
          <p:cNvSpPr>
            <a:spLocks noChangeArrowheads="1"/>
          </p:cNvSpPr>
          <p:nvPr/>
        </p:nvSpPr>
        <p:spPr bwMode="auto">
          <a:xfrm>
            <a:off x="6248400" y="2133600"/>
            <a:ext cx="762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2" name="Rectangle 47"/>
          <p:cNvSpPr>
            <a:spLocks noChangeArrowheads="1"/>
          </p:cNvSpPr>
          <p:nvPr/>
        </p:nvSpPr>
        <p:spPr bwMode="auto">
          <a:xfrm>
            <a:off x="4953000" y="1905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3" name="Rectangle 38"/>
          <p:cNvSpPr>
            <a:spLocks noChangeArrowheads="1"/>
          </p:cNvSpPr>
          <p:nvPr/>
        </p:nvSpPr>
        <p:spPr bwMode="auto">
          <a:xfrm>
            <a:off x="4267200" y="15240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4" name="Rectangle 31"/>
          <p:cNvSpPr>
            <a:spLocks noChangeArrowheads="1"/>
          </p:cNvSpPr>
          <p:nvPr/>
        </p:nvSpPr>
        <p:spPr bwMode="auto">
          <a:xfrm>
            <a:off x="3810000" y="3429000"/>
            <a:ext cx="1066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5" name="Rectangle 32"/>
          <p:cNvSpPr>
            <a:spLocks noChangeArrowheads="1"/>
          </p:cNvSpPr>
          <p:nvPr/>
        </p:nvSpPr>
        <p:spPr bwMode="auto">
          <a:xfrm>
            <a:off x="3657600" y="2819400"/>
            <a:ext cx="1371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6" name="Rectangle 34"/>
          <p:cNvSpPr>
            <a:spLocks noChangeArrowheads="1"/>
          </p:cNvSpPr>
          <p:nvPr/>
        </p:nvSpPr>
        <p:spPr bwMode="auto">
          <a:xfrm>
            <a:off x="5715000" y="3429000"/>
            <a:ext cx="1371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7" name="Rectangle 33"/>
          <p:cNvSpPr>
            <a:spLocks noChangeArrowheads="1"/>
          </p:cNvSpPr>
          <p:nvPr/>
        </p:nvSpPr>
        <p:spPr bwMode="auto">
          <a:xfrm>
            <a:off x="5867400" y="2819400"/>
            <a:ext cx="1066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8" name="Rectangle 35"/>
          <p:cNvSpPr>
            <a:spLocks noChangeArrowheads="1"/>
          </p:cNvSpPr>
          <p:nvPr/>
        </p:nvSpPr>
        <p:spPr bwMode="auto">
          <a:xfrm>
            <a:off x="7696200" y="31242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341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Microkernel structure illustrated</a:t>
            </a:r>
          </a:p>
        </p:txBody>
      </p:sp>
      <p:sp>
        <p:nvSpPr>
          <p:cNvPr id="134160" name="Line 4"/>
          <p:cNvSpPr>
            <a:spLocks noChangeShapeType="1"/>
          </p:cNvSpPr>
          <p:nvPr/>
        </p:nvSpPr>
        <p:spPr bwMode="auto">
          <a:xfrm>
            <a:off x="3276600" y="52578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4161" name="Line 5"/>
          <p:cNvSpPr>
            <a:spLocks noChangeShapeType="1"/>
          </p:cNvSpPr>
          <p:nvPr/>
        </p:nvSpPr>
        <p:spPr bwMode="auto">
          <a:xfrm>
            <a:off x="3276600" y="41148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4162" name="Line 6"/>
          <p:cNvSpPr>
            <a:spLocks noChangeShapeType="1"/>
          </p:cNvSpPr>
          <p:nvPr/>
        </p:nvSpPr>
        <p:spPr bwMode="auto">
          <a:xfrm>
            <a:off x="3276600" y="2590800"/>
            <a:ext cx="5867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4163" name="Rectangle 7"/>
          <p:cNvSpPr>
            <a:spLocks noChangeArrowheads="1"/>
          </p:cNvSpPr>
          <p:nvPr/>
        </p:nvSpPr>
        <p:spPr bwMode="auto">
          <a:xfrm>
            <a:off x="5486400" y="5410200"/>
            <a:ext cx="11815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a typeface="ＭＳ Ｐゴシック" charset="-128"/>
              </a:rPr>
              <a:t>hardware</a:t>
            </a:r>
          </a:p>
        </p:txBody>
      </p:sp>
      <p:sp>
        <p:nvSpPr>
          <p:cNvPr id="134164" name="Rectangle 8"/>
          <p:cNvSpPr>
            <a:spLocks noChangeArrowheads="1"/>
          </p:cNvSpPr>
          <p:nvPr/>
        </p:nvSpPr>
        <p:spPr bwMode="auto">
          <a:xfrm>
            <a:off x="1676400" y="4495800"/>
            <a:ext cx="14274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a typeface="ＭＳ Ｐゴシック" charset="-128"/>
              </a:rPr>
              <a:t>microkernel</a:t>
            </a:r>
          </a:p>
        </p:txBody>
      </p:sp>
      <p:sp>
        <p:nvSpPr>
          <p:cNvPr id="134165" name="Rectangle 9"/>
          <p:cNvSpPr>
            <a:spLocks noChangeArrowheads="1"/>
          </p:cNvSpPr>
          <p:nvPr/>
        </p:nvSpPr>
        <p:spPr bwMode="auto">
          <a:xfrm>
            <a:off x="1627188" y="2971801"/>
            <a:ext cx="1649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ea typeface="ＭＳ Ｐゴシック" charset="-128"/>
              </a:rPr>
              <a:t>system processes</a:t>
            </a:r>
          </a:p>
        </p:txBody>
      </p:sp>
      <p:sp>
        <p:nvSpPr>
          <p:cNvPr id="134166" name="Rectangle 10"/>
          <p:cNvSpPr>
            <a:spLocks noChangeArrowheads="1"/>
          </p:cNvSpPr>
          <p:nvPr/>
        </p:nvSpPr>
        <p:spPr bwMode="auto">
          <a:xfrm>
            <a:off x="1600201" y="1508126"/>
            <a:ext cx="1649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ea typeface="ＭＳ Ｐゴシック" charset="-128"/>
              </a:rPr>
              <a:t>user processes</a:t>
            </a:r>
          </a:p>
        </p:txBody>
      </p:sp>
      <p:sp>
        <p:nvSpPr>
          <p:cNvPr id="134167" name="Rectangle 11"/>
          <p:cNvSpPr>
            <a:spLocks noChangeArrowheads="1"/>
          </p:cNvSpPr>
          <p:nvPr/>
        </p:nvSpPr>
        <p:spPr bwMode="auto">
          <a:xfrm>
            <a:off x="3608388" y="4479926"/>
            <a:ext cx="164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ea typeface="ＭＳ Ｐゴシック" charset="-128"/>
              </a:rPr>
              <a:t>low-level VM</a:t>
            </a:r>
          </a:p>
        </p:txBody>
      </p:sp>
      <p:sp>
        <p:nvSpPr>
          <p:cNvPr id="134168" name="Rectangle 12"/>
          <p:cNvSpPr>
            <a:spLocks noChangeArrowheads="1"/>
          </p:cNvSpPr>
          <p:nvPr/>
        </p:nvSpPr>
        <p:spPr bwMode="auto">
          <a:xfrm>
            <a:off x="5410200" y="4175126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ea typeface="ＭＳ Ｐゴシック" charset="-128"/>
              </a:rPr>
              <a:t>communication</a:t>
            </a:r>
          </a:p>
        </p:txBody>
      </p:sp>
      <p:sp>
        <p:nvSpPr>
          <p:cNvPr id="134169" name="Rectangle 13"/>
          <p:cNvSpPr>
            <a:spLocks noChangeArrowheads="1"/>
          </p:cNvSpPr>
          <p:nvPr/>
        </p:nvSpPr>
        <p:spPr bwMode="auto">
          <a:xfrm>
            <a:off x="5410200" y="4784726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ea typeface="ＭＳ Ｐゴシック" charset="-128"/>
              </a:rPr>
              <a:t>protection</a:t>
            </a:r>
          </a:p>
        </p:txBody>
      </p:sp>
      <p:sp>
        <p:nvSpPr>
          <p:cNvPr id="134170" name="Rectangle 14"/>
          <p:cNvSpPr>
            <a:spLocks noChangeArrowheads="1"/>
          </p:cNvSpPr>
          <p:nvPr/>
        </p:nvSpPr>
        <p:spPr bwMode="auto">
          <a:xfrm>
            <a:off x="7086600" y="4403726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ea typeface="ＭＳ Ｐゴシック" charset="-128"/>
              </a:rPr>
              <a:t>processor control</a:t>
            </a:r>
          </a:p>
        </p:txBody>
      </p:sp>
      <p:sp>
        <p:nvSpPr>
          <p:cNvPr id="134171" name="Rectangle 15"/>
          <p:cNvSpPr>
            <a:spLocks noChangeArrowheads="1"/>
          </p:cNvSpPr>
          <p:nvPr/>
        </p:nvSpPr>
        <p:spPr bwMode="auto">
          <a:xfrm>
            <a:off x="3352800" y="2803526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file system</a:t>
            </a:r>
          </a:p>
        </p:txBody>
      </p:sp>
      <p:sp>
        <p:nvSpPr>
          <p:cNvPr id="134172" name="Rectangle 17"/>
          <p:cNvSpPr>
            <a:spLocks noChangeArrowheads="1"/>
          </p:cNvSpPr>
          <p:nvPr/>
        </p:nvSpPr>
        <p:spPr bwMode="auto">
          <a:xfrm>
            <a:off x="3352800" y="3336926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threads</a:t>
            </a:r>
          </a:p>
        </p:txBody>
      </p:sp>
      <p:sp>
        <p:nvSpPr>
          <p:cNvPr id="134173" name="Rectangle 18"/>
          <p:cNvSpPr>
            <a:spLocks noChangeArrowheads="1"/>
          </p:cNvSpPr>
          <p:nvPr/>
        </p:nvSpPr>
        <p:spPr bwMode="auto">
          <a:xfrm>
            <a:off x="5410200" y="27432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network</a:t>
            </a:r>
          </a:p>
        </p:txBody>
      </p:sp>
      <p:sp>
        <p:nvSpPr>
          <p:cNvPr id="134174" name="Rectangle 19"/>
          <p:cNvSpPr>
            <a:spLocks noChangeArrowheads="1"/>
          </p:cNvSpPr>
          <p:nvPr/>
        </p:nvSpPr>
        <p:spPr bwMode="auto">
          <a:xfrm>
            <a:off x="5410200" y="3336926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scheduling</a:t>
            </a:r>
          </a:p>
        </p:txBody>
      </p:sp>
      <p:sp>
        <p:nvSpPr>
          <p:cNvPr id="134175" name="Rectangle 20"/>
          <p:cNvSpPr>
            <a:spLocks noChangeArrowheads="1"/>
          </p:cNvSpPr>
          <p:nvPr/>
        </p:nvSpPr>
        <p:spPr bwMode="auto">
          <a:xfrm>
            <a:off x="7162800" y="30480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paging</a:t>
            </a:r>
          </a:p>
        </p:txBody>
      </p:sp>
      <p:sp>
        <p:nvSpPr>
          <p:cNvPr id="134176" name="Rectangle 21"/>
          <p:cNvSpPr>
            <a:spLocks noChangeArrowheads="1"/>
          </p:cNvSpPr>
          <p:nvPr/>
        </p:nvSpPr>
        <p:spPr bwMode="auto">
          <a:xfrm>
            <a:off x="3733800" y="14478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firefox</a:t>
            </a:r>
          </a:p>
        </p:txBody>
      </p:sp>
      <p:sp>
        <p:nvSpPr>
          <p:cNvPr id="134177" name="Rectangle 22"/>
          <p:cNvSpPr>
            <a:spLocks noChangeArrowheads="1"/>
          </p:cNvSpPr>
          <p:nvPr/>
        </p:nvSpPr>
        <p:spPr bwMode="auto">
          <a:xfrm>
            <a:off x="5715000" y="13716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powerpoint</a:t>
            </a:r>
          </a:p>
        </p:txBody>
      </p:sp>
      <p:sp>
        <p:nvSpPr>
          <p:cNvPr id="134178" name="Rectangle 23"/>
          <p:cNvSpPr>
            <a:spLocks noChangeArrowheads="1"/>
          </p:cNvSpPr>
          <p:nvPr/>
        </p:nvSpPr>
        <p:spPr bwMode="auto">
          <a:xfrm>
            <a:off x="4419600" y="18288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apache</a:t>
            </a:r>
          </a:p>
        </p:txBody>
      </p:sp>
      <p:sp>
        <p:nvSpPr>
          <p:cNvPr id="134179" name="Rectangle 25"/>
          <p:cNvSpPr>
            <a:spLocks noChangeArrowheads="1"/>
          </p:cNvSpPr>
          <p:nvPr/>
        </p:nvSpPr>
        <p:spPr bwMode="auto">
          <a:xfrm>
            <a:off x="9372600" y="1371600"/>
            <a:ext cx="838200" cy="2514600"/>
          </a:xfrm>
          <a:prstGeom prst="rect">
            <a:avLst/>
          </a:prstGeom>
          <a:solidFill>
            <a:srgbClr val="E1E1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en-US" sz="2400">
                <a:ea typeface="ＭＳ Ｐゴシック" charset="-128"/>
              </a:rPr>
              <a:t>user mode</a:t>
            </a:r>
          </a:p>
        </p:txBody>
      </p:sp>
      <p:sp>
        <p:nvSpPr>
          <p:cNvPr id="134180" name="Rectangle 26" descr="Text Box: kernel mode&#10;"/>
          <p:cNvSpPr>
            <a:spLocks noChangeArrowheads="1"/>
          </p:cNvSpPr>
          <p:nvPr/>
        </p:nvSpPr>
        <p:spPr bwMode="auto">
          <a:xfrm>
            <a:off x="9372600" y="4114800"/>
            <a:ext cx="838200" cy="1143000"/>
          </a:xfrm>
          <a:prstGeom prst="rect">
            <a:avLst/>
          </a:prstGeom>
          <a:solidFill>
            <a:srgbClr val="FFBBAB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r>
              <a:rPr lang="en-US" sz="2400">
                <a:ea typeface="ＭＳ Ｐゴシック" charset="-128"/>
              </a:rPr>
              <a:t>Kernel mode</a:t>
            </a:r>
          </a:p>
        </p:txBody>
      </p:sp>
      <p:sp>
        <p:nvSpPr>
          <p:cNvPr id="134181" name="Rectangle 28"/>
          <p:cNvSpPr>
            <a:spLocks noChangeArrowheads="1"/>
          </p:cNvSpPr>
          <p:nvPr/>
        </p:nvSpPr>
        <p:spPr bwMode="auto">
          <a:xfrm>
            <a:off x="7010400" y="17526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photoshop</a:t>
            </a:r>
          </a:p>
        </p:txBody>
      </p:sp>
      <p:sp>
        <p:nvSpPr>
          <p:cNvPr id="134182" name="Rectangle 29"/>
          <p:cNvSpPr>
            <a:spLocks noChangeArrowheads="1"/>
          </p:cNvSpPr>
          <p:nvPr/>
        </p:nvSpPr>
        <p:spPr bwMode="auto">
          <a:xfrm>
            <a:off x="3429000" y="20574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itunes</a:t>
            </a:r>
          </a:p>
        </p:txBody>
      </p:sp>
      <p:sp>
        <p:nvSpPr>
          <p:cNvPr id="134183" name="Rectangle 30"/>
          <p:cNvSpPr>
            <a:spLocks noChangeArrowheads="1"/>
          </p:cNvSpPr>
          <p:nvPr/>
        </p:nvSpPr>
        <p:spPr bwMode="auto">
          <a:xfrm>
            <a:off x="5638800" y="20574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ea typeface="ＭＳ Ｐゴシック" charset="-128"/>
              </a:rPr>
              <a:t>word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581400" cy="304800"/>
          </a:xfrm>
        </p:spPr>
        <p:txBody>
          <a:bodyPr/>
          <a:lstStyle/>
          <a:p>
            <a:r>
              <a:rPr lang="en-US" dirty="0"/>
              <a:t>© 2012 Gribble, Lazowska, Levy, Zahorjan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4388" name="Picture 4" descr="Mini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9144000" cy="63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800600" y="6553201"/>
            <a:ext cx="3352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From  Andy Tanenbaum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1905000" cy="304800"/>
          </a:xfrm>
        </p:spPr>
        <p:txBody>
          <a:bodyPr/>
          <a:lstStyle/>
          <a:p>
            <a:fld id="{8703FF36-8BCD-4CCB-A164-1CE93C6F1CDD}" type="slidenum">
              <a:rPr lang="en-US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534912"/>
            <a:ext cx="1905000" cy="304800"/>
          </a:xfrm>
        </p:spPr>
        <p:txBody>
          <a:bodyPr/>
          <a:lstStyle/>
          <a:p>
            <a:fld id="{CBAFCC1D-95F2-4BA6-8545-6D33306C56C6}" type="slidenum">
              <a:rPr lang="en-US"/>
              <a:pPr/>
              <a:t>16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5412" name="Picture 4" descr="Minix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1"/>
            <a:ext cx="9144000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419600" y="6534913"/>
            <a:ext cx="3352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From  Andy Tanenbaum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1073-834C-4528-B422-C33F2904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OS X</a:t>
            </a:r>
          </a:p>
        </p:txBody>
      </p:sp>
      <p:pic>
        <p:nvPicPr>
          <p:cNvPr id="5" name="Content Placeholder 4" descr="A close up of a cell phone screen with text&#10;&#10;Description automatically generated">
            <a:extLst>
              <a:ext uri="{FF2B5EF4-FFF2-40B4-BE49-F238E27FC236}">
                <a16:creationId xmlns:a16="http://schemas.microsoft.com/office/drawing/2014/main" id="{168F7E26-182C-46C6-B42F-480355A66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679004"/>
            <a:ext cx="5676900" cy="5364670"/>
          </a:xfrm>
        </p:spPr>
      </p:pic>
    </p:spTree>
    <p:extLst>
      <p:ext uri="{BB962C8B-B14F-4D97-AF65-F5344CB8AC3E}">
        <p14:creationId xmlns:p14="http://schemas.microsoft.com/office/powerpoint/2010/main" val="219622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FF3D-2BED-4085-BAB8-43680698D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Linux Kernel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4B9F-4B0A-409E-AFE3-9E703E58A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Manish Shrivastava</a:t>
            </a:r>
          </a:p>
        </p:txBody>
      </p:sp>
    </p:spTree>
    <p:extLst>
      <p:ext uri="{BB962C8B-B14F-4D97-AF65-F5344CB8AC3E}">
        <p14:creationId xmlns:p14="http://schemas.microsoft.com/office/powerpoint/2010/main" val="179946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33D2-406B-4F6A-A884-A8EA323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A899-BCAA-4936-AEC9-A437380B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monolithic program?</a:t>
            </a:r>
          </a:p>
          <a:p>
            <a:r>
              <a:rPr lang="en-IN" dirty="0"/>
              <a:t>What is a Monolithic Kernel?</a:t>
            </a:r>
          </a:p>
        </p:txBody>
      </p:sp>
    </p:spTree>
    <p:extLst>
      <p:ext uri="{BB962C8B-B14F-4D97-AF65-F5344CB8AC3E}">
        <p14:creationId xmlns:p14="http://schemas.microsoft.com/office/powerpoint/2010/main" val="18208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400" b="1" dirty="0"/>
              <a:t>Hardware</a:t>
            </a:r>
            <a:r>
              <a:rPr lang="en-US" sz="2400" dirty="0"/>
              <a:t> – provides basic computing resources (CPU, memory, I/O devices).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Operating system</a:t>
            </a:r>
            <a:r>
              <a:rPr lang="en-US" sz="2400" dirty="0"/>
              <a:t> – controls and coordinates the use of the hardware among the various application programs for the various users.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Applications programs</a:t>
            </a:r>
            <a:r>
              <a:rPr lang="en-US" sz="2400" dirty="0"/>
              <a:t> – define the ways in which the system resources are used to solve the computing problems of the users (compilers, database systems, video games, business programs).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Users </a:t>
            </a:r>
            <a:r>
              <a:rPr lang="en-US" sz="2400" dirty="0"/>
              <a:t>(people, machines, other computers).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DFD-A0BA-4D50-8CF0-7580909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6C9-6A11-484F-B123-97F173BD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process?</a:t>
            </a:r>
          </a:p>
          <a:p>
            <a:r>
              <a:rPr lang="en-IN" dirty="0"/>
              <a:t>Is kernel a process?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63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DFD-A0BA-4D50-8CF0-7580909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6C9-6A11-484F-B123-97F173BD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process?</a:t>
            </a:r>
          </a:p>
          <a:p>
            <a:r>
              <a:rPr lang="en-IN" dirty="0"/>
              <a:t>Is kernel a process?</a:t>
            </a: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No!</a:t>
            </a: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Init is just the first process; it does not manage any processes or threads. It does create some, using the kernel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syscalls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fork() and exec.</a:t>
            </a:r>
          </a:p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It is a Process Manager without being a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64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vs. Application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major differences:</a:t>
            </a:r>
          </a:p>
          <a:p>
            <a:pPr lvl="1"/>
            <a:r>
              <a:rPr lang="en-US" dirty="0"/>
              <a:t>The core kernel has no standard libraries</a:t>
            </a:r>
          </a:p>
          <a:p>
            <a:pPr lvl="1"/>
            <a:r>
              <a:rPr lang="en-US" dirty="0"/>
              <a:t>The core kernel must be a monolithic, statically linked library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standard libraries: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libc</a:t>
            </a:r>
            <a:r>
              <a:rPr lang="en-US" dirty="0"/>
              <a:t> (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pthreads</a:t>
            </a:r>
            <a:r>
              <a:rPr lang="en-US" dirty="0"/>
              <a:t>, string handling, etc.)</a:t>
            </a:r>
          </a:p>
          <a:p>
            <a:pPr lvl="1"/>
            <a:r>
              <a:rPr lang="en-US" dirty="0"/>
              <a:t>Partly because of chicken/egg situation</a:t>
            </a:r>
          </a:p>
          <a:p>
            <a:pPr lvl="1"/>
            <a:r>
              <a:rPr lang="en-US" dirty="0"/>
              <a:t>Also, standard libraries can be too slow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dynamic loading of shared libraries for the core kernel</a:t>
            </a:r>
          </a:p>
        </p:txBody>
      </p:sp>
    </p:spTree>
    <p:extLst>
      <p:ext uri="{BB962C8B-B14F-4D97-AF65-F5344CB8AC3E}">
        <p14:creationId xmlns:p14="http://schemas.microsoft.com/office/powerpoint/2010/main" val="3161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totally static kernel would be enormous</a:t>
            </a:r>
          </a:p>
          <a:p>
            <a:pPr lvl="1"/>
            <a:r>
              <a:rPr lang="en-US" dirty="0"/>
              <a:t>About 20 million lines of code in 2015</a:t>
            </a:r>
          </a:p>
          <a:p>
            <a:pPr lvl="1"/>
            <a:r>
              <a:rPr lang="en-US" dirty="0"/>
              <a:t>Most of this is hardware drivers that are never used on any given platform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Programmers rely on “library” functions for efficiency and correctness</a:t>
            </a:r>
          </a:p>
          <a:p>
            <a:pPr lvl="1"/>
            <a:r>
              <a:rPr lang="en-US" dirty="0"/>
              <a:t>E.g., things like data structures, sleeping routines, etc.</a:t>
            </a:r>
          </a:p>
          <a:p>
            <a:pPr lvl="1"/>
            <a:r>
              <a:rPr lang="en-US" dirty="0"/>
              <a:t>What libraries to use? (hint: not </a:t>
            </a:r>
            <a:r>
              <a:rPr lang="en-US" dirty="0" err="1"/>
              <a:t>glibc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Kernel code has to be entirely self-contained</a:t>
            </a:r>
          </a:p>
          <a:p>
            <a:pPr lvl="2"/>
            <a:r>
              <a:rPr lang="en-US" dirty="0"/>
              <a:t>Also, </a:t>
            </a:r>
            <a:r>
              <a:rPr lang="en-US" dirty="0" err="1"/>
              <a:t>chicken+egg</a:t>
            </a:r>
            <a:r>
              <a:rPr lang="en-US" dirty="0"/>
              <a:t> problem, as </a:t>
            </a:r>
            <a:r>
              <a:rPr lang="en-US" dirty="0" err="1"/>
              <a:t>glibc</a:t>
            </a:r>
            <a:r>
              <a:rPr lang="en-US" dirty="0"/>
              <a:t> functions may in turn invoke the kernel via system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Solution: </a:t>
            </a:r>
            <a:br>
              <a:rPr lang="en-US" dirty="0"/>
            </a:br>
            <a:r>
              <a:rPr lang="en-US" dirty="0"/>
              <a:t>Loadable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 modules are kernel code that can be loaded dynamically:</a:t>
            </a:r>
          </a:p>
          <a:p>
            <a:pPr lvl="1"/>
            <a:r>
              <a:rPr lang="en-US" dirty="0"/>
              <a:t>Can be loaded/unloaded whenever</a:t>
            </a:r>
          </a:p>
          <a:p>
            <a:pPr lvl="1"/>
            <a:r>
              <a:rPr lang="en-US" dirty="0"/>
              <a:t>Runs in kernel mode</a:t>
            </a:r>
          </a:p>
          <a:p>
            <a:pPr lvl="1"/>
            <a:r>
              <a:rPr lang="en-US" dirty="0"/>
              <a:t>Can access </a:t>
            </a:r>
            <a:r>
              <a:rPr lang="en-US" i="1" dirty="0"/>
              <a:t>exported</a:t>
            </a:r>
            <a:r>
              <a:rPr lang="en-US" dirty="0"/>
              <a:t> kernel variables and functions</a:t>
            </a:r>
          </a:p>
          <a:p>
            <a:pPr lvl="1"/>
            <a:r>
              <a:rPr lang="en-US" dirty="0"/>
              <a:t>Can export variables and functions to kernel or other modules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15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if you want to add something to the kernel you need to rebuild the kernel and reboot.</a:t>
            </a:r>
          </a:p>
          <a:p>
            <a:pPr lvl="1"/>
            <a:r>
              <a:rPr lang="en-US" dirty="0"/>
              <a:t>A “loadable kernel module” (LKM) is an object file that extends the base kernel.</a:t>
            </a:r>
          </a:p>
          <a:p>
            <a:pPr lvl="1"/>
            <a:r>
              <a:rPr lang="en-US" dirty="0"/>
              <a:t>Exist in most </a:t>
            </a:r>
            <a:r>
              <a:rPr lang="en-US" dirty="0" err="1"/>
              <a:t>OSes</a:t>
            </a:r>
            <a:endParaRPr lang="en-US" dirty="0"/>
          </a:p>
          <a:p>
            <a:pPr lvl="2"/>
            <a:r>
              <a:rPr lang="en-US" dirty="0"/>
              <a:t>Including Windows, FreeBSD, Mac OS X, etc.</a:t>
            </a:r>
          </a:p>
          <a:p>
            <a:pPr lvl="1"/>
            <a:r>
              <a:rPr lang="en-US" dirty="0"/>
              <a:t>Modules get added and removed as needed</a:t>
            </a:r>
          </a:p>
          <a:p>
            <a:pPr lvl="2"/>
            <a:r>
              <a:rPr lang="en-US" dirty="0"/>
              <a:t>To save memory, add functionality, etc. </a:t>
            </a:r>
          </a:p>
        </p:txBody>
      </p:sp>
    </p:spTree>
    <p:extLst>
      <p:ext uri="{BB962C8B-B14F-4D97-AF65-F5344CB8AC3E}">
        <p14:creationId xmlns:p14="http://schemas.microsoft.com/office/powerpoint/2010/main" val="211858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Linux is a monolithic kernel. All functionality is compiled into the same static binary that is loaded into memory on boot.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modules, </a:t>
            </a:r>
            <a:r>
              <a:rPr lang="en-US" b="1" i="1" dirty="0"/>
              <a:t>the entire kernel</a:t>
            </a:r>
            <a:r>
              <a:rPr lang="en-US" dirty="0"/>
              <a:t> would need to be loaded into memory to boot a node. Problems?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Waste of memory (embedded systems)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Slower boot time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Larger trusted computing base (TCB), more room for bugs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2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064-2E83-4743-A5E9-3F483AE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Kernel Modules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12EC-1320-A54C-A224-5D8A6F4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pieces of code do we think might not be needed on every system that the kernel boots on?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Device Drivers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Architecture-specific code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Lines of code (just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US" dirty="0"/>
              <a:t>files) for: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Device Drivers: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1,583,159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Everything else: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1,003,777</a:t>
            </a:r>
          </a:p>
          <a:p>
            <a:pPr lvl="2"/>
            <a:r>
              <a:rPr lang="en-US" dirty="0"/>
              <a:t>(Includes all of the architectures that we’re not using!)</a:t>
            </a:r>
          </a:p>
        </p:txBody>
      </p:sp>
    </p:spTree>
    <p:extLst>
      <p:ext uri="{BB962C8B-B14F-4D97-AF65-F5344CB8AC3E}">
        <p14:creationId xmlns:p14="http://schemas.microsoft.com/office/powerpoint/2010/main" val="348073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064-2E83-4743-A5E9-3F483AE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Kernel Modules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12EC-1320-A54C-A224-5D8A6F4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space savings, what else might modules be useful for?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“Out-of-tree” functionality that is not accepted into “mainline”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Allowing users to load custom functionality at runtime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Configuring/patching a running system without requiring a reboot</a:t>
            </a:r>
          </a:p>
        </p:txBody>
      </p:sp>
    </p:spTree>
    <p:extLst>
      <p:ext uri="{BB962C8B-B14F-4D97-AF65-F5344CB8AC3E}">
        <p14:creationId xmlns:p14="http://schemas.microsoft.com/office/powerpoint/2010/main" val="477886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B5D8-8A4A-4B08-B121-E6C05306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E624-F9FF-4538-9AFF-22A8084B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does it mean to be modular (exactly)?</a:t>
            </a:r>
          </a:p>
          <a:p>
            <a:r>
              <a:rPr lang="en-IN" dirty="0"/>
              <a:t>How is that beneficial?</a:t>
            </a:r>
          </a:p>
          <a:p>
            <a:r>
              <a:rPr lang="en-IN" dirty="0"/>
              <a:t>How would a Modular kernel differ from a Monolithic one?</a:t>
            </a:r>
          </a:p>
        </p:txBody>
      </p:sp>
    </p:spTree>
    <p:extLst>
      <p:ext uri="{BB962C8B-B14F-4D97-AF65-F5344CB8AC3E}">
        <p14:creationId xmlns:p14="http://schemas.microsoft.com/office/powerpoint/2010/main" val="70941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 rotWithShape="1">
          <a:blip r:embed="rId2"/>
          <a:srcRect l="6692" t="8906" r="7286" b="9562"/>
          <a:stretch/>
        </p:blipFill>
        <p:spPr bwMode="auto">
          <a:xfrm>
            <a:off x="2121159" y="1556793"/>
            <a:ext cx="7984166" cy="503785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776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 must be licensed under a free license.</a:t>
            </a:r>
          </a:p>
          <a:p>
            <a:pPr lvl="1"/>
            <a:r>
              <a:rPr lang="en-US" dirty="0"/>
              <a:t>Doing otherwise will taint the whole kernel.  </a:t>
            </a:r>
          </a:p>
          <a:p>
            <a:pPr lvl="2"/>
            <a:r>
              <a:rPr lang="en-US" dirty="0"/>
              <a:t>A tainted kernel sees little support.</a:t>
            </a:r>
          </a:p>
          <a:p>
            <a:pPr lvl="2"/>
            <a:r>
              <a:rPr lang="en-US" dirty="0"/>
              <a:t>Might be a copyright problem if you redistribute.</a:t>
            </a:r>
          </a:p>
          <a:p>
            <a:r>
              <a:rPr lang="en-US" dirty="0"/>
              <a:t>The Linux kernel changes pretty rapidly, including APIs etc.</a:t>
            </a:r>
          </a:p>
          <a:p>
            <a:pPr lvl="1"/>
            <a:r>
              <a:rPr lang="en-US" dirty="0"/>
              <a:t>This can make it a real chore to keep LKMs up to date.</a:t>
            </a:r>
          </a:p>
          <a:p>
            <a:pPr lvl="1"/>
            <a:r>
              <a:rPr lang="en-US" dirty="0"/>
              <a:t>Also makes a tutorial a bit of a pain.</a:t>
            </a:r>
          </a:p>
        </p:txBody>
      </p:sp>
    </p:spTree>
    <p:extLst>
      <p:ext uri="{BB962C8B-B14F-4D97-AF65-F5344CB8AC3E}">
        <p14:creationId xmlns:p14="http://schemas.microsoft.com/office/powerpoint/2010/main" val="3027763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Must define:</a:t>
            </a:r>
          </a:p>
          <a:p>
            <a:pPr lvl="1"/>
            <a:r>
              <a:rPr lang="en-US" dirty="0"/>
              <a:t>An initialization function called on load</a:t>
            </a:r>
          </a:p>
          <a:p>
            <a:pPr lvl="1"/>
            <a:r>
              <a:rPr lang="en-US" dirty="0"/>
              <a:t>An exit function called on unload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function must be self contained!</a:t>
            </a:r>
          </a:p>
          <a:p>
            <a:pPr lvl="1"/>
            <a:r>
              <a:rPr lang="en-US" dirty="0"/>
              <a:t>Must unwind actions if initialization cannot complete successfully</a:t>
            </a:r>
          </a:p>
          <a:p>
            <a:pPr lvl="1"/>
            <a:r>
              <a:rPr lang="en-US" dirty="0"/>
              <a:t>E.g. if you </a:t>
            </a:r>
            <a:r>
              <a:rPr lang="en-US" dirty="0" err="1">
                <a:latin typeface="Courier New"/>
                <a:cs typeface="Courier New"/>
              </a:rPr>
              <a:t>kmalloc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/>
              <a:t>space but don’t free it, that physical memory is now lost (until system restart)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You can also pass parameters to modules at load time.</a:t>
            </a:r>
          </a:p>
        </p:txBody>
      </p:sp>
    </p:spTree>
    <p:extLst>
      <p:ext uri="{BB962C8B-B14F-4D97-AF65-F5344CB8AC3E}">
        <p14:creationId xmlns:p14="http://schemas.microsoft.com/office/powerpoint/2010/main" val="403573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modules need to define functions that are to be run when: </a:t>
            </a:r>
          </a:p>
          <a:p>
            <a:pPr lvl="1"/>
            <a:r>
              <a:rPr lang="en-US" dirty="0"/>
              <a:t>The module is loaded into the kernel</a:t>
            </a:r>
          </a:p>
          <a:p>
            <a:pPr lvl="1"/>
            <a:r>
              <a:rPr lang="en-US" dirty="0"/>
              <a:t>The module is removed from the kernel</a:t>
            </a:r>
          </a:p>
          <a:p>
            <a:r>
              <a:rPr lang="en-US" dirty="0"/>
              <a:t>We just write C code (see next slide)</a:t>
            </a:r>
          </a:p>
          <a:p>
            <a:r>
              <a:rPr lang="en-US" dirty="0"/>
              <a:t>We need to compile it as a kernel module.</a:t>
            </a:r>
          </a:p>
          <a:p>
            <a:pPr lvl="1"/>
            <a:r>
              <a:rPr lang="en-US" dirty="0"/>
              <a:t>We invoke the kernel’s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make –C /lib/modules/xxx/build M=$PWD modules</a:t>
            </a:r>
          </a:p>
          <a:p>
            <a:pPr lvl="2"/>
            <a:r>
              <a:rPr lang="en-US" dirty="0">
                <a:cs typeface="Courier New" pitchFamily="49" charset="0"/>
              </a:rPr>
              <a:t>This makes (as root) using the </a:t>
            </a:r>
            <a:r>
              <a:rPr lang="en-US" dirty="0" err="1">
                <a:cs typeface="Courier New" pitchFamily="49" charset="0"/>
              </a:rPr>
              <a:t>makefile</a:t>
            </a:r>
            <a:r>
              <a:rPr lang="en-US" dirty="0">
                <a:cs typeface="Courier New" pitchFamily="49" charset="0"/>
              </a:rPr>
              <a:t> in the path specified. </a:t>
            </a:r>
          </a:p>
          <a:p>
            <a:pPr lvl="2"/>
            <a:r>
              <a:rPr lang="en-US" dirty="0">
                <a:cs typeface="Courier New" pitchFamily="49" charset="0"/>
              </a:rPr>
              <a:t>I think it makes all C files in the directory you started in</a:t>
            </a:r>
          </a:p>
          <a:p>
            <a:pPr lvl="2"/>
            <a:r>
              <a:rPr lang="en-US" dirty="0">
                <a:cs typeface="Courier New" pitchFamily="49" charset="0"/>
              </a:rPr>
              <a:t>Creates .</a:t>
            </a:r>
            <a:r>
              <a:rPr lang="en-US" dirty="0" err="1">
                <a:cs typeface="Courier New" pitchFamily="49" charset="0"/>
              </a:rPr>
              <a:t>ko</a:t>
            </a:r>
            <a:r>
              <a:rPr lang="en-US" dirty="0">
                <a:cs typeface="Courier New" pitchFamily="49" charset="0"/>
              </a:rPr>
              <a:t> (rather than .o) file</a:t>
            </a:r>
          </a:p>
          <a:p>
            <a:pPr lvl="2"/>
            <a:r>
              <a:rPr lang="en-US" dirty="0">
                <a:cs typeface="Courier New" pitchFamily="49" charset="0"/>
              </a:rPr>
              <a:t>Xxx is some kernel version/directory</a:t>
            </a:r>
          </a:p>
        </p:txBody>
      </p:sp>
    </p:spTree>
    <p:extLst>
      <p:ext uri="{BB962C8B-B14F-4D97-AF65-F5344CB8AC3E}">
        <p14:creationId xmlns:p14="http://schemas.microsoft.com/office/powerpoint/2010/main" val="4221083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6482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kernel.h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MODULE_LICENSE("Dual BSD/GPL");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Hello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Bye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600200"/>
            <a:ext cx="35814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MODULE_LICENSE</a:t>
            </a:r>
          </a:p>
          <a:p>
            <a:pPr lvl="1"/>
            <a:r>
              <a:rPr lang="en-US" sz="3200" dirty="0">
                <a:cs typeface="Courier New" pitchFamily="49" charset="0"/>
              </a:rPr>
              <a:t>Required. </a:t>
            </a:r>
          </a:p>
          <a:p>
            <a:pPr lvl="1"/>
            <a:r>
              <a:rPr lang="en-US" sz="3200" dirty="0">
                <a:cs typeface="Courier New" pitchFamily="49" charset="0"/>
              </a:rPr>
              <a:t>Short list of allowed licenses.</a:t>
            </a:r>
          </a:p>
          <a:p>
            <a:r>
              <a:rPr lang="en-US" sz="3600" dirty="0" err="1">
                <a:cs typeface="Courier New" pitchFamily="49" charset="0"/>
              </a:rPr>
              <a:t>Printk</a:t>
            </a:r>
            <a:r>
              <a:rPr lang="en-US" sz="3600" dirty="0">
                <a:cs typeface="Courier New" pitchFamily="49" charset="0"/>
              </a:rPr>
              <a:t>()</a:t>
            </a:r>
          </a:p>
          <a:p>
            <a:pPr lvl="1"/>
            <a:r>
              <a:rPr lang="en-US" sz="3200" dirty="0">
                <a:cs typeface="Courier New" pitchFamily="49" charset="0"/>
              </a:rPr>
              <a:t>Kernel print.  </a:t>
            </a:r>
          </a:p>
          <a:p>
            <a:pPr lvl="2"/>
            <a:r>
              <a:rPr lang="en-US" sz="2800" dirty="0">
                <a:cs typeface="Courier New" pitchFamily="49" charset="0"/>
              </a:rPr>
              <a:t>Prints message to console and to log.</a:t>
            </a:r>
          </a:p>
          <a:p>
            <a:pPr lvl="2"/>
            <a:r>
              <a:rPr lang="en-US" sz="2800" dirty="0">
                <a:cs typeface="Courier New" pitchFamily="49" charset="0"/>
              </a:rPr>
              <a:t>&lt;1&gt; indicates high priority message, so it gets logged.</a:t>
            </a:r>
          </a:p>
          <a:p>
            <a:r>
              <a:rPr lang="en-US" sz="3600" dirty="0" err="1">
                <a:cs typeface="Courier New" pitchFamily="49" charset="0"/>
              </a:rPr>
              <a:t>Module_init</a:t>
            </a:r>
            <a:r>
              <a:rPr lang="en-US" sz="3600" dirty="0">
                <a:cs typeface="Courier New" pitchFamily="49" charset="0"/>
              </a:rPr>
              <a:t>()</a:t>
            </a:r>
          </a:p>
          <a:p>
            <a:pPr lvl="1"/>
            <a:r>
              <a:rPr lang="en-US" sz="3200" dirty="0">
                <a:cs typeface="Courier New" pitchFamily="49" charset="0"/>
              </a:rPr>
              <a:t>Tells system what module to call when we first load the module.</a:t>
            </a:r>
            <a:endParaRPr lang="en-US" sz="3600" dirty="0">
              <a:cs typeface="Courier New" pitchFamily="49" charset="0"/>
            </a:endParaRPr>
          </a:p>
          <a:p>
            <a:pPr lvl="1"/>
            <a:r>
              <a:rPr lang="en-US" sz="3600" dirty="0">
                <a:cs typeface="Courier New" pitchFamily="49" charset="0"/>
              </a:rPr>
              <a:t>TIMTOWTDI</a:t>
            </a:r>
          </a:p>
          <a:p>
            <a:r>
              <a:rPr lang="en-US" sz="3600" dirty="0" err="1">
                <a:cs typeface="Courier New" pitchFamily="49" charset="0"/>
              </a:rPr>
              <a:t>Module_exit</a:t>
            </a:r>
            <a:r>
              <a:rPr lang="en-US" sz="3600" dirty="0">
                <a:cs typeface="Courier New" pitchFamily="49" charset="0"/>
              </a:rPr>
              <a:t>()</a:t>
            </a:r>
          </a:p>
          <a:p>
            <a:pPr lvl="1"/>
            <a:r>
              <a:rPr lang="en-US" sz="3200" dirty="0">
                <a:cs typeface="Courier New" pitchFamily="49" charset="0"/>
              </a:rPr>
              <a:t>Same but called when module released.</a:t>
            </a:r>
          </a:p>
        </p:txBody>
      </p:sp>
    </p:spTree>
    <p:extLst>
      <p:ext uri="{BB962C8B-B14F-4D97-AF65-F5344CB8AC3E}">
        <p14:creationId xmlns:p14="http://schemas.microsoft.com/office/powerpoint/2010/main" val="3777631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Modules:</a:t>
            </a:r>
            <a:br>
              <a:rPr lang="en-US" dirty="0"/>
            </a:br>
            <a:r>
              <a:rPr lang="en-US" dirty="0"/>
              <a:t>Listing, loading and removing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command line:</a:t>
            </a:r>
          </a:p>
          <a:p>
            <a:pPr lvl="1"/>
            <a:r>
              <a:rPr lang="en-US" dirty="0" err="1"/>
              <a:t>lsmod</a:t>
            </a:r>
            <a:endParaRPr lang="en-US" dirty="0"/>
          </a:p>
          <a:p>
            <a:pPr lvl="2"/>
            <a:r>
              <a:rPr lang="en-US" dirty="0"/>
              <a:t>List modules.</a:t>
            </a:r>
          </a:p>
          <a:p>
            <a:pPr lvl="1"/>
            <a:r>
              <a:rPr lang="en-US" dirty="0" err="1"/>
              <a:t>insmod</a:t>
            </a:r>
            <a:endParaRPr lang="en-US" dirty="0"/>
          </a:p>
          <a:p>
            <a:pPr lvl="2"/>
            <a:r>
              <a:rPr lang="en-US" dirty="0"/>
              <a:t>Insert module into kernel</a:t>
            </a:r>
          </a:p>
          <a:p>
            <a:pPr lvl="3"/>
            <a:r>
              <a:rPr lang="en-US" dirty="0"/>
              <a:t>Adds to list of available modules</a:t>
            </a:r>
          </a:p>
          <a:p>
            <a:pPr lvl="2"/>
            <a:r>
              <a:rPr lang="en-US" dirty="0"/>
              <a:t>Causes function specified by </a:t>
            </a:r>
            <a:r>
              <a:rPr lang="en-US" dirty="0" err="1"/>
              <a:t>module_init</a:t>
            </a:r>
            <a:r>
              <a:rPr lang="en-US" dirty="0"/>
              <a:t>() to be called.</a:t>
            </a:r>
          </a:p>
          <a:p>
            <a:pPr lvl="1"/>
            <a:r>
              <a:rPr lang="en-US" dirty="0" err="1"/>
              <a:t>rmmod</a:t>
            </a:r>
            <a:endParaRPr lang="en-US" dirty="0"/>
          </a:p>
          <a:p>
            <a:pPr lvl="2"/>
            <a:r>
              <a:rPr lang="en-US" dirty="0"/>
              <a:t>Removes module from kernel</a:t>
            </a:r>
          </a:p>
        </p:txBody>
      </p:sp>
    </p:spTree>
    <p:extLst>
      <p:ext uri="{BB962C8B-B14F-4D97-AF65-F5344CB8AC3E}">
        <p14:creationId xmlns:p14="http://schemas.microsoft.com/office/powerpoint/2010/main" val="179607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               Size  Used by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memory              10888  0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hello                9600  0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binfmt_misc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        18572  1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bridge              63776  0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stp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                11140  1 bridge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bnep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               22912  2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video               29844  0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78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(very) simple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insmod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xxxxx.ko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Says to insert the module into the kernel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(better) way to load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Modprobe</a:t>
            </a:r>
            <a:r>
              <a:rPr lang="en-US" dirty="0"/>
              <a:t> is a smarter version of </a:t>
            </a:r>
            <a:r>
              <a:rPr lang="en-US" dirty="0" err="1"/>
              <a:t>insmod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Actually it’s a smarter version of </a:t>
            </a:r>
            <a:r>
              <a:rPr lang="en-US" dirty="0" err="1"/>
              <a:t>insmod</a:t>
            </a:r>
            <a:r>
              <a:rPr lang="en-US" dirty="0"/>
              <a:t>, </a:t>
            </a:r>
            <a:r>
              <a:rPr lang="en-US" dirty="0" err="1"/>
              <a:t>lsmod</a:t>
            </a:r>
            <a:r>
              <a:rPr lang="en-US" dirty="0"/>
              <a:t> and </a:t>
            </a:r>
            <a:r>
              <a:rPr lang="en-US" dirty="0" err="1"/>
              <a:t>rmmod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It can use short names/aliases for modules</a:t>
            </a:r>
          </a:p>
          <a:p>
            <a:pPr lvl="2"/>
            <a:r>
              <a:rPr lang="en-US" dirty="0"/>
              <a:t>It will first install any dependent modules</a:t>
            </a:r>
          </a:p>
          <a:p>
            <a:r>
              <a:rPr lang="en-US" dirty="0"/>
              <a:t>We’ll use </a:t>
            </a:r>
            <a:r>
              <a:rPr lang="en-US" dirty="0" err="1"/>
              <a:t>insmod</a:t>
            </a:r>
            <a:r>
              <a:rPr lang="en-US" dirty="0"/>
              <a:t> for the most part</a:t>
            </a:r>
          </a:p>
          <a:p>
            <a:pPr lvl="1"/>
            <a:r>
              <a:rPr lang="en-US" dirty="0"/>
              <a:t>But be aware of </a:t>
            </a:r>
            <a:r>
              <a:rPr lang="en-US" dirty="0" err="1"/>
              <a:t>modprobe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61969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53545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kernel.h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MODULE_LICENSE("Dual BSD/GPL");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Hello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Bye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When </a:t>
            </a:r>
            <a:r>
              <a:rPr lang="en-US" dirty="0" err="1"/>
              <a:t>insmod</a:t>
            </a:r>
            <a:r>
              <a:rPr lang="en-US" dirty="0"/>
              <a:t>, log file gets a “Hello World!”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rmmod</a:t>
            </a:r>
            <a:r>
              <a:rPr lang="en-US" dirty="0"/>
              <a:t>, that message prints to log (and console…)</a:t>
            </a:r>
          </a:p>
          <a:p>
            <a:endParaRPr lang="en-US" dirty="0"/>
          </a:p>
          <a:p>
            <a:r>
              <a:rPr lang="en-US" dirty="0"/>
              <a:t>It’s not the name, it’s the </a:t>
            </a:r>
            <a:r>
              <a:rPr lang="en-US" dirty="0" err="1"/>
              <a:t>module_init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6550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43" y="381000"/>
            <a:ext cx="10515600" cy="1325563"/>
          </a:xfrm>
        </p:spPr>
        <p:txBody>
          <a:bodyPr/>
          <a:lstStyle/>
          <a:p>
            <a:r>
              <a:rPr lang="en-US" dirty="0"/>
              <a:t>Modules?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different reasons one might have a module</a:t>
            </a:r>
          </a:p>
          <a:p>
            <a:pPr lvl="1"/>
            <a:r>
              <a:rPr lang="en-US" dirty="0"/>
              <a:t>But the main one is to create a device driver</a:t>
            </a:r>
          </a:p>
          <a:p>
            <a:pPr lvl="1"/>
            <a:r>
              <a:rPr lang="en-US" dirty="0"/>
              <a:t>It’s not realistic for Linux to have a device driver for all possible hardware in memory all at once.</a:t>
            </a:r>
          </a:p>
          <a:p>
            <a:pPr lvl="2"/>
            <a:r>
              <a:rPr lang="en-US" dirty="0"/>
              <a:t>Would be too much code, requiring too much memory.</a:t>
            </a:r>
          </a:p>
          <a:p>
            <a:pPr lvl="1"/>
            <a:r>
              <a:rPr lang="en-US" dirty="0"/>
              <a:t>So we have devices as modules</a:t>
            </a:r>
          </a:p>
          <a:p>
            <a:pPr lvl="2"/>
            <a:r>
              <a:rPr lang="en-US" dirty="0"/>
              <a:t>Loaded as needed.</a:t>
            </a:r>
          </a:p>
        </p:txBody>
      </p:sp>
    </p:spTree>
    <p:extLst>
      <p:ext uri="{BB962C8B-B14F-4D97-AF65-F5344CB8AC3E}">
        <p14:creationId xmlns:p14="http://schemas.microsoft.com/office/powerpoint/2010/main" val="34858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3_06_Kernel_IO_Structure.jpg"/>
          <p:cNvPicPr>
            <a:picLocks noGrp="1"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3092" y="1757188"/>
            <a:ext cx="7383308" cy="46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0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driver</a:t>
            </a:r>
            <a:br>
              <a:rPr lang="en-US" dirty="0"/>
            </a:br>
            <a:r>
              <a:rPr lang="en-US" sz="3100" dirty="0"/>
              <a:t>(Thanks Wikipedia!)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device driver is a computer program allowing higher-level computer programs to interact with a hardware device.</a:t>
            </a:r>
          </a:p>
          <a:p>
            <a:pPr lvl="1"/>
            <a:r>
              <a:rPr lang="en-US" dirty="0"/>
              <a:t>A driver typically communicates with the device through the computer bus or communications subsystem to which the hardware connects. </a:t>
            </a:r>
          </a:p>
          <a:p>
            <a:pPr lvl="1"/>
            <a:r>
              <a:rPr lang="en-US" dirty="0"/>
              <a:t>When a calling program invokes a routine in the driver, the driver issues commands to the device.</a:t>
            </a:r>
          </a:p>
          <a:p>
            <a:pPr lvl="1"/>
            <a:r>
              <a:rPr lang="en-US" dirty="0"/>
              <a:t>Drivers are hardware-dependent and operating-system-specific.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Linux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267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special files called “device files” in Linux.</a:t>
            </a:r>
          </a:p>
          <a:p>
            <a:pPr lvl="1"/>
            <a:r>
              <a:rPr lang="en-US" dirty="0"/>
              <a:t>A user can interact with it much like a normal file.</a:t>
            </a:r>
          </a:p>
          <a:p>
            <a:pPr lvl="1"/>
            <a:r>
              <a:rPr lang="en-US" dirty="0"/>
              <a:t>But they </a:t>
            </a:r>
            <a:r>
              <a:rPr lang="en-US" i="1" dirty="0"/>
              <a:t>generally</a:t>
            </a:r>
            <a:r>
              <a:rPr lang="en-US" dirty="0"/>
              <a:t> provide access to a physical device.</a:t>
            </a:r>
          </a:p>
          <a:p>
            <a:pPr lvl="1"/>
            <a:r>
              <a:rPr lang="en-US" dirty="0"/>
              <a:t>They are generally found in /dev and /sys</a:t>
            </a:r>
          </a:p>
          <a:p>
            <a:pPr lvl="2"/>
            <a:r>
              <a:rPr lang="en-US" dirty="0"/>
              <a:t>/dev/</a:t>
            </a:r>
            <a:r>
              <a:rPr lang="en-US" dirty="0" err="1"/>
              <a:t>fb</a:t>
            </a:r>
            <a:r>
              <a:rPr lang="en-US" dirty="0"/>
              <a:t> is the frame buffer</a:t>
            </a:r>
          </a:p>
          <a:p>
            <a:pPr lvl="2"/>
            <a:r>
              <a:rPr lang="en-US" dirty="0"/>
              <a:t>/dev/ttyS0 is one of the serial ports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114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all devices files correspond to physical devices.</a:t>
            </a:r>
          </a:p>
          <a:p>
            <a:pPr lvl="1"/>
            <a:r>
              <a:rPr lang="en-US" dirty="0"/>
              <a:t>Pseudo-devices. </a:t>
            </a:r>
          </a:p>
          <a:p>
            <a:pPr lvl="2"/>
            <a:r>
              <a:rPr lang="en-US" dirty="0"/>
              <a:t>Provide various functions to the programmer</a:t>
            </a:r>
          </a:p>
          <a:p>
            <a:pPr lvl="2"/>
            <a:r>
              <a:rPr lang="en-US" dirty="0"/>
              <a:t>/dev/null</a:t>
            </a:r>
          </a:p>
          <a:p>
            <a:pPr lvl="3"/>
            <a:r>
              <a:rPr lang="en-US" dirty="0"/>
              <a:t> Accepts and discards all input; produces no output.</a:t>
            </a:r>
          </a:p>
          <a:p>
            <a:pPr lvl="2"/>
            <a:r>
              <a:rPr lang="en-US" dirty="0"/>
              <a:t>/dev/zero </a:t>
            </a:r>
          </a:p>
          <a:p>
            <a:pPr lvl="3"/>
            <a:r>
              <a:rPr lang="en-US" dirty="0"/>
              <a:t>Produces a continuous stream of NULL (zero value) bytes.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4223" y="4888467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crw-rw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---- 1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dialout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4,  64 Jun 20 13:01 ttyS0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Linux (2/2)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Pretty clearly you need a way to connect the device file to the actual device</a:t>
            </a:r>
          </a:p>
          <a:p>
            <a:pPr lvl="1"/>
            <a:r>
              <a:rPr lang="en-US" dirty="0"/>
              <a:t>Or pseudo device for that matter</a:t>
            </a:r>
          </a:p>
          <a:p>
            <a:r>
              <a:rPr lang="en-US" dirty="0"/>
              <a:t>We want to be able to “fake” this by writing functions that handle the file I/O.</a:t>
            </a:r>
          </a:p>
          <a:p>
            <a:pPr lvl="1"/>
            <a:r>
              <a:rPr lang="en-US" dirty="0"/>
              <a:t>So we need to associate functions with all the things we can do with a file.</a:t>
            </a:r>
          </a:p>
          <a:p>
            <a:pPr lvl="2"/>
            <a:r>
              <a:rPr lang="en-US" dirty="0"/>
              <a:t>Open, close.  </a:t>
            </a:r>
          </a:p>
          <a:p>
            <a:pPr lvl="2"/>
            <a:r>
              <a:rPr lang="en-US" dirty="0"/>
              <a:t>Read, write.</a:t>
            </a:r>
          </a:p>
          <a:p>
            <a:r>
              <a:rPr lang="en-US" dirty="0"/>
              <a:t>Today we’ll talk about all that…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vs. User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Space</a:t>
            </a:r>
          </a:p>
          <a:p>
            <a:pPr lvl="1"/>
            <a:r>
              <a:rPr lang="en-US" dirty="0"/>
              <a:t>End-user programs.  They use the kernel to interface to the hardware.</a:t>
            </a:r>
          </a:p>
          <a:p>
            <a:r>
              <a:rPr lang="en-US" dirty="0"/>
              <a:t>Kernel Space</a:t>
            </a:r>
          </a:p>
          <a:p>
            <a:pPr lvl="1"/>
            <a:r>
              <a:rPr lang="en-US" dirty="0"/>
              <a:t>Provides a standard (and hopefully multi-user secure) method of using and sharing the hardware.</a:t>
            </a:r>
          </a:p>
          <a:p>
            <a:pPr lvl="2"/>
            <a:r>
              <a:rPr lang="en-US" dirty="0"/>
              <a:t>Private function member might be a good analogy.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71452"/>
            <a:ext cx="3714750" cy="454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1200" y="5444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1643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“device”?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37360"/>
            <a:ext cx="8763000" cy="4388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Linux devices are accessed from user space in exactly the same way files are accessed.</a:t>
            </a:r>
          </a:p>
          <a:p>
            <a:pPr lvl="1"/>
            <a:r>
              <a:rPr lang="en-US" dirty="0"/>
              <a:t>They are generally found in /dev and /sys</a:t>
            </a:r>
          </a:p>
          <a:p>
            <a:r>
              <a:rPr lang="en-US" dirty="0"/>
              <a:t>To link normal files with a kernel module, each device has a “major number”</a:t>
            </a:r>
          </a:p>
          <a:p>
            <a:pPr lvl="1"/>
            <a:r>
              <a:rPr lang="en-US" dirty="0"/>
              <a:t>Each device also has a “minor number” which can be used by the device to distinguish what job it is doing.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-l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/fd0u1680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brwxrwxrwx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  1 root  floppy   2,  0 Jul  5  2000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brw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----   1 root  floppy   2, 44 Jul  5  2000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/fd0u1680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1" y="6260069"/>
            <a:ext cx="870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floppy devices.  They are actually both the same bit of hardware using the same driver</a:t>
            </a:r>
          </a:p>
          <a:p>
            <a:r>
              <a:rPr lang="en-US" dirty="0">
                <a:solidFill>
                  <a:srgbClr val="FF0000"/>
                </a:solidFill>
              </a:rPr>
              <a:t>(major number is 2), but one is 1.68MB the other 1.44.  </a:t>
            </a:r>
          </a:p>
        </p:txBody>
      </p:sp>
    </p:spTree>
    <p:extLst>
      <p:ext uri="{BB962C8B-B14F-4D97-AF65-F5344CB8AC3E}">
        <p14:creationId xmlns:p14="http://schemas.microsoft.com/office/powerpoint/2010/main" val="897451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mknod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/memory c 60 0</a:t>
            </a:r>
          </a:p>
          <a:p>
            <a:pPr lvl="1"/>
            <a:r>
              <a:rPr lang="en-US" dirty="0"/>
              <a:t>Creates a device named /</a:t>
            </a:r>
            <a:r>
              <a:rPr lang="en-US" dirty="0" err="1"/>
              <a:t>dev</a:t>
            </a:r>
            <a:r>
              <a:rPr lang="en-US" dirty="0"/>
              <a:t>/memory</a:t>
            </a:r>
          </a:p>
          <a:p>
            <a:pPr lvl="1"/>
            <a:r>
              <a:rPr lang="en-US" dirty="0"/>
              <a:t>Major number 60</a:t>
            </a:r>
          </a:p>
          <a:p>
            <a:pPr lvl="1"/>
            <a:r>
              <a:rPr lang="en-US" dirty="0"/>
              <a:t>Minor number 0</a:t>
            </a:r>
          </a:p>
          <a:p>
            <a:r>
              <a:rPr lang="en-US" dirty="0"/>
              <a:t>Minor numbers are passed to the driver to distinguish different hardware with the same driver.</a:t>
            </a:r>
          </a:p>
          <a:p>
            <a:pPr lvl="1"/>
            <a:r>
              <a:rPr lang="en-US" dirty="0"/>
              <a:t>Or, potentially, the same hardware with different parameters (as the floppy example)</a:t>
            </a:r>
          </a:p>
        </p:txBody>
      </p:sp>
    </p:spTree>
    <p:extLst>
      <p:ext uri="{BB962C8B-B14F-4D97-AF65-F5344CB8AC3E}">
        <p14:creationId xmlns:p14="http://schemas.microsoft.com/office/powerpoint/2010/main" val="1673210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Solution: </a:t>
            </a:r>
            <a:r>
              <a:rPr lang="en-US"/>
              <a:t>Kernel “Libraries”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Kernel libraries re-implement a lot of the functionality programmers expect in user space</a:t>
            </a:r>
          </a:p>
          <a:p>
            <a:pPr lvl="1"/>
            <a:r>
              <a:rPr lang="en-US" dirty="0"/>
              <a:t>Are statically compiled into the kernel</a:t>
            </a:r>
          </a:p>
          <a:p>
            <a:pPr lvl="1"/>
            <a:r>
              <a:rPr lang="en-US" dirty="0"/>
              <a:t>Automatically available just by including relevant header</a:t>
            </a:r>
          </a:p>
          <a:p>
            <a:pPr lvl="1"/>
            <a:r>
              <a:rPr lang="en-US" dirty="0"/>
              <a:t>Built to be kernel-safe (sleeping, waiting, locking, etc. is done properly)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lvl="1"/>
            <a:r>
              <a:rPr lang="en-US" dirty="0"/>
              <a:t>Utilities: </a:t>
            </a:r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kthreads</a:t>
            </a:r>
            <a:r>
              <a:rPr lang="en-US" dirty="0"/>
              <a:t>, string parsing, etc.</a:t>
            </a:r>
          </a:p>
          <a:p>
            <a:pPr lvl="1"/>
            <a:r>
              <a:rPr lang="en-US" dirty="0"/>
              <a:t>Containers: hash tables, binary trees etc.</a:t>
            </a:r>
          </a:p>
          <a:p>
            <a:pPr lvl="1"/>
            <a:r>
              <a:rPr lang="en-US" dirty="0"/>
              <a:t>Algorithms: sorting, compression</a:t>
            </a:r>
          </a:p>
          <a:p>
            <a:pPr lvl="1">
              <a:lnSpc>
                <a:spcPct val="70000"/>
              </a:lnSpc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Mostly found under </a:t>
            </a:r>
            <a:r>
              <a:rPr lang="en-US" dirty="0">
                <a:latin typeface="Courier New"/>
                <a:cs typeface="Courier New"/>
              </a:rPr>
              <a:t>/lib</a:t>
            </a:r>
            <a:r>
              <a:rPr lang="en-US" dirty="0">
                <a:latin typeface="Verdana"/>
                <a:cs typeface="Verdan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/include/</a:t>
            </a:r>
            <a:r>
              <a:rPr lang="en-US" dirty="0" err="1">
                <a:latin typeface="Courier New"/>
                <a:cs typeface="Courier New"/>
              </a:rPr>
              <a:t>linux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1097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“Libraries”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/>
              <a:t>Mostly found under </a:t>
            </a:r>
            <a:r>
              <a:rPr lang="en-US" dirty="0">
                <a:latin typeface="Courier New"/>
                <a:cs typeface="Courier New"/>
              </a:rPr>
              <a:t>/lib</a:t>
            </a:r>
            <a:r>
              <a:rPr lang="en-US" dirty="0">
                <a:latin typeface="Verdana"/>
                <a:cs typeface="Verdan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/include/</a:t>
            </a:r>
            <a:r>
              <a:rPr lang="en-US" dirty="0" err="1">
                <a:latin typeface="Courier New"/>
                <a:cs typeface="Courier New"/>
              </a:rPr>
              <a:t>linux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Many kernel “libraries” have clear analogues to user space libraries: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- malloc/free vs </a:t>
            </a:r>
            <a:r>
              <a:rPr lang="en-US" u="sng" dirty="0" err="1"/>
              <a:t>kmalloc</a:t>
            </a:r>
            <a:r>
              <a:rPr lang="en-US" u="sng" dirty="0"/>
              <a:t>/</a:t>
            </a:r>
            <a:r>
              <a:rPr lang="en-US" u="sng" dirty="0" err="1"/>
              <a:t>kfree</a:t>
            </a:r>
            <a:endParaRPr lang="en-US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pthread_create</a:t>
            </a:r>
            <a:r>
              <a:rPr lang="en-US" dirty="0"/>
              <a:t> vs </a:t>
            </a:r>
            <a:r>
              <a:rPr lang="en-US" u="sng" dirty="0" err="1"/>
              <a:t>kthread_create</a:t>
            </a:r>
            <a:endParaRPr lang="en-US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- sleep/</a:t>
            </a:r>
            <a:r>
              <a:rPr lang="en-US" dirty="0" err="1"/>
              <a:t>usleep</a:t>
            </a:r>
            <a:r>
              <a:rPr lang="en-US" dirty="0"/>
              <a:t>/</a:t>
            </a:r>
            <a:r>
              <a:rPr lang="en-US" dirty="0" err="1"/>
              <a:t>nanosleep</a:t>
            </a:r>
            <a:r>
              <a:rPr lang="en-US" dirty="0"/>
              <a:t> (user) vs </a:t>
            </a:r>
            <a:br>
              <a:rPr lang="en-US" dirty="0"/>
            </a:br>
            <a:r>
              <a:rPr lang="en-US" dirty="0"/>
              <a:t>	  </a:t>
            </a:r>
            <a:r>
              <a:rPr lang="en-US" u="sng" dirty="0" err="1"/>
              <a:t>msleep</a:t>
            </a:r>
            <a:r>
              <a:rPr lang="en-US" dirty="0"/>
              <a:t> (kernel)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Some, however, are a bit different:</a:t>
            </a:r>
          </a:p>
          <a:p>
            <a:pPr marL="0" indent="0">
              <a:buNone/>
            </a:pPr>
            <a:r>
              <a:rPr lang="en-US" dirty="0"/>
              <a:t>	- e.g., linked list implementation</a:t>
            </a:r>
          </a:p>
          <a:p>
            <a:pPr lvl="1">
              <a:lnSpc>
                <a:spcPct val="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0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also:</a:t>
            </a:r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list.h</a:t>
            </a:r>
            <a:endParaRPr lang="en-US" dirty="0"/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types.h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Moral of the story: </a:t>
            </a:r>
          </a:p>
          <a:p>
            <a:pPr marL="0" indent="0" algn="ctr">
              <a:buNone/>
            </a:pPr>
            <a:r>
              <a:rPr lang="en-US" i="1" dirty="0"/>
              <a:t>Always search for functionality before writing it yourself.</a:t>
            </a:r>
          </a:p>
        </p:txBody>
      </p:sp>
    </p:spTree>
    <p:extLst>
      <p:ext uri="{BB962C8B-B14F-4D97-AF65-F5344CB8AC3E}">
        <p14:creationId xmlns:p14="http://schemas.microsoft.com/office/powerpoint/2010/main" val="2867366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important note is that module stuff is written in kernel space.</a:t>
            </a:r>
          </a:p>
          <a:p>
            <a:pPr lvl="1"/>
            <a:r>
              <a:rPr lang="en-US" dirty="0"/>
              <a:t>That means you can’t do a lot of things you might want to!</a:t>
            </a:r>
          </a:p>
          <a:p>
            <a:pPr lvl="2"/>
            <a:r>
              <a:rPr lang="en-US" dirty="0"/>
              <a:t>File I/O is a really bad idea</a:t>
            </a:r>
          </a:p>
          <a:p>
            <a:pPr lvl="3"/>
            <a:r>
              <a:rPr lang="en-US" dirty="0"/>
              <a:t>See next slide.</a:t>
            </a:r>
          </a:p>
          <a:p>
            <a:pPr lvl="2"/>
            <a:r>
              <a:rPr lang="en-US" dirty="0"/>
              <a:t>Talking to memory-mapped I/O devices requires effort</a:t>
            </a:r>
          </a:p>
          <a:p>
            <a:pPr lvl="3"/>
            <a:r>
              <a:rPr lang="en-US" dirty="0"/>
              <a:t>Still have virtual memory</a:t>
            </a:r>
          </a:p>
          <a:p>
            <a:pPr lvl="2"/>
            <a:r>
              <a:rPr lang="en-US" dirty="0"/>
              <a:t>Things like </a:t>
            </a:r>
            <a:r>
              <a:rPr lang="en-US" dirty="0" err="1"/>
              <a:t>malloc</a:t>
            </a:r>
            <a:r>
              <a:rPr lang="en-US" dirty="0"/>
              <a:t> don’t quite work</a:t>
            </a:r>
          </a:p>
          <a:p>
            <a:pPr lvl="3"/>
            <a:r>
              <a:rPr lang="en-US" dirty="0"/>
              <a:t>Thus </a:t>
            </a:r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kprint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be an unpleasant place to live…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CB76-7FCE-4F81-81E3-15DCA6DA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EA46-2561-4CF6-A445-B3446063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23232"/>
                </a:solidFill>
                <a:effectLst/>
                <a:latin typeface="+mj-lt"/>
              </a:rPr>
              <a:t>Monolithic Kernel: Kernels where the user services and the kernel services are implemented in the same memory space</a:t>
            </a:r>
            <a:endParaRPr lang="en-US" b="0" i="0" dirty="0">
              <a:solidFill>
                <a:srgbClr val="323232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23232"/>
                </a:solidFill>
                <a:effectLst/>
                <a:latin typeface="+mj-lt"/>
              </a:rPr>
              <a:t>Microkernel: the user services and kernel services are implemented into different spaces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23232"/>
                </a:solidFill>
                <a:effectLst/>
                <a:latin typeface="+mj-lt"/>
              </a:rPr>
              <a:t>Hybrid Kernel: Duh!!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4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Gribble, Lazowska, Levy, Zahorjan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8720-75A6-4687-AD08-90AC02C4E228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structure: Monolithic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990600"/>
          </a:xfrm>
        </p:spPr>
        <p:txBody>
          <a:bodyPr/>
          <a:lstStyle/>
          <a:p>
            <a:r>
              <a:rPr lang="en-US"/>
              <a:t>Traditionally, OS’s (like UNIX) were built as a </a:t>
            </a:r>
            <a:r>
              <a:rPr lang="en-US">
                <a:solidFill>
                  <a:srgbClr val="FF3300"/>
                </a:solidFill>
              </a:rPr>
              <a:t>monolithic</a:t>
            </a:r>
            <a:r>
              <a:rPr lang="en-US"/>
              <a:t> entity: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3505200" y="48006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3505200" y="36576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800600" y="3733800"/>
            <a:ext cx="2362200" cy="914400"/>
          </a:xfrm>
          <a:prstGeom prst="rect">
            <a:avLst/>
          </a:prstGeom>
          <a:solidFill>
            <a:srgbClr val="F0E5E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everything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800600" y="2590800"/>
            <a:ext cx="2362200" cy="914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user programs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800600" y="4876800"/>
            <a:ext cx="2362200" cy="914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hardware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3225800" y="4038600"/>
            <a:ext cx="473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Gribble, Lazowska, Levy, Zahorjan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3377-DC0F-4CAF-A458-6616A66C5C08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Monolithic design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Major advantage:</a:t>
            </a:r>
          </a:p>
          <a:p>
            <a:pPr lvl="1"/>
            <a:r>
              <a:rPr lang="en-US"/>
              <a:t>cost of module interactions is low (procedure call)</a:t>
            </a:r>
          </a:p>
          <a:p>
            <a:r>
              <a:rPr lang="en-US"/>
              <a:t>Disadvantages:</a:t>
            </a:r>
          </a:p>
          <a:p>
            <a:pPr lvl="1"/>
            <a:r>
              <a:rPr lang="en-US"/>
              <a:t>hard to understand</a:t>
            </a:r>
          </a:p>
          <a:p>
            <a:pPr lvl="1"/>
            <a:r>
              <a:rPr lang="en-US"/>
              <a:t>hard to modify</a:t>
            </a:r>
          </a:p>
          <a:p>
            <a:pPr lvl="1"/>
            <a:r>
              <a:rPr lang="en-US"/>
              <a:t>unreliable (no isolation between system modules)</a:t>
            </a:r>
          </a:p>
          <a:p>
            <a:pPr lvl="1"/>
            <a:r>
              <a:rPr lang="en-US"/>
              <a:t>hard to maintain</a:t>
            </a:r>
          </a:p>
          <a:p>
            <a:r>
              <a:rPr lang="en-US"/>
              <a:t>What is the alternative?</a:t>
            </a:r>
          </a:p>
          <a:p>
            <a:pPr lvl="1"/>
            <a:r>
              <a:rPr lang="en-US"/>
              <a:t>find a way to organize the OS in order to simplify its design and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C255-F657-4ACD-8621-EDE4C0BF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7AC64-5ECF-4857-9C86-A45E1558E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5" y="2562225"/>
            <a:ext cx="11571588" cy="2952750"/>
          </a:xfrm>
        </p:spPr>
      </p:pic>
    </p:spTree>
    <p:extLst>
      <p:ext uri="{BB962C8B-B14F-4D97-AF65-F5344CB8AC3E}">
        <p14:creationId xmlns:p14="http://schemas.microsoft.com/office/powerpoint/2010/main" val="362396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CCE0-4626-4473-9748-0E914E69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0DE950-793C-4A55-B26E-08D5B60EB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710214"/>
            <a:ext cx="9248775" cy="4932680"/>
          </a:xfrm>
        </p:spPr>
      </p:pic>
    </p:spTree>
    <p:extLst>
      <p:ext uri="{BB962C8B-B14F-4D97-AF65-F5344CB8AC3E}">
        <p14:creationId xmlns:p14="http://schemas.microsoft.com/office/powerpoint/2010/main" val="94392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2800</Words>
  <Application>Microsoft Macintosh PowerPoint</Application>
  <PresentationFormat>Widescreen</PresentationFormat>
  <Paragraphs>428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Advanced OS - Kernels</vt:lpstr>
      <vt:lpstr>Computer OS components</vt:lpstr>
      <vt:lpstr>Computer OS components</vt:lpstr>
      <vt:lpstr>Kernel</vt:lpstr>
      <vt:lpstr>Types of Kernels</vt:lpstr>
      <vt:lpstr>Early structure: Monolithic</vt:lpstr>
      <vt:lpstr>Monolithic design</vt:lpstr>
      <vt:lpstr>PowerPoint Presentation</vt:lpstr>
      <vt:lpstr>PowerPoint Presentation</vt:lpstr>
      <vt:lpstr>Layering</vt:lpstr>
      <vt:lpstr>Problems with layering</vt:lpstr>
      <vt:lpstr>Hardware Abstraction Layer</vt:lpstr>
      <vt:lpstr>Microkernels</vt:lpstr>
      <vt:lpstr>Microkernel structure illustrated</vt:lpstr>
      <vt:lpstr>PowerPoint Presentation</vt:lpstr>
      <vt:lpstr>PowerPoint Presentation</vt:lpstr>
      <vt:lpstr>Mac OS X</vt:lpstr>
      <vt:lpstr>The Linux Kernel</vt:lpstr>
      <vt:lpstr>Monolithic?</vt:lpstr>
      <vt:lpstr>Process?</vt:lpstr>
      <vt:lpstr>Process?</vt:lpstr>
      <vt:lpstr>Kernel vs. Application Coding</vt:lpstr>
      <vt:lpstr>Two Big Problems</vt:lpstr>
      <vt:lpstr>First Solution:  Loadable Kernel Modules</vt:lpstr>
      <vt:lpstr>Kernel and Kernel Modules</vt:lpstr>
      <vt:lpstr>Why Kernel Modules</vt:lpstr>
      <vt:lpstr>What are Kernel Modules used for?</vt:lpstr>
      <vt:lpstr>What are Kernel Modules used for?</vt:lpstr>
      <vt:lpstr>Modular?</vt:lpstr>
      <vt:lpstr>Linux Kernel Modules</vt:lpstr>
      <vt:lpstr>Module Implementation</vt:lpstr>
      <vt:lpstr>Creating a module</vt:lpstr>
      <vt:lpstr>Simple module</vt:lpstr>
      <vt:lpstr>Modules: Listing, loading and removing</vt:lpstr>
      <vt:lpstr>lsmod</vt:lpstr>
      <vt:lpstr>insmod</vt:lpstr>
      <vt:lpstr>Other (better) way to load a module</vt:lpstr>
      <vt:lpstr>So?</vt:lpstr>
      <vt:lpstr>Modules?</vt:lpstr>
      <vt:lpstr>Device driver (Thanks Wikipedia!)</vt:lpstr>
      <vt:lpstr>Devices in Linux (1/2)</vt:lpstr>
      <vt:lpstr>Devices in Linux (2/2)</vt:lpstr>
      <vt:lpstr>Kernel vs. User space</vt:lpstr>
      <vt:lpstr>What is a “device”?</vt:lpstr>
      <vt:lpstr>Creating a device</vt:lpstr>
      <vt:lpstr>Second Solution: Kernel “Libraries”</vt:lpstr>
      <vt:lpstr>Kernel “Libraries”</vt:lpstr>
      <vt:lpstr>Example: Linked Lists</vt:lpstr>
      <vt:lpstr>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OS - Kernels</dc:title>
  <dc:creator>Manish Shrivastava</dc:creator>
  <cp:lastModifiedBy>Manish Shrivastava</cp:lastModifiedBy>
  <cp:revision>1</cp:revision>
  <dcterms:created xsi:type="dcterms:W3CDTF">2022-09-07T02:55:22Z</dcterms:created>
  <dcterms:modified xsi:type="dcterms:W3CDTF">2022-09-07T02:56:45Z</dcterms:modified>
</cp:coreProperties>
</file>