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ithub\DarkWeb_Influence\docs\4_23_17\cnn_init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ithub\DarkWeb_Influence\docs\4_23_17\cnn_initi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CNN - 1 layer - F1 score</a:t>
            </a:r>
          </a:p>
        </c:rich>
      </c:tx>
      <c:layout>
        <c:manualLayout>
          <c:xMode val="edge"/>
          <c:yMode val="edge"/>
          <c:x val="0.40281644109484976"/>
          <c:y val="2.7524438726843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Apprehension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Sheet1!$F$38:$H$38</c:f>
              <c:numCache>
                <c:formatCode>General</c:formatCode>
                <c:ptCount val="3"/>
                <c:pt idx="0">
                  <c:v>0.53144075540664004</c:v>
                </c:pt>
                <c:pt idx="1">
                  <c:v>0.65880952380952296</c:v>
                </c:pt>
                <c:pt idx="2">
                  <c:v>0.51326476546672894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45E-BB98-625756E3C4E4}"/>
            </c:ext>
          </c:extLst>
        </c:ser>
        <c:ser>
          <c:idx val="1"/>
          <c:order val="1"/>
          <c:tx>
            <c:strRef>
              <c:f>Sheet1!$E$39</c:f>
              <c:strCache>
                <c:ptCount val="1"/>
                <c:pt idx="0">
                  <c:v>Member/Community-Supportive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Sheet1!$F$39:$H$39</c:f>
              <c:numCache>
                <c:formatCode>General</c:formatCode>
                <c:ptCount val="3"/>
                <c:pt idx="0">
                  <c:v>0.518977046462063</c:v>
                </c:pt>
                <c:pt idx="1">
                  <c:v>0.71791358363021796</c:v>
                </c:pt>
                <c:pt idx="2">
                  <c:v>0.49022826094368099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45E-BB98-625756E3C4E4}"/>
            </c:ext>
          </c:extLst>
        </c:ser>
        <c:ser>
          <c:idx val="2"/>
          <c:order val="2"/>
          <c:tx>
            <c:strRef>
              <c:f>Sheet1!$E$40</c:f>
              <c:strCache>
                <c:ptCount val="1"/>
                <c:pt idx="0">
                  <c:v>Authenticating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Sheet1!$F$40:$H$40</c:f>
              <c:numCache>
                <c:formatCode>General</c:formatCode>
                <c:ptCount val="3"/>
                <c:pt idx="0">
                  <c:v>0.30285550192313698</c:v>
                </c:pt>
                <c:pt idx="1">
                  <c:v>0.58234331955922802</c:v>
                </c:pt>
                <c:pt idx="2">
                  <c:v>0.47595851914466702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45E-BB98-625756E3C4E4}"/>
            </c:ext>
          </c:extLst>
        </c:ser>
        <c:ser>
          <c:idx val="3"/>
          <c:order val="3"/>
          <c:tx>
            <c:strRef>
              <c:f>Sheet1!$E$41</c:f>
              <c:strCache>
                <c:ptCount val="1"/>
                <c:pt idx="0">
                  <c:v>Providing information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Sheet1!$F$41:$H$41</c:f>
              <c:numCache>
                <c:formatCode>General</c:formatCode>
                <c:ptCount val="3"/>
                <c:pt idx="0">
                  <c:v>0.49862137442561899</c:v>
                </c:pt>
                <c:pt idx="1">
                  <c:v>0.68838219326818595</c:v>
                </c:pt>
                <c:pt idx="2">
                  <c:v>0.49911036651226298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45E-BB98-625756E3C4E4}"/>
            </c:ext>
          </c:extLst>
        </c:ser>
        <c:ser>
          <c:idx val="4"/>
          <c:order val="4"/>
          <c:tx>
            <c:strRef>
              <c:f>Sheet1!$E$42</c:f>
              <c:strCache>
                <c:ptCount val="1"/>
                <c:pt idx="0">
                  <c:v>Info-seeking/Prudent Statement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Sheet1!$F$42:$H$42</c:f>
              <c:numCache>
                <c:formatCode>General</c:formatCode>
                <c:ptCount val="3"/>
                <c:pt idx="0">
                  <c:v>0.60451419850980403</c:v>
                </c:pt>
                <c:pt idx="1">
                  <c:v>0.664215686274509</c:v>
                </c:pt>
                <c:pt idx="2">
                  <c:v>0.52984904665506305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45E-BB98-625756E3C4E4}"/>
            </c:ext>
          </c:extLst>
        </c:ser>
        <c:ser>
          <c:idx val="5"/>
          <c:order val="5"/>
          <c:tx>
            <c:strRef>
              <c:f>Sheet1!$E$43</c:f>
              <c:strCache>
                <c:ptCount val="1"/>
                <c:pt idx="0">
                  <c:v>Personal Involvement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Sheet1!$F$43:$H$43</c:f>
              <c:numCache>
                <c:formatCode>General</c:formatCode>
                <c:ptCount val="3"/>
                <c:pt idx="0">
                  <c:v>0.59479518046573099</c:v>
                </c:pt>
                <c:pt idx="1">
                  <c:v>0.69330289193302796</c:v>
                </c:pt>
                <c:pt idx="2">
                  <c:v>0.52778366312066805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45E-BB98-625756E3C4E4}"/>
            </c:ext>
          </c:extLst>
        </c:ser>
        <c:ser>
          <c:idx val="6"/>
          <c:order val="6"/>
          <c:tx>
            <c:strRef>
              <c:f>Sheet1!$E$44</c:f>
              <c:strCache>
                <c:ptCount val="1"/>
                <c:pt idx="0">
                  <c:v>Sarcastic/Rediculing/Trolling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Sheet1!$F$44:$H$44</c:f>
              <c:numCache>
                <c:formatCode>General</c:formatCode>
                <c:ptCount val="3"/>
                <c:pt idx="0">
                  <c:v>0.49568210396568602</c:v>
                </c:pt>
                <c:pt idx="1">
                  <c:v>0.59443052074630998</c:v>
                </c:pt>
                <c:pt idx="2">
                  <c:v>0.55504873895117801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45E-BB98-625756E3C4E4}"/>
            </c:ext>
          </c:extLst>
        </c:ser>
        <c:ser>
          <c:idx val="7"/>
          <c:order val="7"/>
          <c:tx>
            <c:strRef>
              <c:f>Sheet1!$E$45</c:f>
              <c:strCache>
                <c:ptCount val="1"/>
                <c:pt idx="0">
                  <c:v>Sensemaking/Reasoning/Debate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Sheet1!$F$45:$H$45</c:f>
              <c:numCache>
                <c:formatCode>General</c:formatCode>
                <c:ptCount val="3"/>
                <c:pt idx="0">
                  <c:v>0.53754423518829497</c:v>
                </c:pt>
                <c:pt idx="1">
                  <c:v>0.64965382567015795</c:v>
                </c:pt>
                <c:pt idx="2">
                  <c:v>0.51571543999187996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45E-BB98-625756E3C4E4}"/>
            </c:ext>
          </c:extLst>
        </c:ser>
        <c:ser>
          <c:idx val="8"/>
          <c:order val="8"/>
          <c:tx>
            <c:strRef>
              <c:f>Sheet1!$E$46</c:f>
              <c:strCache>
                <c:ptCount val="1"/>
                <c:pt idx="0">
                  <c:v>Directive/Solution/Next 'Action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Sheet1!$F$37:$H$37</c:f>
              <c:strCache>
                <c:ptCount val="3"/>
                <c:pt idx="0">
                  <c:v>Labeled</c:v>
                </c:pt>
                <c:pt idx="1">
                  <c:v>Labeled+Unlabeled</c:v>
                </c:pt>
                <c:pt idx="2">
                  <c:v>Random</c:v>
                </c:pt>
              </c:strCache>
            </c:strRef>
          </c:cat>
          <c:val>
            <c:numRef>
              <c:f>Sheet1!$F$46:$H$46</c:f>
              <c:numCache>
                <c:formatCode>General</c:formatCode>
                <c:ptCount val="3"/>
                <c:pt idx="0">
                  <c:v>0.58922832407464298</c:v>
                </c:pt>
                <c:pt idx="1">
                  <c:v>0.65853568255848305</c:v>
                </c:pt>
                <c:pt idx="2">
                  <c:v>0.48067786658297901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45E-BB98-625756E3C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366088"/>
        <c:axId val="528365760"/>
      </c:barChart>
      <c:catAx>
        <c:axId val="52836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65760"/>
        <c:crosses val="autoZero"/>
        <c:auto val="1"/>
        <c:lblAlgn val="ctr"/>
        <c:lblOffset val="100"/>
        <c:noMultiLvlLbl val="0"/>
      </c:catAx>
      <c:valAx>
        <c:axId val="52836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6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CNN - 3 layers - F1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Sheet1!$E$24</c:f>
              <c:strCache>
                <c:ptCount val="1"/>
                <c:pt idx="0">
                  <c:v>Apprehension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Sheet1!$F$24:$H$24</c:f>
              <c:numCache>
                <c:formatCode>General</c:formatCode>
                <c:ptCount val="3"/>
                <c:pt idx="0">
                  <c:v>0.54924378311143696</c:v>
                </c:pt>
                <c:pt idx="1">
                  <c:v>0.69817845584835803</c:v>
                </c:pt>
                <c:pt idx="2">
                  <c:v>0.51326476546672894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F-4665-B25B-8A02F5BD09D8}"/>
            </c:ext>
          </c:extLst>
        </c:ser>
        <c:ser>
          <c:idx val="1"/>
          <c:order val="1"/>
          <c:tx>
            <c:strRef>
              <c:f>Sheet1!$E$25</c:f>
              <c:strCache>
                <c:ptCount val="1"/>
                <c:pt idx="0">
                  <c:v>Member/Community-Supportive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Sheet1!$F$25:$H$25</c:f>
              <c:numCache>
                <c:formatCode>General</c:formatCode>
                <c:ptCount val="3"/>
                <c:pt idx="0">
                  <c:v>0.47887540502412801</c:v>
                </c:pt>
                <c:pt idx="1">
                  <c:v>0.70336918146759997</c:v>
                </c:pt>
                <c:pt idx="2">
                  <c:v>0.49022826094368099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F-4665-B25B-8A02F5BD09D8}"/>
            </c:ext>
          </c:extLst>
        </c:ser>
        <c:ser>
          <c:idx val="2"/>
          <c:order val="2"/>
          <c:tx>
            <c:strRef>
              <c:f>Sheet1!$E$26</c:f>
              <c:strCache>
                <c:ptCount val="1"/>
                <c:pt idx="0">
                  <c:v>Authenticating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Sheet1!$F$26:$H$26</c:f>
              <c:numCache>
                <c:formatCode>General</c:formatCode>
                <c:ptCount val="3"/>
                <c:pt idx="0">
                  <c:v>0.53660216477962996</c:v>
                </c:pt>
                <c:pt idx="1">
                  <c:v>0.68856060997228896</c:v>
                </c:pt>
                <c:pt idx="2">
                  <c:v>0.47595851914466702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F-4665-B25B-8A02F5BD09D8}"/>
            </c:ext>
          </c:extLst>
        </c:ser>
        <c:ser>
          <c:idx val="3"/>
          <c:order val="3"/>
          <c:tx>
            <c:strRef>
              <c:f>Sheet1!$E$27</c:f>
              <c:strCache>
                <c:ptCount val="1"/>
                <c:pt idx="0">
                  <c:v>Providing information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Sheet1!$F$27:$H$27</c:f>
              <c:numCache>
                <c:formatCode>General</c:formatCode>
                <c:ptCount val="3"/>
                <c:pt idx="0">
                  <c:v>0.60736498132465</c:v>
                </c:pt>
                <c:pt idx="1">
                  <c:v>0.70812494632362799</c:v>
                </c:pt>
                <c:pt idx="2">
                  <c:v>0.49911036651226298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F-4665-B25B-8A02F5BD09D8}"/>
            </c:ext>
          </c:extLst>
        </c:ser>
        <c:ser>
          <c:idx val="4"/>
          <c:order val="4"/>
          <c:tx>
            <c:strRef>
              <c:f>Sheet1!$E$28</c:f>
              <c:strCache>
                <c:ptCount val="1"/>
                <c:pt idx="0">
                  <c:v>Info-seeking/Prudent Statement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Sheet1!$F$28:$H$28</c:f>
              <c:numCache>
                <c:formatCode>General</c:formatCode>
                <c:ptCount val="3"/>
                <c:pt idx="0">
                  <c:v>0.60202618903606397</c:v>
                </c:pt>
                <c:pt idx="1">
                  <c:v>0.69607808247854297</c:v>
                </c:pt>
                <c:pt idx="2">
                  <c:v>0.52984904665506305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F-4665-B25B-8A02F5BD09D8}"/>
            </c:ext>
          </c:extLst>
        </c:ser>
        <c:ser>
          <c:idx val="5"/>
          <c:order val="5"/>
          <c:tx>
            <c:strRef>
              <c:f>Sheet1!$E$29</c:f>
              <c:strCache>
                <c:ptCount val="1"/>
                <c:pt idx="0">
                  <c:v>Personal Involvement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Sheet1!$F$29:$H$29</c:f>
              <c:numCache>
                <c:formatCode>General</c:formatCode>
                <c:ptCount val="3"/>
                <c:pt idx="0">
                  <c:v>0.61479045861725901</c:v>
                </c:pt>
                <c:pt idx="1">
                  <c:v>0.71038081284396803</c:v>
                </c:pt>
                <c:pt idx="2">
                  <c:v>0.52778366312066805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F-4665-B25B-8A02F5BD09D8}"/>
            </c:ext>
          </c:extLst>
        </c:ser>
        <c:ser>
          <c:idx val="6"/>
          <c:order val="6"/>
          <c:tx>
            <c:strRef>
              <c:f>Sheet1!$E$30</c:f>
              <c:strCache>
                <c:ptCount val="1"/>
                <c:pt idx="0">
                  <c:v>Sarcastic/Rediculing/Trolling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Sheet1!$F$30:$H$30</c:f>
              <c:numCache>
                <c:formatCode>General</c:formatCode>
                <c:ptCount val="3"/>
                <c:pt idx="0">
                  <c:v>0.58642359852653902</c:v>
                </c:pt>
                <c:pt idx="1">
                  <c:v>0.68363321005705102</c:v>
                </c:pt>
                <c:pt idx="2">
                  <c:v>0.55504873895117801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2F-4665-B25B-8A02F5BD09D8}"/>
            </c:ext>
          </c:extLst>
        </c:ser>
        <c:ser>
          <c:idx val="7"/>
          <c:order val="7"/>
          <c:tx>
            <c:strRef>
              <c:f>Sheet1!$E$31</c:f>
              <c:strCache>
                <c:ptCount val="1"/>
                <c:pt idx="0">
                  <c:v>Sensemaking/Reasoning/Debate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Sheet1!$F$31:$H$31</c:f>
              <c:numCache>
                <c:formatCode>General</c:formatCode>
                <c:ptCount val="3"/>
                <c:pt idx="0">
                  <c:v>0.60206540707109601</c:v>
                </c:pt>
                <c:pt idx="1">
                  <c:v>0.75159416036974502</c:v>
                </c:pt>
                <c:pt idx="2">
                  <c:v>0.51571543999187996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2F-4665-B25B-8A02F5BD09D8}"/>
            </c:ext>
          </c:extLst>
        </c:ser>
        <c:ser>
          <c:idx val="8"/>
          <c:order val="8"/>
          <c:tx>
            <c:strRef>
              <c:f>Sheet1!$E$32</c:f>
              <c:strCache>
                <c:ptCount val="1"/>
                <c:pt idx="0">
                  <c:v>Directive/Solution/Next 'Action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Sheet1!$F$23:$H$23</c:f>
              <c:strCache>
                <c:ptCount val="2"/>
                <c:pt idx="0">
                  <c:v>Labeled</c:v>
                </c:pt>
                <c:pt idx="1">
                  <c:v>Labeled+Unlabeled</c:v>
                </c:pt>
              </c:strCache>
            </c:strRef>
          </c:cat>
          <c:val>
            <c:numRef>
              <c:f>Sheet1!$F$32:$H$32</c:f>
              <c:numCache>
                <c:formatCode>General</c:formatCode>
                <c:ptCount val="3"/>
                <c:pt idx="0">
                  <c:v>0.55698151192888001</c:v>
                </c:pt>
                <c:pt idx="1">
                  <c:v>0.68270703148698597</c:v>
                </c:pt>
                <c:pt idx="2">
                  <c:v>0.48067786658297901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2F-4665-B25B-8A02F5BD0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025376"/>
        <c:axId val="548025704"/>
      </c:barChart>
      <c:catAx>
        <c:axId val="54802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025704"/>
        <c:crosses val="autoZero"/>
        <c:auto val="1"/>
        <c:lblAlgn val="ctr"/>
        <c:lblOffset val="100"/>
        <c:noMultiLvlLbl val="0"/>
      </c:catAx>
      <c:valAx>
        <c:axId val="5480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02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3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3089-8B3B-4178-825A-68D73E7A9B7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7F06-7E05-42C1-82AB-7F292C86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96983"/>
            <a:ext cx="9144000" cy="43608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Implemented a basic CNN model over the text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sampling strategies adopted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pretrained</a:t>
            </a:r>
            <a:r>
              <a:rPr lang="en-US" dirty="0" smtClean="0"/>
              <a:t> word vectors for initialization which were kept fixed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5" y="861106"/>
            <a:ext cx="9144000" cy="802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CNN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65" y="2938471"/>
            <a:ext cx="6447079" cy="2918713"/>
          </a:xfrm>
          <a:prstGeom prst="rect">
            <a:avLst/>
          </a:prstGeom>
        </p:spPr>
      </p:pic>
      <p:sp>
        <p:nvSpPr>
          <p:cNvPr id="7" name="Parallelogram 6"/>
          <p:cNvSpPr/>
          <p:nvPr/>
        </p:nvSpPr>
        <p:spPr>
          <a:xfrm flipH="1">
            <a:off x="5059680" y="3230879"/>
            <a:ext cx="966650" cy="2333898"/>
          </a:xfrm>
          <a:prstGeom prst="parallelogram">
            <a:avLst>
              <a:gd name="adj" fmla="val 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389"/>
            <a:ext cx="9144000" cy="573894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Sampling strategies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Features were common across all labels – for starting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Instances were sentences enumerated over the documents.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Fixed a </a:t>
            </a:r>
            <a:r>
              <a:rPr lang="en-US" b="1" dirty="0" smtClean="0"/>
              <a:t>held-out test set</a:t>
            </a:r>
            <a:r>
              <a:rPr lang="en-US" dirty="0" smtClean="0"/>
              <a:t> from the original data for testing the model (20% of training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Subsampled the negative instances to balance the training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Subsampling was random.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Did note use SMOTE since do not want to infuse synthetic data with an aim of getting the best sentences out of the CNN to form filtered documents.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Introduced unlabeled examples – highest confidence by TSVM – 500 samples approx. for each label.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80:20 </a:t>
            </a:r>
            <a:r>
              <a:rPr lang="en-US" b="1" dirty="0" err="1" smtClean="0"/>
              <a:t>train:validation</a:t>
            </a:r>
            <a:r>
              <a:rPr lang="en-US" b="1" dirty="0" smtClean="0"/>
              <a:t> run 5 times.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05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43614"/>
              </p:ext>
            </p:extLst>
          </p:nvPr>
        </p:nvGraphicFramePr>
        <p:xfrm>
          <a:off x="1034687" y="191589"/>
          <a:ext cx="9711689" cy="3235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689372"/>
              </p:ext>
            </p:extLst>
          </p:nvPr>
        </p:nvGraphicFramePr>
        <p:xfrm>
          <a:off x="1217567" y="3426823"/>
          <a:ext cx="9676856" cy="3191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56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CNN with non-static word vectors input that would be learned during the training.</a:t>
            </a:r>
          </a:p>
          <a:p>
            <a:r>
              <a:rPr lang="en-US" dirty="0" smtClean="0"/>
              <a:t>Use two-view </a:t>
            </a:r>
            <a:r>
              <a:rPr lang="en-US" dirty="0" err="1" smtClean="0"/>
              <a:t>embeddings</a:t>
            </a:r>
            <a:r>
              <a:rPr lang="en-US" dirty="0" smtClean="0"/>
              <a:t> as input– static + non-static without introducing unlabeled samples.</a:t>
            </a:r>
          </a:p>
          <a:p>
            <a:r>
              <a:rPr lang="en-US" dirty="0" smtClean="0"/>
              <a:t>Compare RNN / SVM for label correlation with the features obtained from the FC layer of CNN – final multi-label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 CNN architecture</vt:lpstr>
      <vt:lpstr>PowerPoint Presentation</vt:lpstr>
      <vt:lpstr>PowerPoint Presentation</vt:lpstr>
      <vt:lpstr>Next experiments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Soumajyoti Sarkar (Student)</dc:creator>
  <cp:lastModifiedBy>Soumajyoti Sarkar (Student)</cp:lastModifiedBy>
  <cp:revision>10</cp:revision>
  <dcterms:created xsi:type="dcterms:W3CDTF">2017-04-26T17:12:42Z</dcterms:created>
  <dcterms:modified xsi:type="dcterms:W3CDTF">2017-04-26T18:01:48Z</dcterms:modified>
</cp:coreProperties>
</file>