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4" r:id="rId7"/>
    <p:sldId id="266" r:id="rId8"/>
    <p:sldId id="260" r:id="rId9"/>
    <p:sldId id="267" r:id="rId10"/>
    <p:sldId id="268" r:id="rId11"/>
    <p:sldId id="270" r:id="rId12"/>
    <p:sldId id="271" r:id="rId13"/>
    <p:sldId id="272" r:id="rId14"/>
    <p:sldId id="273" r:id="rId15"/>
    <p:sldId id="274" r:id="rId16"/>
    <p:sldId id="275"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4B0-79B5-4278-8568-B196989F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C49CA-50C6-4CD3-87BF-AECA58256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672DF-BF08-4A53-A3FD-7B0A654E7388}"/>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EEA55C60-FB68-4AF1-A3ED-84AE97DF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60A2-4029-4964-9F5E-D7C2BA11C960}"/>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8436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6D53-76F1-458F-8ECF-A0A0AD579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D3D6B-CFCF-4FE2-ADC9-64273E5C58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9CE81-AF9E-481E-AF5B-265B0E4197F3}"/>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4F7697B7-246D-4A43-AFD4-4D15BAE4A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026C-418D-4710-A666-A2E0EFBFAE6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4237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AD7AF-BA16-4867-A3D1-31AD8C49D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EC38A-441D-4074-B74D-AA99BF578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FDD37-7448-4AE5-BAFE-8C34837FAD62}"/>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727E14FA-CA48-42DD-A6D8-75310C954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EF7CE-42D9-415C-BE1E-AF4640A3AC32}"/>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0576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E3F6-2828-4DA3-9791-8CD431433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02A2A-31A6-4C55-8AC5-F3A2F2B68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952B-97AD-4128-8776-BF31321DD804}"/>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563EC8E6-6211-4DB0-9861-7B78FA60D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387B9-DE7E-493D-9A90-A3044A1922A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66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5B85-B586-49D3-9C70-D51205F5E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27C9-5A10-499F-A70B-A036C807D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03427C-452F-41E7-9BB9-BFF755CCA31C}"/>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E74ACACE-0059-4BE7-9626-E8A80202D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E76E7-52BC-4220-8C3E-35BFF15F68C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3869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D8D-B08D-4149-891F-1859D9340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C1D3F-2B18-4983-A60C-1674D3B65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204D1-102B-4F31-B007-865D5B24F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6281D-C360-4535-8954-3EADB5F6551A}"/>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6" name="Footer Placeholder 5">
            <a:extLst>
              <a:ext uri="{FF2B5EF4-FFF2-40B4-BE49-F238E27FC236}">
                <a16:creationId xmlns:a16="http://schemas.microsoft.com/office/drawing/2014/main" id="{4BFBDFFE-BC0A-4ED7-86F6-2A293B4DB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94030-C03C-43C6-B896-151A5DC1515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065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C0A-8DE6-44FA-AE62-9ECE1FB6F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4AE83-A0EA-4EA9-AE65-D0F6E88FB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10D73-5042-4A44-8E82-C17046065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0150B-EAFE-45F3-A9E2-DDEB883E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036F1-92A3-4D71-A342-75BF341BA3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B2750-518E-4774-A6A6-16EBCDFF91AF}"/>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8" name="Footer Placeholder 7">
            <a:extLst>
              <a:ext uri="{FF2B5EF4-FFF2-40B4-BE49-F238E27FC236}">
                <a16:creationId xmlns:a16="http://schemas.microsoft.com/office/drawing/2014/main" id="{ACE373CE-DABB-4A31-8606-D361D4ABA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7F813-D281-4D6D-BECB-EC934C3E6F7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149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687E-AC49-45C6-8811-09287AECA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D873A-7C16-444B-AA7E-E80E356208C1}"/>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4" name="Footer Placeholder 3">
            <a:extLst>
              <a:ext uri="{FF2B5EF4-FFF2-40B4-BE49-F238E27FC236}">
                <a16:creationId xmlns:a16="http://schemas.microsoft.com/office/drawing/2014/main" id="{A169BFE8-33C6-44B4-8C84-F9B245020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106838-6464-402C-91ED-64A960955EA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4013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DB3B-850C-405C-960C-0BA530005911}"/>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3" name="Footer Placeholder 2">
            <a:extLst>
              <a:ext uri="{FF2B5EF4-FFF2-40B4-BE49-F238E27FC236}">
                <a16:creationId xmlns:a16="http://schemas.microsoft.com/office/drawing/2014/main" id="{5CFE2C94-5BF0-4559-9181-90B3309BC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EDA0A-E1C5-48BF-862E-6945AC5599D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349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2EE-5F54-4FC3-AD1F-06271D0DE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E572-B986-4D59-ADAA-11C91E86E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90DFF-19C8-47ED-BC3F-B203E8FC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8D46C-EF41-4336-8E41-9B59E282B8A1}"/>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6" name="Footer Placeholder 5">
            <a:extLst>
              <a:ext uri="{FF2B5EF4-FFF2-40B4-BE49-F238E27FC236}">
                <a16:creationId xmlns:a16="http://schemas.microsoft.com/office/drawing/2014/main" id="{40EAC37E-C8FF-470C-936E-A0D7730F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2293C-ED00-4644-93B6-B4C5B5F6C74B}"/>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503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959-7CE3-4F85-81DE-2272813B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BA538-1377-4EFC-BC14-AFC55E56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851AC-4DD1-4575-BC48-D17022E7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94BCC-1BAE-4130-85E9-3D35606B4829}"/>
              </a:ext>
            </a:extLst>
          </p:cNvPr>
          <p:cNvSpPr>
            <a:spLocks noGrp="1"/>
          </p:cNvSpPr>
          <p:nvPr>
            <p:ph type="dt" sz="half" idx="10"/>
          </p:nvPr>
        </p:nvSpPr>
        <p:spPr/>
        <p:txBody>
          <a:bodyPr/>
          <a:lstStyle/>
          <a:p>
            <a:fld id="{2E058F2F-C3F7-43DF-87C1-FA5606824B23}" type="datetimeFigureOut">
              <a:rPr lang="en-IN" smtClean="0"/>
              <a:t>18-04-2021</a:t>
            </a:fld>
            <a:endParaRPr lang="en-IN"/>
          </a:p>
        </p:txBody>
      </p:sp>
      <p:sp>
        <p:nvSpPr>
          <p:cNvPr id="6" name="Footer Placeholder 5">
            <a:extLst>
              <a:ext uri="{FF2B5EF4-FFF2-40B4-BE49-F238E27FC236}">
                <a16:creationId xmlns:a16="http://schemas.microsoft.com/office/drawing/2014/main" id="{348F5E93-4D7B-4FAD-AFF4-2E82771D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B1606-406E-4713-A2D7-3AAE62E5BCC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0311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B544D-9AD4-467B-861E-9BE4ECDD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711F-03D3-46BA-9998-886F2DDCD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F69B3-1CB4-46CF-8120-C4CBF598D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58F2F-C3F7-43DF-87C1-FA5606824B23}" type="datetimeFigureOut">
              <a:rPr lang="en-IN" smtClean="0"/>
              <a:t>18-04-2021</a:t>
            </a:fld>
            <a:endParaRPr lang="en-IN"/>
          </a:p>
        </p:txBody>
      </p:sp>
      <p:sp>
        <p:nvSpPr>
          <p:cNvPr id="5" name="Footer Placeholder 4">
            <a:extLst>
              <a:ext uri="{FF2B5EF4-FFF2-40B4-BE49-F238E27FC236}">
                <a16:creationId xmlns:a16="http://schemas.microsoft.com/office/drawing/2014/main" id="{C9B3C373-D018-49B7-94E5-609AB1F4A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CED19-5583-421D-84A4-3528C09A2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01F7-F82F-4F73-9433-9303695476C5}" type="slidenum">
              <a:rPr lang="en-IN" smtClean="0"/>
              <a:t>‹#›</a:t>
            </a:fld>
            <a:endParaRPr lang="en-IN"/>
          </a:p>
        </p:txBody>
      </p:sp>
    </p:spTree>
    <p:extLst>
      <p:ext uri="{BB962C8B-B14F-4D97-AF65-F5344CB8AC3E}">
        <p14:creationId xmlns:p14="http://schemas.microsoft.com/office/powerpoint/2010/main" val="153444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a16="http://schemas.microsoft.com/office/drawing/2014/main" id="{C892B588-787E-49C1-A658-7949C804691D}"/>
              </a:ext>
            </a:extLst>
          </p:cNvPr>
          <p:cNvSpPr>
            <a:spLocks noGrp="1"/>
          </p:cNvSpPr>
          <p:nvPr>
            <p:ph type="subTitle" idx="1"/>
          </p:nvPr>
        </p:nvSpPr>
        <p:spPr/>
        <p:txBody>
          <a:bodyPr/>
          <a:lstStyle/>
          <a:p>
            <a:r>
              <a:rPr lang="en-US" dirty="0"/>
              <a:t>Capstone Project - The Battle of Neighborhoods Report.</a:t>
            </a:r>
          </a:p>
          <a:p>
            <a:r>
              <a:rPr lang="en-US" dirty="0"/>
              <a:t>By Soumee Banerjee</a:t>
            </a:r>
          </a:p>
          <a:p>
            <a:endParaRPr lang="en-IN" i="1" dirty="0"/>
          </a:p>
        </p:txBody>
      </p:sp>
    </p:spTree>
    <p:extLst>
      <p:ext uri="{BB962C8B-B14F-4D97-AF65-F5344CB8AC3E}">
        <p14:creationId xmlns:p14="http://schemas.microsoft.com/office/powerpoint/2010/main" val="552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CE2C-874D-46F0-867D-69CFB1D19345}"/>
              </a:ext>
            </a:extLst>
          </p:cNvPr>
          <p:cNvSpPr>
            <a:spLocks noGrp="1"/>
          </p:cNvSpPr>
          <p:nvPr>
            <p:ph type="title"/>
          </p:nvPr>
        </p:nvSpPr>
        <p:spPr>
          <a:xfrm>
            <a:off x="838200" y="365125"/>
            <a:ext cx="10515600" cy="559435"/>
          </a:xfrm>
        </p:spPr>
        <p:txBody>
          <a:bodyPr>
            <a:noAutofit/>
          </a:bodyPr>
          <a:lstStyle/>
          <a:p>
            <a:r>
              <a:rPr lang="en-US" sz="3600" dirty="0"/>
              <a:t>Results:</a:t>
            </a:r>
          </a:p>
        </p:txBody>
      </p:sp>
      <p:sp>
        <p:nvSpPr>
          <p:cNvPr id="3" name="Content Placeholder 2">
            <a:extLst>
              <a:ext uri="{FF2B5EF4-FFF2-40B4-BE49-F238E27FC236}">
                <a16:creationId xmlns:a16="http://schemas.microsoft.com/office/drawing/2014/main" id="{D98EBFDF-781F-4D0E-AB3C-C3C268B7ED21}"/>
              </a:ext>
            </a:extLst>
          </p:cNvPr>
          <p:cNvSpPr>
            <a:spLocks noGrp="1"/>
          </p:cNvSpPr>
          <p:nvPr>
            <p:ph idx="1"/>
          </p:nvPr>
        </p:nvSpPr>
        <p:spPr>
          <a:xfrm>
            <a:off x="838200" y="1188720"/>
            <a:ext cx="10515600" cy="4988243"/>
          </a:xfrm>
        </p:spPr>
        <p:txBody>
          <a:bodyPr>
            <a:normAutofit/>
          </a:bodyPr>
          <a:lstStyle/>
          <a:p>
            <a:r>
              <a:rPr lang="en-US" sz="2400" dirty="0">
                <a:latin typeface="Bell MT" panose="02020503060305020303" pitchFamily="18" charset="0"/>
              </a:rPr>
              <a:t>After running the K-means clustering we can access each cluster created to see which neighborhoods were assigned to each of the five clusters. Looking into the neighborhoods in the first cluster .</a:t>
            </a:r>
          </a:p>
          <a:p>
            <a:r>
              <a:rPr lang="en-US" sz="2400" dirty="0">
                <a:latin typeface="Bell MT" panose="02020503060305020303"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 Looking into the neighborhoods in the second, third and fifth clusters, we can see these clusters have only one neighborhood in each.</a:t>
            </a:r>
          </a:p>
          <a:p>
            <a:endParaRPr lang="en-US" sz="1800" dirty="0">
              <a:latin typeface="Bell MT" panose="02020503060305020303" pitchFamily="18" charset="0"/>
            </a:endParaRPr>
          </a:p>
        </p:txBody>
      </p:sp>
    </p:spTree>
    <p:extLst>
      <p:ext uri="{BB962C8B-B14F-4D97-AF65-F5344CB8AC3E}">
        <p14:creationId xmlns:p14="http://schemas.microsoft.com/office/powerpoint/2010/main" val="82856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8C6C-FCDF-43E7-8D7C-9703321B2306}"/>
              </a:ext>
            </a:extLst>
          </p:cNvPr>
          <p:cNvSpPr>
            <a:spLocks noGrp="1"/>
          </p:cNvSpPr>
          <p:nvPr>
            <p:ph type="title"/>
          </p:nvPr>
        </p:nvSpPr>
        <p:spPr>
          <a:xfrm>
            <a:off x="838200" y="365125"/>
            <a:ext cx="10515600" cy="549275"/>
          </a:xfrm>
        </p:spPr>
        <p:txBody>
          <a:bodyPr>
            <a:normAutofit/>
          </a:bodyPr>
          <a:lstStyle/>
          <a:p>
            <a:r>
              <a:rPr lang="en-US" sz="2800" dirty="0"/>
              <a:t>Cluster 1:</a:t>
            </a:r>
          </a:p>
        </p:txBody>
      </p:sp>
      <p:sp>
        <p:nvSpPr>
          <p:cNvPr id="3" name="Content Placeholder 2">
            <a:extLst>
              <a:ext uri="{FF2B5EF4-FFF2-40B4-BE49-F238E27FC236}">
                <a16:creationId xmlns:a16="http://schemas.microsoft.com/office/drawing/2014/main" id="{6A111A92-22DC-4658-BEB6-BCE5CEE10DE4}"/>
              </a:ext>
            </a:extLst>
          </p:cNvPr>
          <p:cNvSpPr>
            <a:spLocks noGrp="1"/>
          </p:cNvSpPr>
          <p:nvPr>
            <p:ph idx="1"/>
          </p:nvPr>
        </p:nvSpPr>
        <p:spPr>
          <a:xfrm>
            <a:off x="838200" y="914400"/>
            <a:ext cx="10515600" cy="5262563"/>
          </a:xfrm>
        </p:spPr>
        <p:txBody>
          <a:bodyPr/>
          <a:lstStyle/>
          <a:p>
            <a:r>
              <a:rPr lang="en-US" sz="2000" dirty="0">
                <a:latin typeface="Bell MT" panose="02020503060305020303"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 Looking into the neighborhoods in the second, third and fifth clusters, we can see these clusters have only one neighborhood in each.</a:t>
            </a:r>
          </a:p>
          <a:p>
            <a:endParaRPr lang="en-US" dirty="0"/>
          </a:p>
        </p:txBody>
      </p:sp>
      <p:pic>
        <p:nvPicPr>
          <p:cNvPr id="4" name="Picture 3">
            <a:extLst>
              <a:ext uri="{FF2B5EF4-FFF2-40B4-BE49-F238E27FC236}">
                <a16:creationId xmlns:a16="http://schemas.microsoft.com/office/drawing/2014/main" id="{8B41CABA-2BB6-40CC-95C1-E6399D2B9DD3}"/>
              </a:ext>
            </a:extLst>
          </p:cNvPr>
          <p:cNvPicPr/>
          <p:nvPr/>
        </p:nvPicPr>
        <p:blipFill>
          <a:blip r:embed="rId2"/>
          <a:stretch>
            <a:fillRect/>
          </a:stretch>
        </p:blipFill>
        <p:spPr>
          <a:xfrm>
            <a:off x="345440" y="2499360"/>
            <a:ext cx="11196320" cy="3993515"/>
          </a:xfrm>
          <a:prstGeom prst="rect">
            <a:avLst/>
          </a:prstGeom>
        </p:spPr>
      </p:pic>
    </p:spTree>
    <p:extLst>
      <p:ext uri="{BB962C8B-B14F-4D97-AF65-F5344CB8AC3E}">
        <p14:creationId xmlns:p14="http://schemas.microsoft.com/office/powerpoint/2010/main" val="248670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E2ED-6E9D-406E-AC9F-1B58285406ED}"/>
              </a:ext>
            </a:extLst>
          </p:cNvPr>
          <p:cNvSpPr>
            <a:spLocks noGrp="1"/>
          </p:cNvSpPr>
          <p:nvPr>
            <p:ph type="title"/>
          </p:nvPr>
        </p:nvSpPr>
        <p:spPr>
          <a:xfrm>
            <a:off x="838200" y="365125"/>
            <a:ext cx="10515600" cy="742315"/>
          </a:xfrm>
        </p:spPr>
        <p:txBody>
          <a:bodyPr/>
          <a:lstStyle/>
          <a:p>
            <a:r>
              <a:rPr lang="en-US" dirty="0"/>
              <a:t>Cluster 2:</a:t>
            </a:r>
          </a:p>
        </p:txBody>
      </p:sp>
      <p:sp>
        <p:nvSpPr>
          <p:cNvPr id="3" name="Content Placeholder 2">
            <a:extLst>
              <a:ext uri="{FF2B5EF4-FFF2-40B4-BE49-F238E27FC236}">
                <a16:creationId xmlns:a16="http://schemas.microsoft.com/office/drawing/2014/main" id="{861AEBF7-12C9-4B0B-AEE3-BB5DA0AF8FB9}"/>
              </a:ext>
            </a:extLst>
          </p:cNvPr>
          <p:cNvSpPr>
            <a:spLocks noGrp="1"/>
          </p:cNvSpPr>
          <p:nvPr>
            <p:ph idx="1"/>
          </p:nvPr>
        </p:nvSpPr>
        <p:spPr>
          <a:xfrm>
            <a:off x="838200" y="1107440"/>
            <a:ext cx="10515600" cy="5486400"/>
          </a:xfrm>
        </p:spPr>
        <p:txBody>
          <a:bodyPr/>
          <a:lstStyle/>
          <a:p>
            <a:r>
              <a:rPr lang="en-US" dirty="0"/>
              <a:t>The second cluster has one neighborhood which consists of Venues such as Restaurants, Golf courses, and wine shops</a:t>
            </a:r>
          </a:p>
          <a:p>
            <a:endParaRPr lang="en-US" dirty="0"/>
          </a:p>
        </p:txBody>
      </p:sp>
      <p:pic>
        <p:nvPicPr>
          <p:cNvPr id="4" name="Picture 3">
            <a:extLst>
              <a:ext uri="{FF2B5EF4-FFF2-40B4-BE49-F238E27FC236}">
                <a16:creationId xmlns:a16="http://schemas.microsoft.com/office/drawing/2014/main" id="{C352D848-B8CE-449B-B4A1-604A195CA528}"/>
              </a:ext>
            </a:extLst>
          </p:cNvPr>
          <p:cNvPicPr/>
          <p:nvPr/>
        </p:nvPicPr>
        <p:blipFill>
          <a:blip r:embed="rId2"/>
          <a:stretch>
            <a:fillRect/>
          </a:stretch>
        </p:blipFill>
        <p:spPr>
          <a:xfrm>
            <a:off x="838200" y="2803207"/>
            <a:ext cx="10347960" cy="2347913"/>
          </a:xfrm>
          <a:prstGeom prst="rect">
            <a:avLst/>
          </a:prstGeom>
        </p:spPr>
      </p:pic>
    </p:spTree>
    <p:extLst>
      <p:ext uri="{BB962C8B-B14F-4D97-AF65-F5344CB8AC3E}">
        <p14:creationId xmlns:p14="http://schemas.microsoft.com/office/powerpoint/2010/main" val="1579513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820-2A23-49C1-AD96-BA8B4B3D630F}"/>
              </a:ext>
            </a:extLst>
          </p:cNvPr>
          <p:cNvSpPr>
            <a:spLocks noGrp="1"/>
          </p:cNvSpPr>
          <p:nvPr>
            <p:ph type="title"/>
          </p:nvPr>
        </p:nvSpPr>
        <p:spPr>
          <a:xfrm>
            <a:off x="838200" y="365125"/>
            <a:ext cx="10515600" cy="762635"/>
          </a:xfrm>
        </p:spPr>
        <p:txBody>
          <a:bodyPr>
            <a:normAutofit/>
          </a:bodyPr>
          <a:lstStyle/>
          <a:p>
            <a:r>
              <a:rPr lang="en-US" sz="2800" dirty="0"/>
              <a:t>Cluster 3:</a:t>
            </a:r>
          </a:p>
        </p:txBody>
      </p:sp>
      <p:sp>
        <p:nvSpPr>
          <p:cNvPr id="3" name="Content Placeholder 2">
            <a:extLst>
              <a:ext uri="{FF2B5EF4-FFF2-40B4-BE49-F238E27FC236}">
                <a16:creationId xmlns:a16="http://schemas.microsoft.com/office/drawing/2014/main" id="{D208B784-6BBF-4A15-8FC4-163D6A752B5C}"/>
              </a:ext>
            </a:extLst>
          </p:cNvPr>
          <p:cNvSpPr>
            <a:spLocks noGrp="1"/>
          </p:cNvSpPr>
          <p:nvPr>
            <p:ph idx="1"/>
          </p:nvPr>
        </p:nvSpPr>
        <p:spPr>
          <a:xfrm>
            <a:off x="838200" y="1290320"/>
            <a:ext cx="10515600" cy="4886643"/>
          </a:xfrm>
        </p:spPr>
        <p:txBody>
          <a:bodyPr/>
          <a:lstStyle/>
          <a:p>
            <a:r>
              <a:rPr lang="en-US" dirty="0">
                <a:latin typeface="Bell MT" panose="02020503060305020303" pitchFamily="18" charset="0"/>
              </a:rPr>
              <a:t>The third cluster has one neighborhood which consists of Venues such as Train stations, Restaurants, and Furniture shops.</a:t>
            </a:r>
          </a:p>
          <a:p>
            <a:endParaRPr lang="en-US" dirty="0"/>
          </a:p>
        </p:txBody>
      </p:sp>
      <p:pic>
        <p:nvPicPr>
          <p:cNvPr id="4" name="Picture 3">
            <a:extLst>
              <a:ext uri="{FF2B5EF4-FFF2-40B4-BE49-F238E27FC236}">
                <a16:creationId xmlns:a16="http://schemas.microsoft.com/office/drawing/2014/main" id="{E84401CB-D02E-4C77-A7BA-BD0F090CA1A1}"/>
              </a:ext>
            </a:extLst>
          </p:cNvPr>
          <p:cNvPicPr/>
          <p:nvPr/>
        </p:nvPicPr>
        <p:blipFill>
          <a:blip r:embed="rId2"/>
          <a:stretch>
            <a:fillRect/>
          </a:stretch>
        </p:blipFill>
        <p:spPr>
          <a:xfrm>
            <a:off x="741680" y="2865437"/>
            <a:ext cx="10515600" cy="2996883"/>
          </a:xfrm>
          <a:prstGeom prst="rect">
            <a:avLst/>
          </a:prstGeom>
        </p:spPr>
      </p:pic>
    </p:spTree>
    <p:extLst>
      <p:ext uri="{BB962C8B-B14F-4D97-AF65-F5344CB8AC3E}">
        <p14:creationId xmlns:p14="http://schemas.microsoft.com/office/powerpoint/2010/main" val="9018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B47B-5179-4342-8897-ABE8C34B0CE9}"/>
              </a:ext>
            </a:extLst>
          </p:cNvPr>
          <p:cNvSpPr>
            <a:spLocks noGrp="1"/>
          </p:cNvSpPr>
          <p:nvPr>
            <p:ph type="title"/>
          </p:nvPr>
        </p:nvSpPr>
        <p:spPr/>
        <p:txBody>
          <a:bodyPr>
            <a:normAutofit/>
          </a:bodyPr>
          <a:lstStyle/>
          <a:p>
            <a:r>
              <a:rPr lang="en-US" sz="3600" dirty="0"/>
              <a:t>Cluster:4</a:t>
            </a:r>
          </a:p>
        </p:txBody>
      </p:sp>
      <p:sp>
        <p:nvSpPr>
          <p:cNvPr id="3" name="Content Placeholder 2">
            <a:extLst>
              <a:ext uri="{FF2B5EF4-FFF2-40B4-BE49-F238E27FC236}">
                <a16:creationId xmlns:a16="http://schemas.microsoft.com/office/drawing/2014/main" id="{A56AF1E4-D0FB-4C76-A1BD-FAB62BD0E7C8}"/>
              </a:ext>
            </a:extLst>
          </p:cNvPr>
          <p:cNvSpPr>
            <a:spLocks noGrp="1"/>
          </p:cNvSpPr>
          <p:nvPr>
            <p:ph idx="1"/>
          </p:nvPr>
        </p:nvSpPr>
        <p:spPr/>
        <p:txBody>
          <a:bodyPr/>
          <a:lstStyle/>
          <a:p>
            <a:r>
              <a:rPr lang="en-US" sz="2400" dirty="0">
                <a:latin typeface="Bell MT" panose="02020503060305020303" pitchFamily="18" charset="0"/>
              </a:rPr>
              <a:t>The fourth cluster has two neighborhoods in it, these neighborhoods have common venues such as Parks, Gym/Fitness centers, Bus Stops, Restaurants, Electronics Stores and Soccer fields etc. Visualizing the clustered neighborhoods on a map using the folium library (see fig 4.6).</a:t>
            </a:r>
          </a:p>
          <a:p>
            <a:endParaRPr lang="en-US" dirty="0"/>
          </a:p>
        </p:txBody>
      </p:sp>
      <p:pic>
        <p:nvPicPr>
          <p:cNvPr id="4" name="Picture 3">
            <a:extLst>
              <a:ext uri="{FF2B5EF4-FFF2-40B4-BE49-F238E27FC236}">
                <a16:creationId xmlns:a16="http://schemas.microsoft.com/office/drawing/2014/main" id="{CF6584BC-2D07-4935-B222-9E8904808B7B}"/>
              </a:ext>
            </a:extLst>
          </p:cNvPr>
          <p:cNvPicPr/>
          <p:nvPr/>
        </p:nvPicPr>
        <p:blipFill>
          <a:blip r:embed="rId2"/>
          <a:stretch>
            <a:fillRect/>
          </a:stretch>
        </p:blipFill>
        <p:spPr>
          <a:xfrm>
            <a:off x="538480" y="3429000"/>
            <a:ext cx="10815320" cy="3185160"/>
          </a:xfrm>
          <a:prstGeom prst="rect">
            <a:avLst/>
          </a:prstGeom>
        </p:spPr>
      </p:pic>
    </p:spTree>
    <p:extLst>
      <p:ext uri="{BB962C8B-B14F-4D97-AF65-F5344CB8AC3E}">
        <p14:creationId xmlns:p14="http://schemas.microsoft.com/office/powerpoint/2010/main" val="86007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7D6A-DB56-437A-9467-C5046F20A6C6}"/>
              </a:ext>
            </a:extLst>
          </p:cNvPr>
          <p:cNvSpPr>
            <a:spLocks noGrp="1"/>
          </p:cNvSpPr>
          <p:nvPr>
            <p:ph type="title"/>
          </p:nvPr>
        </p:nvSpPr>
        <p:spPr>
          <a:xfrm>
            <a:off x="838200" y="365125"/>
            <a:ext cx="10515600" cy="793115"/>
          </a:xfrm>
        </p:spPr>
        <p:txBody>
          <a:bodyPr>
            <a:normAutofit/>
          </a:bodyPr>
          <a:lstStyle/>
          <a:p>
            <a:r>
              <a:rPr lang="en-US" sz="2800" dirty="0"/>
              <a:t>Cluster 5:</a:t>
            </a:r>
          </a:p>
        </p:txBody>
      </p:sp>
      <p:sp>
        <p:nvSpPr>
          <p:cNvPr id="3" name="Content Placeholder 2">
            <a:extLst>
              <a:ext uri="{FF2B5EF4-FFF2-40B4-BE49-F238E27FC236}">
                <a16:creationId xmlns:a16="http://schemas.microsoft.com/office/drawing/2014/main" id="{42EC68CF-C4E3-4EC3-AEE0-3D31678284E4}"/>
              </a:ext>
            </a:extLst>
          </p:cNvPr>
          <p:cNvSpPr>
            <a:spLocks noGrp="1"/>
          </p:cNvSpPr>
          <p:nvPr>
            <p:ph idx="1"/>
          </p:nvPr>
        </p:nvSpPr>
        <p:spPr>
          <a:xfrm>
            <a:off x="838200" y="1158240"/>
            <a:ext cx="10515600" cy="5557520"/>
          </a:xfrm>
        </p:spPr>
        <p:txBody>
          <a:bodyPr/>
          <a:lstStyle/>
          <a:p>
            <a:r>
              <a:rPr lang="en-US" sz="2400" dirty="0">
                <a:latin typeface="Bell MT" panose="02020503060305020303" pitchFamily="18" charset="0"/>
              </a:rPr>
              <a:t>The fifth cluster has one neighborhood which consists of Venues such as Grocery shops, Bars, Restaurants, Furniture shops, and Department stores. We will look into the </a:t>
            </a:r>
            <a:r>
              <a:rPr lang="en-US" sz="2400" dirty="0" err="1">
                <a:latin typeface="Bell MT" panose="02020503060305020303" pitchFamily="18" charset="0"/>
              </a:rPr>
              <a:t>neighbourhoods</a:t>
            </a:r>
            <a:r>
              <a:rPr lang="en-US" sz="2400" dirty="0">
                <a:latin typeface="Bell MT" panose="02020503060305020303" pitchFamily="18" charset="0"/>
              </a:rPr>
              <a:t> in the fourth cluster (see fig 4.5).</a:t>
            </a:r>
          </a:p>
          <a:p>
            <a:endParaRPr lang="en-US" dirty="0"/>
          </a:p>
        </p:txBody>
      </p:sp>
      <p:pic>
        <p:nvPicPr>
          <p:cNvPr id="4" name="Picture 3">
            <a:extLst>
              <a:ext uri="{FF2B5EF4-FFF2-40B4-BE49-F238E27FC236}">
                <a16:creationId xmlns:a16="http://schemas.microsoft.com/office/drawing/2014/main" id="{76AC517B-195B-45AE-9193-A787DFC896CF}"/>
              </a:ext>
            </a:extLst>
          </p:cNvPr>
          <p:cNvPicPr/>
          <p:nvPr/>
        </p:nvPicPr>
        <p:blipFill>
          <a:blip r:embed="rId2"/>
          <a:stretch>
            <a:fillRect/>
          </a:stretch>
        </p:blipFill>
        <p:spPr>
          <a:xfrm>
            <a:off x="1066800" y="2631440"/>
            <a:ext cx="10515600" cy="3312159"/>
          </a:xfrm>
          <a:prstGeom prst="rect">
            <a:avLst/>
          </a:prstGeom>
        </p:spPr>
      </p:pic>
    </p:spTree>
    <p:extLst>
      <p:ext uri="{BB962C8B-B14F-4D97-AF65-F5344CB8AC3E}">
        <p14:creationId xmlns:p14="http://schemas.microsoft.com/office/powerpoint/2010/main" val="295415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F153-CD62-4357-998C-76EBA1E9C970}"/>
              </a:ext>
            </a:extLst>
          </p:cNvPr>
          <p:cNvSpPr>
            <a:spLocks noGrp="1"/>
          </p:cNvSpPr>
          <p:nvPr>
            <p:ph type="title"/>
          </p:nvPr>
        </p:nvSpPr>
        <p:spPr/>
        <p:txBody>
          <a:bodyPr>
            <a:normAutofit/>
          </a:bodyPr>
          <a:lstStyle/>
          <a:p>
            <a:r>
              <a:rPr lang="en-US" sz="3200" dirty="0"/>
              <a:t>Discussion:</a:t>
            </a:r>
          </a:p>
        </p:txBody>
      </p:sp>
      <p:sp>
        <p:nvSpPr>
          <p:cNvPr id="3" name="Content Placeholder 2">
            <a:extLst>
              <a:ext uri="{FF2B5EF4-FFF2-40B4-BE49-F238E27FC236}">
                <a16:creationId xmlns:a16="http://schemas.microsoft.com/office/drawing/2014/main" id="{6FB4E078-99FB-4C85-861A-A91250A98360}"/>
              </a:ext>
            </a:extLst>
          </p:cNvPr>
          <p:cNvSpPr>
            <a:spLocks noGrp="1"/>
          </p:cNvSpPr>
          <p:nvPr>
            <p:ph idx="1"/>
          </p:nvPr>
        </p:nvSpPr>
        <p:spPr/>
        <p:txBody>
          <a:bodyPr>
            <a:normAutofit fontScale="85000" lnSpcReduction="20000"/>
          </a:bodyPr>
          <a:lstStyle/>
          <a:p>
            <a:r>
              <a:rPr lang="en-US" dirty="0">
                <a:latin typeface="Bell MT" panose="02020503060305020303" pitchFamily="18" charset="0"/>
              </a:rPr>
              <a:t>The aim of this project is to help people who want to relocate to the safest borough in London, expats can chose the neighborhoods to which they want to relocate based on the most common venues in it. For example if a person is looking for a neighborhood with good connectivity and public transportation we can see that Clusters 3 and 4 have Train stations and Bus stops as the most common venues. </a:t>
            </a:r>
          </a:p>
          <a:p>
            <a:r>
              <a:rPr lang="en-US" dirty="0">
                <a:latin typeface="Bell MT" panose="02020503060305020303" pitchFamily="18" charset="0"/>
              </a:rPr>
              <a:t>If a person is looking for a neighborhood with stores and restaurants in a close proximity then the neighborhoods in the first cluster is suitable.</a:t>
            </a:r>
          </a:p>
          <a:p>
            <a:endParaRPr lang="en-US" dirty="0">
              <a:latin typeface="Bell MT" panose="02020503060305020303" pitchFamily="18" charset="0"/>
            </a:endParaRPr>
          </a:p>
          <a:p>
            <a:r>
              <a:rPr lang="en-US" dirty="0">
                <a:latin typeface="Bell MT" panose="02020503060305020303" pitchFamily="18" charset="0"/>
              </a:rPr>
              <a:t> For a family I feel that the neighborhoods in Cluster 4 are more suitable dues to the common venues in that cluster, these neighborhoods have common venues such as Parks, Gym/Fitness centers, Bus Stops, Restaurants, Electronics Stores and Soccer fields which is ideal for a family. The choices of neighborhoods may vary from person to person</a:t>
            </a:r>
          </a:p>
        </p:txBody>
      </p:sp>
    </p:spTree>
    <p:extLst>
      <p:ext uri="{BB962C8B-B14F-4D97-AF65-F5344CB8AC3E}">
        <p14:creationId xmlns:p14="http://schemas.microsoft.com/office/powerpoint/2010/main" val="46306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DDCE-9B27-4B82-9740-609B63C29E62}"/>
              </a:ext>
            </a:extLst>
          </p:cNvPr>
          <p:cNvSpPr>
            <a:spLocks noGrp="1"/>
          </p:cNvSpPr>
          <p:nvPr>
            <p:ph type="title"/>
          </p:nvPr>
        </p:nvSpPr>
        <p:spPr>
          <a:xfrm>
            <a:off x="838200" y="681037"/>
            <a:ext cx="10515600" cy="538163"/>
          </a:xfrm>
        </p:spPr>
        <p:txBody>
          <a:bodyPr>
            <a:normAutofit fontScale="90000"/>
          </a:bodyPr>
          <a:lstStyle/>
          <a:p>
            <a:r>
              <a:rPr lang="en-US" sz="3200" dirty="0"/>
              <a:t> Conclusion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30E92573-CF7F-456E-933A-776DC3481547}"/>
              </a:ext>
            </a:extLst>
          </p:cNvPr>
          <p:cNvSpPr>
            <a:spLocks noGrp="1"/>
          </p:cNvSpPr>
          <p:nvPr>
            <p:ph idx="1"/>
          </p:nvPr>
        </p:nvSpPr>
        <p:spPr>
          <a:xfrm>
            <a:off x="838200" y="1056640"/>
            <a:ext cx="10515600" cy="5120323"/>
          </a:xfrm>
        </p:spPr>
        <p:txBody>
          <a:bodyPr>
            <a:normAutofit/>
          </a:bodyPr>
          <a:lstStyle/>
          <a:p>
            <a:r>
              <a:rPr lang="en-US" dirty="0"/>
              <a:t>This project helps a person get a better understanding of the neighborhoods with respect to the most common venues in that neighborhood. </a:t>
            </a:r>
          </a:p>
          <a:p>
            <a:r>
              <a:rPr lang="en-US" dirty="0"/>
              <a:t>It is always helpful to make use of technology to stay one step ahead i.e. finding out more about places before moving into a neighborhood. </a:t>
            </a:r>
          </a:p>
          <a:p>
            <a:r>
              <a:rPr lang="en-US" dirty="0"/>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p>
          <a:p>
            <a:endParaRPr lang="en-US" dirty="0"/>
          </a:p>
        </p:txBody>
      </p:sp>
    </p:spTree>
    <p:extLst>
      <p:ext uri="{BB962C8B-B14F-4D97-AF65-F5344CB8AC3E}">
        <p14:creationId xmlns:p14="http://schemas.microsoft.com/office/powerpoint/2010/main" val="3741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7A7-1178-4A17-BC1A-E9A8F03C7E0D}"/>
              </a:ext>
            </a:extLst>
          </p:cNvPr>
          <p:cNvSpPr>
            <a:spLocks noGrp="1"/>
          </p:cNvSpPr>
          <p:nvPr>
            <p:ph type="title"/>
          </p:nvPr>
        </p:nvSpPr>
        <p:spPr>
          <a:xfrm>
            <a:off x="1049216" y="2503414"/>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val="260751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4FAF-2ED8-4E48-B71E-89339DB8366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FF3F824-5192-4133-8618-E72631C9D6CA}"/>
              </a:ext>
            </a:extLst>
          </p:cNvPr>
          <p:cNvSpPr>
            <a:spLocks noGrp="1"/>
          </p:cNvSpPr>
          <p:nvPr>
            <p:ph idx="1"/>
          </p:nvPr>
        </p:nvSpPr>
        <p:spPr/>
        <p:txBody>
          <a:bodyPr>
            <a:normAutofit fontScale="55000" lnSpcReduction="20000"/>
          </a:bodyPr>
          <a:lstStyle/>
          <a:p>
            <a:pPr lvl="1"/>
            <a:r>
              <a:rPr lang="en-US" dirty="0"/>
              <a:t>Background: </a:t>
            </a:r>
          </a:p>
          <a:p>
            <a:r>
              <a:rPr lang="en-US" dirty="0"/>
              <a:t>The average American moves about eleven times in their lifetime. This brings us to the question: Do people move until they find a place to settle down where they truly feel happy, or do our wants and needs change over time, prompting us to eventually leave a town we once called home for a new area that will bring us satisfaction? Or, do we too often move to a new area without knowing exactly what we’re getting into, forcing us to turn tail and run at the first sign of discomfort? To minimize the chances of this happening, we should always do proper research when planning our next move in life. Consider the following factors when picking a new place to live so you don’t end up wasting your valuable time and money making a move you’ll end up regretting. Safety is a top concern when moving to a new area. If you don’t feel safe in your own home, you’re not going to be able to enjoy living there.</a:t>
            </a:r>
          </a:p>
          <a:p>
            <a:r>
              <a:rPr lang="en-US" dirty="0"/>
              <a:t> </a:t>
            </a:r>
          </a:p>
          <a:p>
            <a:r>
              <a:rPr lang="en-US" dirty="0"/>
              <a:t> 1.2 Problem: </a:t>
            </a:r>
          </a:p>
          <a:p>
            <a:r>
              <a:rPr lang="en-US" dirty="0"/>
              <a:t>The crime statistics dataset of London found on Kaggle has crimes in each Boroughs of London from 2008 to 2016. The year 2016 being the latest we will be considering the data of that year which is actually old information as of now. The crime rates in each borough may have changed over time. This project aims to select the safest borough in London based on the total crimes, explore the neighborhoods of that borough to find the 10 most common venues in each neighborhood and finally cluster the neighborhoods using k-mean clustering. </a:t>
            </a:r>
          </a:p>
          <a:p>
            <a:r>
              <a:rPr lang="en-US" dirty="0"/>
              <a:t> </a:t>
            </a:r>
          </a:p>
          <a:p>
            <a:r>
              <a:rPr lang="en-US" dirty="0"/>
              <a:t>1.3 Interest:</a:t>
            </a:r>
          </a:p>
          <a:p>
            <a:r>
              <a:rPr lang="en-US" dirty="0"/>
              <a:t> Expats who are considering to  relocate to London will be interested to identify the safest borough in London and explore its neighborhoods and common venues around each neighborhood.</a:t>
            </a:r>
          </a:p>
          <a:p>
            <a:pPr marL="0"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DEF-7750-4D7C-9033-BB758F67A894}"/>
              </a:ext>
            </a:extLst>
          </p:cNvPr>
          <p:cNvSpPr>
            <a:spLocks noGrp="1"/>
          </p:cNvSpPr>
          <p:nvPr>
            <p:ph type="title"/>
          </p:nvPr>
        </p:nvSpPr>
        <p:spPr>
          <a:xfrm>
            <a:off x="838200" y="427819"/>
            <a:ext cx="10515600" cy="796070"/>
          </a:xfrm>
        </p:spPr>
        <p:txBody>
          <a:bodyPr>
            <a:normAutofit/>
          </a:bodyPr>
          <a:lstStyle/>
          <a:p>
            <a:r>
              <a:rPr lang="en-IN" dirty="0"/>
              <a:t>Data/Libraries Used -</a:t>
            </a:r>
          </a:p>
        </p:txBody>
      </p:sp>
      <p:sp>
        <p:nvSpPr>
          <p:cNvPr id="3" name="Content Placeholder 2">
            <a:extLst>
              <a:ext uri="{FF2B5EF4-FFF2-40B4-BE49-F238E27FC236}">
                <a16:creationId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US" sz="2000" dirty="0">
                <a:latin typeface="Bell MT" panose="02020503060305020303" pitchFamily="18" charset="0"/>
              </a:rPr>
              <a:t>The data acquired for this project is a combination of data from three sources. The first data source of the project uses a London crime data that shows the crime per borough in London. </a:t>
            </a:r>
          </a:p>
          <a:p>
            <a:r>
              <a:rPr lang="en-US" sz="2000" dirty="0">
                <a:latin typeface="Bell MT" panose="02020503060305020303" pitchFamily="18" charset="0"/>
              </a:rPr>
              <a:t>The second source of data is scraped from a </a:t>
            </a:r>
            <a:r>
              <a:rPr lang="en-US" sz="2000" dirty="0" err="1">
                <a:latin typeface="Bell MT" panose="02020503060305020303" pitchFamily="18" charset="0"/>
              </a:rPr>
              <a:t>wikipedia</a:t>
            </a:r>
            <a:r>
              <a:rPr lang="en-US" sz="2000" dirty="0">
                <a:latin typeface="Bell MT" panose="02020503060305020303" pitchFamily="18" charset="0"/>
              </a:rPr>
              <a:t> page that contains the list of London boroughs. </a:t>
            </a:r>
          </a:p>
          <a:p>
            <a:r>
              <a:rPr lang="en-US" sz="2000" dirty="0">
                <a:latin typeface="Bell MT" panose="02020503060305020303" pitchFamily="18" charset="0"/>
              </a:rPr>
              <a:t>The third data source is the list of Neighborhoods in the Royal Borough of Kingston upon Thames as found on a </a:t>
            </a:r>
            <a:r>
              <a:rPr lang="en-US" sz="2000" dirty="0" err="1">
                <a:latin typeface="Bell MT" panose="02020503060305020303" pitchFamily="18" charset="0"/>
              </a:rPr>
              <a:t>wikipedia</a:t>
            </a:r>
            <a:r>
              <a:rPr lang="en-US" sz="2000" dirty="0">
                <a:latin typeface="Bell MT" panose="02020503060305020303" pitchFamily="18" charset="0"/>
              </a:rPr>
              <a:t> page</a:t>
            </a:r>
            <a:endParaRPr lang="en-IN" sz="2000" dirty="0">
              <a:latin typeface="Bell MT" panose="02020503060305020303" pitchFamily="18" charset="0"/>
            </a:endParaRPr>
          </a:p>
          <a:p>
            <a:r>
              <a:rPr lang="en-IN" sz="2000" dirty="0">
                <a:latin typeface="Bell MT" panose="02020503060305020303" pitchFamily="18" charset="0"/>
              </a:rPr>
              <a:t>Next we have used Foursquare API to fetch location specific venues from each neighbourhood.</a:t>
            </a:r>
          </a:p>
          <a:p>
            <a:endParaRPr lang="en-IN" sz="2000" dirty="0">
              <a:latin typeface="Bell MT" panose="02020503060305020303" pitchFamily="18" charset="0"/>
            </a:endParaRPr>
          </a:p>
          <a:p>
            <a:r>
              <a:rPr lang="en-IN" sz="2000" dirty="0">
                <a:latin typeface="Bell MT" panose="02020503060305020303" pitchFamily="18" charset="0"/>
              </a:rPr>
              <a:t>We have used Folium library greatly to visualize the neighbourhoods clearly and have a clear understanding. Also Matplotlib is used.</a:t>
            </a:r>
          </a:p>
          <a:p>
            <a:r>
              <a:rPr lang="en-IN" sz="2000" dirty="0">
                <a:latin typeface="Bell MT" panose="02020503060305020303" pitchFamily="18" charset="0"/>
              </a:rPr>
              <a:t>For data wrangling, analysis and cleaning, we have used </a:t>
            </a:r>
            <a:r>
              <a:rPr lang="en-IN" sz="2000" dirty="0" err="1">
                <a:latin typeface="Bell MT" panose="02020503060305020303" pitchFamily="18" charset="0"/>
              </a:rPr>
              <a:t>Numpy</a:t>
            </a:r>
            <a:r>
              <a:rPr lang="en-IN" sz="2000" dirty="0">
                <a:latin typeface="Bell MT" panose="02020503060305020303" pitchFamily="18" charset="0"/>
              </a:rPr>
              <a:t>, Pandas.</a:t>
            </a:r>
          </a:p>
          <a:p>
            <a:r>
              <a:rPr lang="en-IN" sz="2000" dirty="0">
                <a:latin typeface="Bell MT" panose="02020503060305020303" pitchFamily="18" charset="0"/>
              </a:rPr>
              <a:t>For ML we have used skit-learn library.</a:t>
            </a:r>
          </a:p>
        </p:txBody>
      </p:sp>
    </p:spTree>
    <p:extLst>
      <p:ext uri="{BB962C8B-B14F-4D97-AF65-F5344CB8AC3E}">
        <p14:creationId xmlns:p14="http://schemas.microsoft.com/office/powerpoint/2010/main" val="10971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23E-A8E5-4AC9-AB38-F6A033D38AC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70EC37-88BB-476F-A998-584BA5B906A2}"/>
              </a:ext>
            </a:extLst>
          </p:cNvPr>
          <p:cNvSpPr>
            <a:spLocks noGrp="1"/>
          </p:cNvSpPr>
          <p:nvPr>
            <p:ph idx="1"/>
          </p:nvPr>
        </p:nvSpPr>
        <p:spPr>
          <a:xfrm>
            <a:off x="838200" y="1825624"/>
            <a:ext cx="10515600" cy="5032375"/>
          </a:xfrm>
        </p:spPr>
        <p:txBody>
          <a:bodyPr/>
          <a:lstStyle/>
          <a:p>
            <a:r>
              <a:rPr lang="en-US" sz="2000" dirty="0">
                <a:latin typeface="Bell MT" panose="02020503060305020303" pitchFamily="18" charset="0"/>
              </a:rPr>
              <a:t>The describe function in python is used to get statistics of the London crime data, this returns the mean, standard deviation, minimum, maximum, 1st quartile (25%), 2nd quartile (50%), and the 3rd quartile (75%) for each of the major categories of crime (See fig 3.1.1).</a:t>
            </a:r>
          </a:p>
          <a:p>
            <a:r>
              <a:rPr lang="en-US" sz="2000" dirty="0">
                <a:latin typeface="Bell MT" panose="02020503060305020303" pitchFamily="18" charset="0"/>
              </a:rPr>
              <a:t>The data set obtained shown below:</a:t>
            </a:r>
          </a:p>
          <a:p>
            <a:endParaRPr lang="en-US" dirty="0"/>
          </a:p>
        </p:txBody>
      </p:sp>
      <p:pic>
        <p:nvPicPr>
          <p:cNvPr id="4" name="Picture 3">
            <a:extLst>
              <a:ext uri="{FF2B5EF4-FFF2-40B4-BE49-F238E27FC236}">
                <a16:creationId xmlns:a16="http://schemas.microsoft.com/office/drawing/2014/main" id="{666AB0C6-47FC-40D7-9CEA-F8A22AD9FEC5}"/>
              </a:ext>
            </a:extLst>
          </p:cNvPr>
          <p:cNvPicPr/>
          <p:nvPr/>
        </p:nvPicPr>
        <p:blipFill>
          <a:blip r:embed="rId2"/>
          <a:stretch>
            <a:fillRect/>
          </a:stretch>
        </p:blipFill>
        <p:spPr>
          <a:xfrm>
            <a:off x="1945640" y="3615214"/>
            <a:ext cx="5943600" cy="2011681"/>
          </a:xfrm>
          <a:prstGeom prst="rect">
            <a:avLst/>
          </a:prstGeom>
        </p:spPr>
      </p:pic>
    </p:spTree>
    <p:extLst>
      <p:ext uri="{BB962C8B-B14F-4D97-AF65-F5344CB8AC3E}">
        <p14:creationId xmlns:p14="http://schemas.microsoft.com/office/powerpoint/2010/main" val="208087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62FF36-C5D9-4884-9EE9-2902AB9297BE}"/>
              </a:ext>
            </a:extLst>
          </p:cNvPr>
          <p:cNvSpPr/>
          <p:nvPr/>
        </p:nvSpPr>
        <p:spPr>
          <a:xfrm>
            <a:off x="1666240" y="1571632"/>
            <a:ext cx="6096000" cy="4230325"/>
          </a:xfrm>
          <a:prstGeom prst="rect">
            <a:avLst/>
          </a:prstGeom>
        </p:spPr>
        <p:txBody>
          <a:bodyPr>
            <a:spAutoFit/>
          </a:bodyPr>
          <a:lstStyle/>
          <a:p>
            <a:pPr>
              <a:lnSpc>
                <a:spcPct val="107000"/>
              </a:lnSpc>
              <a:spcAft>
                <a:spcPts val="800"/>
              </a:spcAft>
            </a:pPr>
            <a:r>
              <a:rPr lang="en-US" sz="2800" dirty="0">
                <a:latin typeface="Bell MT" panose="02020503060305020303" pitchFamily="18" charset="0"/>
                <a:ea typeface="Calibri" panose="020F0502020204030204" pitchFamily="34" charset="0"/>
                <a:cs typeface="Times New Roman" panose="02020603050405020304" pitchFamily="18" charset="0"/>
              </a:rPr>
              <a:t>Please note :The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2310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F302-6D00-4F34-8AB7-3F7D96123919}"/>
              </a:ext>
            </a:extLst>
          </p:cNvPr>
          <p:cNvSpPr>
            <a:spLocks noGrp="1"/>
          </p:cNvSpPr>
          <p:nvPr>
            <p:ph type="title"/>
          </p:nvPr>
        </p:nvSpPr>
        <p:spPr/>
        <p:txBody>
          <a:bodyPr/>
          <a:lstStyle/>
          <a:p>
            <a:r>
              <a:rPr lang="en-US" dirty="0"/>
              <a:t>Boroughs with the highest crime rates:</a:t>
            </a:r>
            <a:br>
              <a:rPr lang="en-US" dirty="0"/>
            </a:br>
            <a:endParaRPr lang="en-US" dirty="0"/>
          </a:p>
        </p:txBody>
      </p:sp>
      <p:sp>
        <p:nvSpPr>
          <p:cNvPr id="3" name="Content Placeholder 2">
            <a:extLst>
              <a:ext uri="{FF2B5EF4-FFF2-40B4-BE49-F238E27FC236}">
                <a16:creationId xmlns:a16="http://schemas.microsoft.com/office/drawing/2014/main" id="{4881EAE5-58CB-4C7F-8C52-CC1988B61AA1}"/>
              </a:ext>
            </a:extLst>
          </p:cNvPr>
          <p:cNvSpPr>
            <a:spLocks noGrp="1"/>
          </p:cNvSpPr>
          <p:nvPr>
            <p:ph idx="1"/>
          </p:nvPr>
        </p:nvSpPr>
        <p:spPr>
          <a:xfrm>
            <a:off x="838200" y="1825624"/>
            <a:ext cx="10515600" cy="4900295"/>
          </a:xfrm>
        </p:spPr>
        <p:txBody>
          <a:bodyPr/>
          <a:lstStyle/>
          <a:p>
            <a:r>
              <a:rPr lang="en-US" sz="2000" dirty="0">
                <a:latin typeface="Bell MT" panose="02020503060305020303" pitchFamily="18" charset="0"/>
              </a:rPr>
              <a:t>Comparing five boroughs with the highest crime rate during the year 2016 it is evident that Westminster has the highest crimes recorded followed by Lambeth, Southwark, </a:t>
            </a:r>
            <a:r>
              <a:rPr lang="en-US" sz="2000" dirty="0" err="1">
                <a:latin typeface="Bell MT" panose="02020503060305020303" pitchFamily="18" charset="0"/>
              </a:rPr>
              <a:t>Newham</a:t>
            </a:r>
            <a:r>
              <a:rPr lang="en-US" sz="2000" dirty="0">
                <a:latin typeface="Bell MT" panose="02020503060305020303" pitchFamily="18" charset="0"/>
              </a:rPr>
              <a:t> and Tower Hamlets. Westminster has a significantly higher crime rate than the other 4 boroughs (see fig 3.1.2).</a:t>
            </a:r>
          </a:p>
          <a:p>
            <a:endParaRPr lang="en-US" dirty="0"/>
          </a:p>
        </p:txBody>
      </p:sp>
      <p:pic>
        <p:nvPicPr>
          <p:cNvPr id="4" name="Picture 3">
            <a:extLst>
              <a:ext uri="{FF2B5EF4-FFF2-40B4-BE49-F238E27FC236}">
                <a16:creationId xmlns:a16="http://schemas.microsoft.com/office/drawing/2014/main" id="{4C364628-EBAD-42F0-90EA-FD3D81C29CFF}"/>
              </a:ext>
            </a:extLst>
          </p:cNvPr>
          <p:cNvPicPr/>
          <p:nvPr/>
        </p:nvPicPr>
        <p:blipFill>
          <a:blip r:embed="rId2"/>
          <a:stretch>
            <a:fillRect/>
          </a:stretch>
        </p:blipFill>
        <p:spPr>
          <a:xfrm>
            <a:off x="3124200" y="2824480"/>
            <a:ext cx="5943600" cy="3901440"/>
          </a:xfrm>
          <a:prstGeom prst="rect">
            <a:avLst/>
          </a:prstGeom>
        </p:spPr>
      </p:pic>
    </p:spTree>
    <p:extLst>
      <p:ext uri="{BB962C8B-B14F-4D97-AF65-F5344CB8AC3E}">
        <p14:creationId xmlns:p14="http://schemas.microsoft.com/office/powerpoint/2010/main" val="322592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69-7657-4C9D-9D40-D0543A9BADA6}"/>
              </a:ext>
            </a:extLst>
          </p:cNvPr>
          <p:cNvSpPr>
            <a:spLocks noGrp="1"/>
          </p:cNvSpPr>
          <p:nvPr>
            <p:ph type="title"/>
          </p:nvPr>
        </p:nvSpPr>
        <p:spPr/>
        <p:txBody>
          <a:bodyPr/>
          <a:lstStyle/>
          <a:p>
            <a:r>
              <a:rPr lang="en-US" dirty="0"/>
              <a:t>Boroughs with the lowest crime rates:</a:t>
            </a:r>
            <a:br>
              <a:rPr lang="en-US" dirty="0"/>
            </a:br>
            <a:endParaRPr lang="en-US" dirty="0"/>
          </a:p>
        </p:txBody>
      </p:sp>
      <p:sp>
        <p:nvSpPr>
          <p:cNvPr id="3" name="Content Placeholder 2">
            <a:extLst>
              <a:ext uri="{FF2B5EF4-FFF2-40B4-BE49-F238E27FC236}">
                <a16:creationId xmlns:a16="http://schemas.microsoft.com/office/drawing/2014/main" id="{587EC360-DCBD-47E1-8E6F-E43EF7C2FDED}"/>
              </a:ext>
            </a:extLst>
          </p:cNvPr>
          <p:cNvSpPr>
            <a:spLocks noGrp="1"/>
          </p:cNvSpPr>
          <p:nvPr>
            <p:ph idx="1"/>
          </p:nvPr>
        </p:nvSpPr>
        <p:spPr>
          <a:xfrm>
            <a:off x="838200" y="1825624"/>
            <a:ext cx="10515600" cy="5032375"/>
          </a:xfrm>
        </p:spPr>
        <p:txBody>
          <a:bodyPr/>
          <a:lstStyle/>
          <a:p>
            <a:r>
              <a:rPr lang="en-US" sz="2000" dirty="0">
                <a:latin typeface="Bell MT" panose="02020503060305020303" pitchFamily="18" charset="0"/>
              </a:rPr>
              <a:t>Comparing five boroughs with the lowest crime rate during the year 2016, City of London has the lowest recorded crimes followed by Kingston upon Thames, Sutton, Richmond upon Thames and Merton.</a:t>
            </a:r>
          </a:p>
          <a:p>
            <a:endParaRPr lang="en-US" sz="2000" dirty="0">
              <a:latin typeface="Bell MT" panose="02020503060305020303" pitchFamily="18" charset="0"/>
            </a:endParaRPr>
          </a:p>
          <a:p>
            <a:endParaRPr lang="en-US" dirty="0"/>
          </a:p>
        </p:txBody>
      </p:sp>
      <p:pic>
        <p:nvPicPr>
          <p:cNvPr id="4" name="Picture 3">
            <a:extLst>
              <a:ext uri="{FF2B5EF4-FFF2-40B4-BE49-F238E27FC236}">
                <a16:creationId xmlns:a16="http://schemas.microsoft.com/office/drawing/2014/main" id="{04416E5C-D93C-4B6F-BB64-EA23ADE856CD}"/>
              </a:ext>
            </a:extLst>
          </p:cNvPr>
          <p:cNvPicPr/>
          <p:nvPr/>
        </p:nvPicPr>
        <p:blipFill>
          <a:blip r:embed="rId2"/>
          <a:stretch>
            <a:fillRect/>
          </a:stretch>
        </p:blipFill>
        <p:spPr>
          <a:xfrm>
            <a:off x="3124200" y="3220720"/>
            <a:ext cx="5943600" cy="3362960"/>
          </a:xfrm>
          <a:prstGeom prst="rect">
            <a:avLst/>
          </a:prstGeom>
        </p:spPr>
      </p:pic>
    </p:spTree>
    <p:extLst>
      <p:ext uri="{BB962C8B-B14F-4D97-AF65-F5344CB8AC3E}">
        <p14:creationId xmlns:p14="http://schemas.microsoft.com/office/powerpoint/2010/main" val="294906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A69-D7BE-4D0F-BA5D-4B0D7211BCAE}"/>
              </a:ext>
            </a:extLst>
          </p:cNvPr>
          <p:cNvSpPr>
            <a:spLocks noGrp="1"/>
          </p:cNvSpPr>
          <p:nvPr>
            <p:ph type="title"/>
          </p:nvPr>
        </p:nvSpPr>
        <p:spPr/>
        <p:txBody>
          <a:bodyPr>
            <a:normAutofit/>
          </a:bodyPr>
          <a:lstStyle/>
          <a:p>
            <a:r>
              <a:rPr lang="en-US" dirty="0"/>
              <a:t>Neighborhoods in Kingston upon Thames maps:</a:t>
            </a:r>
            <a:endParaRPr lang="en-IN" sz="3600" dirty="0"/>
          </a:p>
        </p:txBody>
      </p:sp>
      <p:pic>
        <p:nvPicPr>
          <p:cNvPr id="4" name="Content Placeholder 3">
            <a:extLst>
              <a:ext uri="{FF2B5EF4-FFF2-40B4-BE49-F238E27FC236}">
                <a16:creationId xmlns:a16="http://schemas.microsoft.com/office/drawing/2014/main" id="{2CBBA620-38F6-40BA-BC6C-4B42CF0D6947}"/>
              </a:ext>
            </a:extLst>
          </p:cNvPr>
          <p:cNvPicPr>
            <a:picLocks noGrp="1" noChangeAspect="1"/>
          </p:cNvPicPr>
          <p:nvPr>
            <p:ph idx="1"/>
          </p:nvPr>
        </p:nvPicPr>
        <p:blipFill>
          <a:blip r:embed="rId2"/>
          <a:stretch>
            <a:fillRect/>
          </a:stretch>
        </p:blipFill>
        <p:spPr>
          <a:xfrm>
            <a:off x="2466975" y="1958181"/>
            <a:ext cx="7258050" cy="4086225"/>
          </a:xfrm>
          <a:prstGeom prst="rect">
            <a:avLst/>
          </a:prstGeom>
        </p:spPr>
      </p:pic>
    </p:spTree>
    <p:extLst>
      <p:ext uri="{BB962C8B-B14F-4D97-AF65-F5344CB8AC3E}">
        <p14:creationId xmlns:p14="http://schemas.microsoft.com/office/powerpoint/2010/main" val="35954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EAEA-9DEF-4C45-B43E-DAC1A198F850}"/>
              </a:ext>
            </a:extLst>
          </p:cNvPr>
          <p:cNvSpPr>
            <a:spLocks noGrp="1"/>
          </p:cNvSpPr>
          <p:nvPr>
            <p:ph type="title"/>
          </p:nvPr>
        </p:nvSpPr>
        <p:spPr>
          <a:xfrm>
            <a:off x="838200" y="365125"/>
            <a:ext cx="10515600" cy="701675"/>
          </a:xfrm>
        </p:spPr>
        <p:txBody>
          <a:bodyPr>
            <a:normAutofit/>
          </a:bodyPr>
          <a:lstStyle/>
          <a:p>
            <a:r>
              <a:rPr lang="en-US" sz="2800" dirty="0"/>
              <a:t>Modelling:</a:t>
            </a:r>
          </a:p>
        </p:txBody>
      </p:sp>
      <p:sp>
        <p:nvSpPr>
          <p:cNvPr id="3" name="Content Placeholder 2">
            <a:extLst>
              <a:ext uri="{FF2B5EF4-FFF2-40B4-BE49-F238E27FC236}">
                <a16:creationId xmlns:a16="http://schemas.microsoft.com/office/drawing/2014/main" id="{ECD053BF-BB7A-4968-9B9A-F5D8169240B5}"/>
              </a:ext>
            </a:extLst>
          </p:cNvPr>
          <p:cNvSpPr>
            <a:spLocks noGrp="1"/>
          </p:cNvSpPr>
          <p:nvPr>
            <p:ph idx="1"/>
          </p:nvPr>
        </p:nvSpPr>
        <p:spPr>
          <a:xfrm>
            <a:off x="838200" y="1178561"/>
            <a:ext cx="10515600" cy="5516880"/>
          </a:xfrm>
        </p:spPr>
        <p:txBody>
          <a:bodyPr>
            <a:normAutofit/>
          </a:bodyPr>
          <a:lstStyle/>
          <a:p>
            <a:r>
              <a:rPr lang="en-US" sz="1600" dirty="0">
                <a:latin typeface="Bell MT" panose="02020503060305020303" pitchFamily="18" charset="0"/>
              </a:rPr>
              <a:t>Using the final dataset containing the neighborhoods in Kingston upon Thames along with the latitude and longitude, we can find all the venues within a 500 meter radius of each neighborhood by connecting to the Foursquare API. This returns a json file containing all the venues in each neighborhood which is converted to a pandas </a:t>
            </a:r>
            <a:r>
              <a:rPr lang="en-US" sz="1600" dirty="0" err="1">
                <a:latin typeface="Bell MT" panose="02020503060305020303" pitchFamily="18" charset="0"/>
              </a:rPr>
              <a:t>dataframe</a:t>
            </a:r>
            <a:r>
              <a:rPr lang="en-US" sz="1600" dirty="0">
                <a:latin typeface="Bell MT" panose="02020503060305020303" pitchFamily="18" charset="0"/>
              </a:rPr>
              <a:t>. This data frame contains all the venues along with their coordinates and category .</a:t>
            </a:r>
          </a:p>
          <a:p>
            <a:r>
              <a:rPr lang="en-US" sz="1700" dirty="0">
                <a:latin typeface="Bell MT" panose="02020503060305020303" pitchFamily="18" charset="0"/>
              </a:rPr>
              <a:t>One 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 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a:t>
            </a:r>
          </a:p>
          <a:p>
            <a:endParaRPr lang="en-US" sz="1700" dirty="0">
              <a:latin typeface="Bell MT" panose="02020503060305020303" pitchFamily="18" charset="0"/>
            </a:endParaRPr>
          </a:p>
        </p:txBody>
      </p:sp>
      <p:pic>
        <p:nvPicPr>
          <p:cNvPr id="4" name="Picture 3">
            <a:extLst>
              <a:ext uri="{FF2B5EF4-FFF2-40B4-BE49-F238E27FC236}">
                <a16:creationId xmlns:a16="http://schemas.microsoft.com/office/drawing/2014/main" id="{1D62F021-3C7F-4501-9DCC-0C638598EC96}"/>
              </a:ext>
            </a:extLst>
          </p:cNvPr>
          <p:cNvPicPr/>
          <p:nvPr/>
        </p:nvPicPr>
        <p:blipFill>
          <a:blip r:embed="rId2"/>
          <a:stretch>
            <a:fillRect/>
          </a:stretch>
        </p:blipFill>
        <p:spPr>
          <a:xfrm>
            <a:off x="3124200" y="4460239"/>
            <a:ext cx="5943600" cy="2235201"/>
          </a:xfrm>
          <a:prstGeom prst="rect">
            <a:avLst/>
          </a:prstGeom>
        </p:spPr>
      </p:pic>
    </p:spTree>
    <p:extLst>
      <p:ext uri="{BB962C8B-B14F-4D97-AF65-F5344CB8AC3E}">
        <p14:creationId xmlns:p14="http://schemas.microsoft.com/office/powerpoint/2010/main" val="81625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1575</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Calibri</vt:lpstr>
      <vt:lpstr>Calibri Light</vt:lpstr>
      <vt:lpstr>Office Theme</vt:lpstr>
      <vt:lpstr>Capstone Project </vt:lpstr>
      <vt:lpstr>Introduction </vt:lpstr>
      <vt:lpstr>Data/Libraries Used -</vt:lpstr>
      <vt:lpstr>Methodology:</vt:lpstr>
      <vt:lpstr>PowerPoint Presentation</vt:lpstr>
      <vt:lpstr>Boroughs with the highest crime rates: </vt:lpstr>
      <vt:lpstr>Boroughs with the lowest crime rates: </vt:lpstr>
      <vt:lpstr>Neighborhoods in Kingston upon Thames maps:</vt:lpstr>
      <vt:lpstr>Modelling:</vt:lpstr>
      <vt:lpstr>Results:</vt:lpstr>
      <vt:lpstr>Cluster 1:</vt:lpstr>
      <vt:lpstr>Cluster 2:</vt:lpstr>
      <vt:lpstr>Cluster 3:</vt:lpstr>
      <vt:lpstr>Cluster:4</vt:lpstr>
      <vt:lpstr>Cluster 5:</vt:lpstr>
      <vt:lpstr>Discussion:</vt:lpstr>
      <vt:lpstr> Conclusion: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SURANGE</dc:creator>
  <cp:lastModifiedBy>SOUMEE BANERJEE</cp:lastModifiedBy>
  <cp:revision>41</cp:revision>
  <dcterms:created xsi:type="dcterms:W3CDTF">2018-11-03T06:29:26Z</dcterms:created>
  <dcterms:modified xsi:type="dcterms:W3CDTF">2021-04-18T17:15:01Z</dcterms:modified>
</cp:coreProperties>
</file>