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46" y="-6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CBD745-A5D3-49DD-BBC2-2BBFE87FE968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DFA0F-B4F7-4E7C-8FCC-F1338100647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0424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Tie to rubric.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Map bullets to code 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Close with roadmap.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Rules of thumb.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Practical hints.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Back-of-envelope complexity.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Block diagram narrative + formula.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Why FIR/kaiser.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State numeric centers.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Short and clear.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Matches earlier math.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Fallback to pre-rendered files.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Level-match audio.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Snippets as bullets.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796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7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470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1029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9985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904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920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11425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1643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50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196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37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4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141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868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87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921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Real‑Time 7‑Band Speech Scrambler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FIR </a:t>
            </a:r>
            <a:r>
              <a:rPr dirty="0" err="1"/>
              <a:t>Filterbank</a:t>
            </a:r>
            <a:r>
              <a:rPr dirty="0"/>
              <a:t> + Cosine Modulation</a:t>
            </a:r>
            <a:r>
              <a:rPr lang="en-IN" dirty="0"/>
              <a:t>-Encoder</a:t>
            </a:r>
            <a:endParaRPr dirty="0"/>
          </a:p>
          <a:p>
            <a:r>
              <a:rPr dirty="0"/>
              <a:t>S</a:t>
            </a:r>
            <a:r>
              <a:rPr lang="en-IN" dirty="0" err="1"/>
              <a:t>uravi</a:t>
            </a:r>
            <a:r>
              <a:rPr lang="en-IN" dirty="0"/>
              <a:t> Das</a:t>
            </a:r>
            <a:r>
              <a:rPr dirty="0"/>
              <a:t> </a:t>
            </a:r>
            <a:r>
              <a:rPr lang="en-IN"/>
              <a:t>-100004524</a:t>
            </a:r>
            <a:r>
              <a:t> </a:t>
            </a:r>
            <a:r>
              <a:rPr dirty="0"/>
              <a:t>M.Sc. (IT–AI), SRH Hochschule Heidelberg</a:t>
            </a:r>
          </a:p>
          <a:p>
            <a:r>
              <a:rPr dirty="0"/>
              <a:t>LinkedIn:</a:t>
            </a:r>
            <a:r>
              <a:rPr lang="en-IN" dirty="0"/>
              <a:t>https://www.linkedin.com/in/suravi-das-44a8552b7/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Essentials: Filter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β &amp; taps length (conservative):</a:t>
            </a:r>
          </a:p>
          <a:p>
            <a:r>
              <a:t>beta = 0.1102*(A-8.7)  (A&gt;50); else β = 0.5842*(A-21)^0.4 + 0.07886*(A-21) (A≥21)</a:t>
            </a:r>
          </a:p>
          <a:p>
            <a:r>
              <a:t>delta_f = tw/(fs/2);  N_est ≈ (A-8)/(2.285·2π·delta_f);  numtaps = odd ≥ 101</a:t>
            </a:r>
          </a:p>
          <a:p>
            <a:r>
              <a:t>firwin(numtaps, [f1/nyq, f2/nyq], pass_zero=False, window=('kaiser', β))</a:t>
            </a:r>
          </a:p>
        </p:txBody>
      </p:sp>
    </p:spTree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Code Essentials: Scrambling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Centers: </a:t>
            </a:r>
            <a:r>
              <a:rPr dirty="0" err="1"/>
              <a:t>f_src_c</a:t>
            </a:r>
            <a:r>
              <a:rPr dirty="0"/>
              <a:t> = (</a:t>
            </a:r>
            <a:r>
              <a:rPr dirty="0" err="1"/>
              <a:t>src_lo+src_hi</a:t>
            </a:r>
            <a:r>
              <a:rPr dirty="0"/>
              <a:t>)/2; </a:t>
            </a:r>
            <a:r>
              <a:rPr dirty="0" err="1"/>
              <a:t>f_tgt_c</a:t>
            </a:r>
            <a:r>
              <a:rPr dirty="0"/>
              <a:t> = (</a:t>
            </a:r>
            <a:r>
              <a:rPr dirty="0" err="1"/>
              <a:t>tgt_lo+tgt_hi</a:t>
            </a:r>
            <a:r>
              <a:rPr dirty="0"/>
              <a:t>)/2; </a:t>
            </a:r>
            <a:r>
              <a:rPr dirty="0" err="1"/>
              <a:t>Δf</a:t>
            </a:r>
            <a:r>
              <a:rPr dirty="0"/>
              <a:t> = </a:t>
            </a:r>
            <a:r>
              <a:rPr dirty="0" err="1"/>
              <a:t>f_tgt_c</a:t>
            </a:r>
            <a:r>
              <a:rPr dirty="0"/>
              <a:t> − </a:t>
            </a:r>
            <a:r>
              <a:rPr dirty="0" err="1"/>
              <a:t>f_src_c</a:t>
            </a:r>
            <a:endParaRPr dirty="0"/>
          </a:p>
          <a:p>
            <a:r>
              <a:rPr dirty="0"/>
              <a:t>mixer = 2*</a:t>
            </a:r>
            <a:r>
              <a:rPr dirty="0" err="1"/>
              <a:t>np.cos</a:t>
            </a:r>
            <a:r>
              <a:rPr dirty="0"/>
              <a:t>(2π</a:t>
            </a:r>
            <a:r>
              <a:rPr dirty="0" err="1"/>
              <a:t>Δf</a:t>
            </a:r>
            <a:r>
              <a:rPr dirty="0"/>
              <a:t> * n / fs); shifted = </a:t>
            </a:r>
            <a:r>
              <a:rPr dirty="0" err="1"/>
              <a:t>y_src</a:t>
            </a:r>
            <a:r>
              <a:rPr dirty="0"/>
              <a:t> * mixer</a:t>
            </a:r>
          </a:p>
          <a:p>
            <a:r>
              <a:rPr dirty="0"/>
              <a:t>confined = </a:t>
            </a:r>
            <a:r>
              <a:rPr dirty="0" err="1"/>
              <a:t>lfilter</a:t>
            </a:r>
            <a:r>
              <a:rPr dirty="0"/>
              <a:t>(</a:t>
            </a:r>
            <a:r>
              <a:rPr dirty="0" err="1"/>
              <a:t>tgt_taps</a:t>
            </a:r>
            <a:r>
              <a:rPr dirty="0"/>
              <a:t>, [1], shifted); out += confined</a:t>
            </a:r>
          </a:p>
          <a:p>
            <a:r>
              <a:rPr dirty="0"/>
              <a:t>Sum all confined bands → scrambled output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Results, Limitations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Results: band relocation visible; audible scrambling achieved</a:t>
            </a:r>
          </a:p>
          <a:p>
            <a:r>
              <a:rPr dirty="0"/>
              <a:t>Limitations: group delay; edge bands; CPU for long filters</a:t>
            </a:r>
          </a:p>
          <a:p>
            <a:r>
              <a:rPr dirty="0"/>
              <a:t>Next: delay compensation; overlap-add; perceptual banding; streaming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Appendix A1 — Taps vs Attenuation vs Transition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Longer taps → narrower transitions, better stopband, higher delay/CPU</a:t>
            </a:r>
          </a:p>
          <a:p>
            <a:r>
              <a:rPr dirty="0"/>
              <a:t>Balanced default: A≈40 dB; transition_fraction≈0.12</a:t>
            </a:r>
          </a:p>
          <a:p>
            <a:r>
              <a:rPr dirty="0"/>
              <a:t>Tune if leakage observed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Appendix A2 — Group Delay &amp; Compensation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Each FIR adds (L−1)/2 samples; </a:t>
            </a:r>
            <a:r>
              <a:rPr dirty="0" err="1"/>
              <a:t>analysis+synthesis</a:t>
            </a:r>
            <a:r>
              <a:rPr dirty="0"/>
              <a:t> accumulate</a:t>
            </a:r>
          </a:p>
          <a:p>
            <a:r>
              <a:rPr dirty="0"/>
              <a:t>Compensate via trimming/padding or shifting playback</a:t>
            </a:r>
          </a:p>
          <a:p>
            <a:r>
              <a:rPr dirty="0"/>
              <a:t>Quantify latency for real-time apps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Appendix A3 — Complexity Estimate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Cost ~ O(</a:t>
            </a:r>
            <a:r>
              <a:rPr dirty="0" err="1"/>
              <a:t>N_bands</a:t>
            </a:r>
            <a:r>
              <a:rPr dirty="0"/>
              <a:t> · </a:t>
            </a:r>
            <a:r>
              <a:rPr dirty="0" err="1"/>
              <a:t>numtaps</a:t>
            </a:r>
            <a:r>
              <a:rPr dirty="0"/>
              <a:t> · Fs) for direct convolution</a:t>
            </a:r>
          </a:p>
          <a:p>
            <a:r>
              <a:rPr dirty="0"/>
              <a:t>Use FFT overlap-add for long filters; vectorize</a:t>
            </a:r>
          </a:p>
          <a:p>
            <a:r>
              <a:rPr dirty="0"/>
              <a:t>Process audio in streaming blocks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E4E70-1CCA-905D-7564-CD5751A6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50ABE8-9EAD-6B8C-AEF8-F3D9CE0D98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9253" y="835742"/>
            <a:ext cx="7408334" cy="5099921"/>
          </a:xfrm>
        </p:spPr>
      </p:pic>
    </p:spTree>
    <p:extLst>
      <p:ext uri="{BB962C8B-B14F-4D97-AF65-F5344CB8AC3E}">
        <p14:creationId xmlns:p14="http://schemas.microsoft.com/office/powerpoint/2010/main" val="540631357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Assignment &amp;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Explain</a:t>
            </a:r>
            <a:r>
              <a:rPr lang="en-IN" dirty="0" err="1"/>
              <a:t>ing</a:t>
            </a:r>
            <a:r>
              <a:rPr dirty="0"/>
              <a:t> the assignment: </a:t>
            </a:r>
            <a:r>
              <a:rPr lang="en-IN" dirty="0"/>
              <a:t>We </a:t>
            </a:r>
            <a:r>
              <a:rPr dirty="0"/>
              <a:t>build a working speech scrambler</a:t>
            </a:r>
            <a:r>
              <a:rPr lang="en-IN" dirty="0"/>
              <a:t> encoder</a:t>
            </a:r>
            <a:r>
              <a:rPr dirty="0"/>
              <a:t> and </a:t>
            </a:r>
            <a:r>
              <a:rPr lang="en-IN" dirty="0"/>
              <a:t>explaining </a:t>
            </a:r>
            <a:r>
              <a:rPr dirty="0"/>
              <a:t>the design</a:t>
            </a:r>
          </a:p>
          <a:p>
            <a:r>
              <a:rPr dirty="0"/>
              <a:t>Objectives: (1) Decompose bands, (2) Frequency shift, (3) Constrain to target band, (4) Recombine</a:t>
            </a:r>
          </a:p>
          <a:p>
            <a:r>
              <a:rPr dirty="0"/>
              <a:t>Demonstrate correctness: audio evidence + spectrograms</a:t>
            </a:r>
          </a:p>
          <a:p>
            <a:r>
              <a:rPr dirty="0"/>
              <a:t>Discuss</a:t>
            </a:r>
            <a:r>
              <a:rPr lang="en-IN" dirty="0"/>
              <a:t>ion on</a:t>
            </a:r>
            <a:r>
              <a:rPr dirty="0"/>
              <a:t> key code components: filter design, mixing, mapping</a:t>
            </a:r>
          </a:p>
          <a:p>
            <a:r>
              <a:rPr dirty="0"/>
              <a:t>Justify choices: </a:t>
            </a:r>
            <a:r>
              <a:rPr dirty="0" err="1"/>
              <a:t>FIR+Kaiser</a:t>
            </a:r>
            <a:r>
              <a:rPr dirty="0"/>
              <a:t>, transition fraction, 7 equal-width bands, real cosine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Pipeline: Input → Analysis FIRs → Band mapping → Cosine mixers → Synthesis FIRs → Output</a:t>
            </a:r>
          </a:p>
          <a:p>
            <a:r>
              <a:rPr dirty="0"/>
              <a:t>Mixer: m[n] = 2 · cos(2π</a:t>
            </a:r>
            <a:r>
              <a:rPr dirty="0" err="1"/>
              <a:t>Δf</a:t>
            </a:r>
            <a:r>
              <a:rPr dirty="0"/>
              <a:t> · n / </a:t>
            </a:r>
            <a:r>
              <a:rPr dirty="0" err="1"/>
              <a:t>f_s</a:t>
            </a:r>
            <a:r>
              <a:rPr dirty="0"/>
              <a:t>)</a:t>
            </a:r>
          </a:p>
          <a:p>
            <a:r>
              <a:rPr dirty="0" err="1"/>
              <a:t>Δf</a:t>
            </a:r>
            <a:r>
              <a:rPr dirty="0"/>
              <a:t> = </a:t>
            </a:r>
            <a:r>
              <a:rPr dirty="0" err="1"/>
              <a:t>f_target,center</a:t>
            </a:r>
            <a:r>
              <a:rPr dirty="0"/>
              <a:t> − </a:t>
            </a:r>
            <a:r>
              <a:rPr dirty="0" err="1"/>
              <a:t>f_source,center</a:t>
            </a:r>
            <a:r>
              <a:rPr dirty="0"/>
              <a:t>; post-mix re-filter removes the image band</a:t>
            </a:r>
          </a:p>
          <a:p>
            <a:r>
              <a:rPr dirty="0"/>
              <a:t>Linear-phase FIRs → predictable group delay and clean recombination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Filterbank Design (FIR + Kaiser)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/>
              <a:t>Design: </a:t>
            </a:r>
            <a:r>
              <a:rPr dirty="0" err="1"/>
              <a:t>scipy.signal.firwin</a:t>
            </a:r>
            <a:r>
              <a:rPr dirty="0"/>
              <a:t>(</a:t>
            </a:r>
            <a:r>
              <a:rPr dirty="0" err="1"/>
              <a:t>pass_zero</a:t>
            </a:r>
            <a:r>
              <a:rPr dirty="0"/>
              <a:t>=False, window=('kaiser', β))</a:t>
            </a:r>
          </a:p>
          <a:p>
            <a:r>
              <a:rPr dirty="0"/>
              <a:t>β from stopband attenuation A (dB): Kaiser empirical formulas</a:t>
            </a:r>
          </a:p>
          <a:p>
            <a:r>
              <a:rPr dirty="0"/>
              <a:t>Transition width: </a:t>
            </a:r>
            <a:r>
              <a:rPr dirty="0" err="1"/>
              <a:t>tw</a:t>
            </a:r>
            <a:r>
              <a:rPr dirty="0"/>
              <a:t> = </a:t>
            </a:r>
            <a:r>
              <a:rPr dirty="0" err="1"/>
              <a:t>transition_fraction</a:t>
            </a:r>
            <a:r>
              <a:rPr dirty="0"/>
              <a:t> × (</a:t>
            </a:r>
            <a:r>
              <a:rPr dirty="0" err="1"/>
              <a:t>f_hi</a:t>
            </a:r>
            <a:r>
              <a:rPr dirty="0"/>
              <a:t> − </a:t>
            </a:r>
            <a:r>
              <a:rPr dirty="0" err="1"/>
              <a:t>f_lo</a:t>
            </a:r>
            <a:r>
              <a:rPr dirty="0"/>
              <a:t>)</a:t>
            </a:r>
          </a:p>
          <a:p>
            <a:r>
              <a:rPr dirty="0"/>
              <a:t>Odd </a:t>
            </a:r>
            <a:r>
              <a:rPr dirty="0" err="1"/>
              <a:t>numtaps</a:t>
            </a:r>
            <a:r>
              <a:rPr dirty="0"/>
              <a:t> ≥ 101; conservative </a:t>
            </a:r>
            <a:r>
              <a:rPr dirty="0" err="1"/>
              <a:t>kaiserord</a:t>
            </a:r>
            <a:r>
              <a:rPr dirty="0"/>
              <a:t>-style length estimate</a:t>
            </a:r>
          </a:p>
          <a:p>
            <a:r>
              <a:rPr dirty="0"/>
              <a:t>Trade-off: better stopband ↔ longer delay/CPU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7‑Band Layout (fs = 16 kHz)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Nyquist </a:t>
            </a:r>
            <a:r>
              <a:rPr dirty="0" err="1"/>
              <a:t>f_N</a:t>
            </a:r>
            <a:r>
              <a:rPr dirty="0"/>
              <a:t> = 8 kHz; Equal-width bands over [0, </a:t>
            </a:r>
            <a:r>
              <a:rPr dirty="0" err="1"/>
              <a:t>f_N</a:t>
            </a:r>
            <a:r>
              <a:rPr dirty="0"/>
              <a:t>]</a:t>
            </a:r>
          </a:p>
          <a:p>
            <a:r>
              <a:rPr dirty="0"/>
              <a:t>Per-band width: </a:t>
            </a:r>
            <a:r>
              <a:rPr dirty="0" err="1"/>
              <a:t>f_N</a:t>
            </a:r>
            <a:r>
              <a:rPr dirty="0"/>
              <a:t> / 7 ≈ 1142.86 Hz; centers step by ≈ 1142.86 Hz</a:t>
            </a:r>
          </a:p>
          <a:p>
            <a:r>
              <a:rPr dirty="0"/>
              <a:t>Centers ≈ [571, 1714, 2857, 4000, 5143, 6286, 7429] Hz</a:t>
            </a:r>
          </a:p>
          <a:p>
            <a:r>
              <a:rPr dirty="0"/>
              <a:t>Transition fraction 0.12 narrows passbands to reduce leakage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Mixing Mathematics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Cosine identity: cos θ = ½(e^{</a:t>
            </a:r>
            <a:r>
              <a:rPr dirty="0" err="1"/>
              <a:t>jθ</a:t>
            </a:r>
            <a:r>
              <a:rPr dirty="0"/>
              <a:t>} + e^{−</a:t>
            </a:r>
            <a:r>
              <a:rPr dirty="0" err="1"/>
              <a:t>jθ</a:t>
            </a:r>
            <a:r>
              <a:rPr dirty="0"/>
              <a:t>}) → creates ±</a:t>
            </a:r>
            <a:r>
              <a:rPr dirty="0" err="1"/>
              <a:t>Δf</a:t>
            </a:r>
            <a:r>
              <a:rPr dirty="0"/>
              <a:t> sidebands</a:t>
            </a:r>
          </a:p>
          <a:p>
            <a:r>
              <a:rPr dirty="0"/>
              <a:t>Multiply </a:t>
            </a:r>
            <a:r>
              <a:rPr dirty="0" err="1"/>
              <a:t>y_src</a:t>
            </a:r>
            <a:r>
              <a:rPr dirty="0"/>
              <a:t>[n] by m[n] and re-filter with target bandpass</a:t>
            </a:r>
          </a:p>
          <a:p>
            <a:r>
              <a:rPr dirty="0"/>
              <a:t>Amplitude factor 2 compensates for single-sideband selection after filtering</a:t>
            </a:r>
          </a:p>
          <a:p>
            <a:r>
              <a:rPr dirty="0"/>
              <a:t>Linear-phase FIRs preserve waveform symmetry; frequency location changes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Scrambling Mapping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Output order: [7, 5, 3, 1, 2, 4, 6] (</a:t>
            </a:r>
            <a:r>
              <a:rPr dirty="0" err="1"/>
              <a:t>input→output</a:t>
            </a:r>
            <a:r>
              <a:rPr dirty="0"/>
              <a:t>)</a:t>
            </a:r>
          </a:p>
          <a:p>
            <a:r>
              <a:rPr dirty="0" err="1"/>
              <a:t>Δf</a:t>
            </a:r>
            <a:r>
              <a:rPr dirty="0"/>
              <a:t> (Hz): 1→7: +6857, 2→5: +3429, 3→3: 0, 4→1: −3429, 5→2: −3429, 6→4: −2286, 7→6: −1143</a:t>
            </a:r>
          </a:p>
          <a:p>
            <a:r>
              <a:rPr dirty="0"/>
              <a:t>Target filter confines shifted band; mirror image rejected</a:t>
            </a:r>
          </a:p>
          <a:p>
            <a:r>
              <a:rPr dirty="0"/>
              <a:t>Mapping configurable: intelligibility vs obfuscation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(1): Clean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Play: clean.wav (3–5s, mono, 16 kHz)</a:t>
            </a:r>
          </a:p>
          <a:p>
            <a:r>
              <a:t>Show: waveform + linear-frequency spectrogram (n_fft=2048, hop=512)</a:t>
            </a:r>
          </a:p>
          <a:p>
            <a:r>
              <a:t>Observe: intact formants and harmonics</a:t>
            </a: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(2): Scrambled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Play: scrambled.wav (same clip after scrambling)</a:t>
            </a:r>
          </a:p>
          <a:p>
            <a:r>
              <a:rPr dirty="0"/>
              <a:t>Show: spectrogram with new band centers; annotate arrows</a:t>
            </a:r>
          </a:p>
          <a:p>
            <a:r>
              <a:rPr dirty="0"/>
              <a:t>Perceptual effect: intelligibility reduced, energy preserved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379</TotalTime>
  <Words>962</Words>
  <Application>Microsoft Office PowerPoint</Application>
  <PresentationFormat>On-screen Show (4:3)</PresentationFormat>
  <Paragraphs>84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Garamond</vt:lpstr>
      <vt:lpstr>Organic</vt:lpstr>
      <vt:lpstr>Real‑Time 7‑Band Speech Scrambler</vt:lpstr>
      <vt:lpstr>Assignment &amp; Objectives</vt:lpstr>
      <vt:lpstr>System Overview</vt:lpstr>
      <vt:lpstr>Filterbank Design (FIR + Kaiser)</vt:lpstr>
      <vt:lpstr>7‑Band Layout (fs = 16 kHz)</vt:lpstr>
      <vt:lpstr>Mixing Mathematics</vt:lpstr>
      <vt:lpstr>Scrambling Mapping Example</vt:lpstr>
      <vt:lpstr>Demo (1): Clean Speech</vt:lpstr>
      <vt:lpstr>Demo (2): Scrambled Speech</vt:lpstr>
      <vt:lpstr>Code Essentials: Filter Design</vt:lpstr>
      <vt:lpstr>Code Essentials: Scrambling Loop</vt:lpstr>
      <vt:lpstr>Results, Limitations &amp; Next Steps</vt:lpstr>
      <vt:lpstr>Appendix A1 — Taps vs Attenuation vs Transition</vt:lpstr>
      <vt:lpstr>Appendix A2 — Group Delay &amp; Compensation</vt:lpstr>
      <vt:lpstr>Appendix A3 — Complexity Estimate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Soumya banerjee</cp:lastModifiedBy>
  <cp:revision>10</cp:revision>
  <dcterms:created xsi:type="dcterms:W3CDTF">2013-01-27T09:14:16Z</dcterms:created>
  <dcterms:modified xsi:type="dcterms:W3CDTF">2025-10-07T19:33:04Z</dcterms:modified>
  <cp:category/>
</cp:coreProperties>
</file>