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4"/>
  </p:notesMasterIdLst>
  <p:sldIdLst>
    <p:sldId id="277" r:id="rId2"/>
    <p:sldId id="273" r:id="rId3"/>
    <p:sldId id="274" r:id="rId4"/>
    <p:sldId id="257" r:id="rId5"/>
    <p:sldId id="276" r:id="rId6"/>
    <p:sldId id="308" r:id="rId7"/>
    <p:sldId id="256" r:id="rId8"/>
    <p:sldId id="258" r:id="rId9"/>
    <p:sldId id="271" r:id="rId10"/>
    <p:sldId id="279" r:id="rId11"/>
    <p:sldId id="259" r:id="rId12"/>
    <p:sldId id="260" r:id="rId13"/>
    <p:sldId id="261" r:id="rId14"/>
    <p:sldId id="278" r:id="rId15"/>
    <p:sldId id="263" r:id="rId16"/>
    <p:sldId id="264" r:id="rId17"/>
    <p:sldId id="283" r:id="rId18"/>
    <p:sldId id="284" r:id="rId19"/>
    <p:sldId id="285" r:id="rId20"/>
    <p:sldId id="287" r:id="rId21"/>
    <p:sldId id="288" r:id="rId22"/>
    <p:sldId id="289" r:id="rId23"/>
    <p:sldId id="291" r:id="rId24"/>
    <p:sldId id="292" r:id="rId25"/>
    <p:sldId id="293" r:id="rId26"/>
    <p:sldId id="294" r:id="rId27"/>
    <p:sldId id="295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267" r:id="rId40"/>
    <p:sldId id="280" r:id="rId41"/>
    <p:sldId id="272" r:id="rId42"/>
    <p:sldId id="30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9B156-FC28-42A8-98B5-9139DC39031D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F0D2A-2663-471A-B6D4-1090EC81F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complexity ? O(</a:t>
            </a:r>
            <a:r>
              <a:rPr lang="en-US" dirty="0" err="1" smtClean="0"/>
              <a:t>bdm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1point</a:t>
            </a:r>
            <a:r>
              <a:rPr lang="en-US" baseline="0" dirty="0" smtClean="0"/>
              <a:t> contd. : because </a:t>
            </a:r>
            <a:r>
              <a:rPr lang="en-US" dirty="0" smtClean="0"/>
              <a:t>their memory consumption increases exponentially.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source</a:t>
            </a:r>
            <a:r>
              <a:rPr lang="en-US" baseline="0" dirty="0" smtClean="0"/>
              <a:t> wiki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btwn</a:t>
            </a:r>
            <a:r>
              <a:rPr lang="en-US" baseline="0" dirty="0" smtClean="0"/>
              <a:t> local beam search  and beam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concept of closed list?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F0D2A-2663-471A-B6D4-1090EC81F3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A83-FEDB-46BA-B91E-FEC8D084BBD0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798A83-FEDB-46BA-B91E-FEC8D084BBD0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5EFC24-B64A-4952-9A7A-148D3B1BAFA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have.org/algorithms/graphs/beamsearch/beamsearch.s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p.up.pt/investigacao/workingpapers/04.04.28_wp143_jorge%20valente%202.pdf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jcai.org/papers/0596.pdf" TargetMode="External"/><Relationship Id="rId4" Type="http://schemas.openxmlformats.org/officeDocument/2006/relationships/hyperlink" Target="http://en.wikipedia.org/wiki/Beam_searc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0888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Beam Search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7244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Seminar By 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Vinay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Surana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08005031</a:t>
            </a:r>
          </a:p>
          <a:p>
            <a:pPr algn="ctr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Vivek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Surana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08005030</a:t>
            </a:r>
          </a:p>
          <a:p>
            <a:pPr algn="ctr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Akhil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08005029</a:t>
            </a:r>
          </a:p>
          <a:p>
            <a:pPr algn="ctr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Harshvardhan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Mandad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08005022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200" dirty="0" smtClean="0"/>
          </a:p>
          <a:p>
            <a:pPr algn="ctr">
              <a:buNone/>
            </a:pPr>
            <a:endParaRPr lang="en-US" sz="1900" dirty="0" smtClean="0"/>
          </a:p>
          <a:p>
            <a:pPr algn="ctr">
              <a:buNone/>
            </a:pPr>
            <a:r>
              <a:rPr lang="en-US" sz="1900" b="1" dirty="0" smtClean="0"/>
              <a:t>Guided </a:t>
            </a:r>
            <a:r>
              <a:rPr lang="en-US" sz="1900" b="1" dirty="0" smtClean="0"/>
              <a:t>by </a:t>
            </a:r>
            <a:r>
              <a:rPr lang="en-US" sz="1900" dirty="0" smtClean="0"/>
              <a:t>:</a:t>
            </a:r>
          </a:p>
          <a:p>
            <a:pPr algn="ctr">
              <a:buNone/>
            </a:pPr>
            <a:r>
              <a:rPr lang="en-US" sz="1900" dirty="0" smtClean="0"/>
              <a:t>Prof. </a:t>
            </a:r>
            <a:r>
              <a:rPr lang="en-US" sz="1900" dirty="0" err="1" smtClean="0"/>
              <a:t>Pushpak</a:t>
            </a:r>
            <a:r>
              <a:rPr lang="en-US" sz="1900" dirty="0" smtClean="0"/>
              <a:t> Bhattacharyya</a:t>
            </a:r>
          </a:p>
          <a:p>
            <a:pPr algn="ctr">
              <a:buNone/>
            </a:pPr>
            <a:r>
              <a:rPr lang="en-US" sz="1900" dirty="0" smtClean="0"/>
              <a:t>CSE Department</a:t>
            </a:r>
          </a:p>
          <a:p>
            <a:pPr algn="ctr">
              <a:buNone/>
            </a:pPr>
            <a:r>
              <a:rPr lang="en-US" sz="1900" dirty="0" smtClean="0"/>
              <a:t>IIT Bombay</a:t>
            </a: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 vs.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48-tiles Puzzle, A* may run out of memory since the space requirements can go up to order of 10</a:t>
            </a:r>
            <a:r>
              <a:rPr lang="en-US" baseline="30000" dirty="0" smtClean="0"/>
              <a:t>61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Experiment conducted shows that beam search with a beam width of 10,000 solves about 80% of random problem instances of the 48-Puzzle (7x7 tile puzzle).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http://www.ijcai.org/papers/0596.pdf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en-US" dirty="0" smtClean="0"/>
              <a:t>Completeness of 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 general, the Beam Search Algorithm is not complete.</a:t>
            </a:r>
          </a:p>
          <a:p>
            <a:r>
              <a:rPr lang="en-US" dirty="0"/>
              <a:t>E</a:t>
            </a:r>
            <a:r>
              <a:rPr lang="en-US" dirty="0" smtClean="0"/>
              <a:t>ven given unlimited time and memory, it is possible for the Algorithm to miss the goal node when there is a path from the start node to the goal node (example in next slide). </a:t>
            </a:r>
          </a:p>
          <a:p>
            <a:r>
              <a:rPr lang="en-US" dirty="0" smtClean="0"/>
              <a:t>A more accurate heuristic function and a larger beam width can improve Beam Search's chances of finding the </a:t>
            </a:r>
            <a:r>
              <a:rPr lang="en-US" dirty="0" smtClean="0"/>
              <a:t>goal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http://jhave.org/algorithms/graphs/beamsearch/beamsearch.shtml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08888"/>
          </a:xfrm>
        </p:spPr>
        <p:txBody>
          <a:bodyPr/>
          <a:lstStyle/>
          <a:p>
            <a:r>
              <a:rPr lang="en-US" dirty="0" smtClean="0"/>
              <a:t>Example with ß=2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648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        			Steps: 	  			</a:t>
            </a:r>
          </a:p>
          <a:p>
            <a:pPr>
              <a:buNone/>
            </a:pPr>
            <a:r>
              <a:rPr lang="en-US" dirty="0" smtClean="0"/>
              <a:t>					1. OPEN= {A}</a:t>
            </a:r>
          </a:p>
          <a:p>
            <a:pPr>
              <a:buNone/>
            </a:pPr>
            <a:r>
              <a:rPr lang="en-US" sz="1800" dirty="0" smtClean="0"/>
              <a:t>            H=1	                             H= 3 	</a:t>
            </a:r>
            <a:r>
              <a:rPr lang="en-US" dirty="0" smtClean="0"/>
              <a:t>	2. OPEN= {B,C}		         				3. OPEN={D,E}	</a:t>
            </a:r>
          </a:p>
          <a:p>
            <a:pPr>
              <a:buNone/>
            </a:pPr>
            <a:r>
              <a:rPr lang="en-US" dirty="0" smtClean="0"/>
              <a:t>					4. OPEN={E}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5. OPEN={}	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H=2           H=2        H=3           H=0				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2800" dirty="0" smtClean="0"/>
              <a:t>Clearly, open set becomes empty</a:t>
            </a:r>
            <a:r>
              <a:rPr lang="en-US" sz="1800" dirty="0"/>
              <a:t> </a:t>
            </a:r>
            <a:r>
              <a:rPr lang="en-US" sz="2800" dirty="0" smtClean="0"/>
              <a:t>without finding goal node . </a:t>
            </a:r>
          </a:p>
          <a:p>
            <a:pPr>
              <a:buNone/>
            </a:pPr>
            <a:r>
              <a:rPr lang="en-US" sz="2800" dirty="0" smtClean="0"/>
              <a:t>With ß = 3, the algorithm succeeds to find goal node. </a:t>
            </a:r>
            <a:endParaRPr lang="en-US" sz="1800" dirty="0"/>
          </a:p>
        </p:txBody>
      </p:sp>
      <p:cxnSp>
        <p:nvCxnSpPr>
          <p:cNvPr id="8" name="Straight Connector 7"/>
          <p:cNvCxnSpPr>
            <a:stCxn id="19" idx="3"/>
            <a:endCxn id="11" idx="0"/>
          </p:cNvCxnSpPr>
          <p:nvPr/>
        </p:nvCxnSpPr>
        <p:spPr>
          <a:xfrm rot="5400000">
            <a:off x="990600" y="2272926"/>
            <a:ext cx="851274" cy="546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38200" y="2971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1600200" y="1600200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38400" y="2971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28600" y="4114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19200" y="4114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81200" y="41148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95600" y="4191000"/>
            <a:ext cx="609600" cy="6096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19" idx="5"/>
            <a:endCxn id="22" idx="0"/>
          </p:cNvCxnSpPr>
          <p:nvPr/>
        </p:nvCxnSpPr>
        <p:spPr>
          <a:xfrm rot="16200000" flipH="1">
            <a:off x="2006226" y="2234826"/>
            <a:ext cx="851274" cy="62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23" idx="0"/>
          </p:cNvCxnSpPr>
          <p:nvPr/>
        </p:nvCxnSpPr>
        <p:spPr>
          <a:xfrm rot="5400000">
            <a:off x="419100" y="3606426"/>
            <a:ext cx="622674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5"/>
            <a:endCxn id="24" idx="0"/>
          </p:cNvCxnSpPr>
          <p:nvPr/>
        </p:nvCxnSpPr>
        <p:spPr>
          <a:xfrm rot="16200000" flipH="1">
            <a:off x="1129926" y="3720726"/>
            <a:ext cx="622674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3"/>
            <a:endCxn id="25" idx="0"/>
          </p:cNvCxnSpPr>
          <p:nvPr/>
        </p:nvCxnSpPr>
        <p:spPr>
          <a:xfrm rot="5400000">
            <a:off x="2095500" y="3682626"/>
            <a:ext cx="622674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5"/>
            <a:endCxn id="26" idx="0"/>
          </p:cNvCxnSpPr>
          <p:nvPr/>
        </p:nvCxnSpPr>
        <p:spPr>
          <a:xfrm rot="16200000" flipH="1">
            <a:off x="2730126" y="3720726"/>
            <a:ext cx="698874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as the Algorithm is not complete, it is also not guaranteed to be optimal. </a:t>
            </a:r>
          </a:p>
          <a:p>
            <a:r>
              <a:rPr lang="en-US" dirty="0" smtClean="0"/>
              <a:t>This can happen because the beam width and an inaccurate heuristic function may cause the algorithm to miss expanding the shortest path.</a:t>
            </a:r>
          </a:p>
          <a:p>
            <a:r>
              <a:rPr lang="en-US" dirty="0" smtClean="0"/>
              <a:t> A more precise heuristic function and a larger beam width can make Beam Search more likely to find the optimal path to the goal.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http://jhave.org/algorithms/graphs/beamsearch/beamsearch.shtml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/>
          <a:lstStyle/>
          <a:p>
            <a:r>
              <a:rPr lang="en-US" dirty="0" smtClean="0"/>
              <a:t>Example with ß=2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			Steps: 	  			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/>
              <a:t>2       1         2</a:t>
            </a:r>
            <a:r>
              <a:rPr lang="en-US" dirty="0" smtClean="0"/>
              <a:t>		1. OPEN= {A}</a:t>
            </a:r>
          </a:p>
          <a:p>
            <a:pPr>
              <a:buNone/>
            </a:pPr>
            <a:r>
              <a:rPr lang="en-US" sz="1800" dirty="0" smtClean="0"/>
              <a:t>     h=1  	     h=2         h=3         </a:t>
            </a:r>
            <a:r>
              <a:rPr lang="en-US" dirty="0" smtClean="0"/>
              <a:t>         2. OPEN= {B,C}		          				3. OPEN={C,E}	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sz="2000" dirty="0" smtClean="0"/>
              <a:t>3               2           3</a:t>
            </a:r>
            <a:r>
              <a:rPr lang="en-US" dirty="0" smtClean="0"/>
              <a:t>          	4. OPEN={F,E}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5. OPEN={G,E} 	</a:t>
            </a:r>
            <a:r>
              <a:rPr lang="en-US" sz="1800" dirty="0" smtClean="0"/>
              <a:t>    </a:t>
            </a:r>
          </a:p>
          <a:p>
            <a:pPr>
              <a:buNone/>
            </a:pPr>
            <a:r>
              <a:rPr lang="en-US" sz="1800" dirty="0" smtClean="0"/>
              <a:t>      h=3            h=1                                  </a:t>
            </a:r>
            <a:r>
              <a:rPr lang="en-US" dirty="0" smtClean="0"/>
              <a:t>6. found goal node, stop.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        4       3                                        </a:t>
            </a:r>
          </a:p>
          <a:p>
            <a:pPr>
              <a:buNone/>
            </a:pPr>
            <a:r>
              <a:rPr lang="en-US" sz="1800" dirty="0" smtClean="0"/>
              <a:t> 					</a:t>
            </a:r>
            <a:r>
              <a:rPr lang="en-US" dirty="0" smtClean="0"/>
              <a:t>Path : A-&gt;C-&gt;F-&gt;G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          h=0         </a:t>
            </a:r>
            <a:r>
              <a:rPr lang="en-US" sz="3500" baseline="-25000" dirty="0" smtClean="0"/>
              <a:t>Optimal Path :  A-&gt;D-&gt;G (can find by A*)</a:t>
            </a: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cxnSp>
        <p:nvCxnSpPr>
          <p:cNvPr id="8" name="Straight Connector 7"/>
          <p:cNvCxnSpPr>
            <a:stCxn id="19" idx="3"/>
            <a:endCxn id="11" idx="0"/>
          </p:cNvCxnSpPr>
          <p:nvPr/>
        </p:nvCxnSpPr>
        <p:spPr>
          <a:xfrm rot="5400000">
            <a:off x="1104900" y="2234826"/>
            <a:ext cx="698874" cy="47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14400" y="2819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1600200" y="1600200"/>
            <a:ext cx="6096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28800" y="2819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8200" y="38862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828800" y="3962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52600" y="5257800"/>
            <a:ext cx="609600" cy="6096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19" idx="4"/>
            <a:endCxn id="22" idx="0"/>
          </p:cNvCxnSpPr>
          <p:nvPr/>
        </p:nvCxnSpPr>
        <p:spPr>
          <a:xfrm rot="16200000" flipH="1">
            <a:off x="1714500" y="24003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4"/>
            <a:endCxn id="23" idx="0"/>
          </p:cNvCxnSpPr>
          <p:nvPr/>
        </p:nvCxnSpPr>
        <p:spPr>
          <a:xfrm rot="5400000">
            <a:off x="971550" y="363855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4"/>
            <a:endCxn id="25" idx="0"/>
          </p:cNvCxnSpPr>
          <p:nvPr/>
        </p:nvCxnSpPr>
        <p:spPr>
          <a:xfrm rot="5400000">
            <a:off x="1866900" y="36957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9" idx="5"/>
            <a:endCxn id="31" idx="0"/>
          </p:cNvCxnSpPr>
          <p:nvPr/>
        </p:nvCxnSpPr>
        <p:spPr>
          <a:xfrm rot="16200000" flipH="1">
            <a:off x="2158626" y="2082426"/>
            <a:ext cx="775074" cy="85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67000" y="2895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23" idx="4"/>
            <a:endCxn id="26" idx="1"/>
          </p:cNvCxnSpPr>
          <p:nvPr/>
        </p:nvCxnSpPr>
        <p:spPr>
          <a:xfrm rot="16200000" flipH="1">
            <a:off x="1085850" y="4591050"/>
            <a:ext cx="851274" cy="660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5" idx="4"/>
            <a:endCxn id="26" idx="0"/>
          </p:cNvCxnSpPr>
          <p:nvPr/>
        </p:nvCxnSpPr>
        <p:spPr>
          <a:xfrm rot="5400000">
            <a:off x="1752600" y="48768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1" idx="4"/>
            <a:endCxn id="26" idx="7"/>
          </p:cNvCxnSpPr>
          <p:nvPr/>
        </p:nvCxnSpPr>
        <p:spPr>
          <a:xfrm rot="5400000">
            <a:off x="1701426" y="4076700"/>
            <a:ext cx="1841874" cy="69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Depends on the accuracy of the heuristic function.</a:t>
            </a:r>
          </a:p>
          <a:p>
            <a:r>
              <a:rPr lang="en-US" dirty="0" smtClean="0"/>
              <a:t>In the worst case, the heuristic function leads Beam Search all the way to the deepest level in the search tree. </a:t>
            </a:r>
          </a:p>
          <a:p>
            <a:r>
              <a:rPr lang="en-US" dirty="0" smtClean="0"/>
              <a:t>The worst case time </a:t>
            </a:r>
            <a:r>
              <a:rPr lang="en-US" dirty="0" smtClean="0"/>
              <a:t>=</a:t>
            </a:r>
            <a:r>
              <a:rPr lang="en-US" dirty="0" smtClean="0"/>
              <a:t> </a:t>
            </a:r>
            <a:r>
              <a:rPr lang="en-US" b="1" i="1" dirty="0" smtClean="0"/>
              <a:t>O(B*m)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en-US" dirty="0" smtClean="0"/>
              <a:t>where </a:t>
            </a:r>
            <a:r>
              <a:rPr lang="en-US" i="1" dirty="0" smtClean="0"/>
              <a:t>B</a:t>
            </a:r>
            <a:r>
              <a:rPr lang="en-US" dirty="0" smtClean="0"/>
              <a:t> is the beam width and </a:t>
            </a:r>
            <a:r>
              <a:rPr lang="en-US" i="1" dirty="0" smtClean="0"/>
              <a:t>m</a:t>
            </a:r>
            <a:r>
              <a:rPr lang="en-US" dirty="0" smtClean="0"/>
              <a:t> is the maximum depth of any path in the search tree.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</a:t>
            </a:r>
          </a:p>
          <a:p>
            <a:pPr algn="r">
              <a:buNone/>
            </a:pPr>
            <a:r>
              <a:rPr lang="en-US" sz="1800" dirty="0" smtClean="0"/>
              <a:t>		</a:t>
            </a:r>
            <a:endParaRPr lang="en-US" sz="1800" dirty="0" smtClean="0">
              <a:hlinkClick r:id="rId3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http://jhave.org/algorithms/graphs/beamsearch/beamsearch.shtml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Beam Search's memory consumption is its most desirable trait.</a:t>
            </a:r>
          </a:p>
          <a:p>
            <a:r>
              <a:rPr lang="en-US" dirty="0" smtClean="0"/>
              <a:t>Since the algorithm only stores </a:t>
            </a:r>
            <a:r>
              <a:rPr lang="en-US" i="1" dirty="0" smtClean="0"/>
              <a:t>B</a:t>
            </a:r>
            <a:r>
              <a:rPr lang="en-US" dirty="0" smtClean="0"/>
              <a:t> nodes at each level in the search </a:t>
            </a:r>
            <a:r>
              <a:rPr lang="en-US" dirty="0" smtClean="0"/>
              <a:t>tree,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</a:t>
            </a:r>
            <a:r>
              <a:rPr lang="en-US" dirty="0" smtClean="0"/>
              <a:t> </a:t>
            </a:r>
            <a:r>
              <a:rPr lang="en-US" dirty="0" smtClean="0"/>
              <a:t>the worst-case space complexity </a:t>
            </a:r>
            <a:r>
              <a:rPr lang="en-US" dirty="0" smtClean="0"/>
              <a:t>= </a:t>
            </a:r>
            <a:r>
              <a:rPr lang="en-US" b="1" i="1" dirty="0" smtClean="0"/>
              <a:t>O(B*m)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where </a:t>
            </a:r>
            <a:r>
              <a:rPr lang="en-US" i="1" dirty="0" smtClean="0"/>
              <a:t>B</a:t>
            </a:r>
            <a:r>
              <a:rPr lang="en-US" dirty="0" smtClean="0"/>
              <a:t> is the beam width, and </a:t>
            </a:r>
            <a:r>
              <a:rPr lang="en-US" i="1" dirty="0" smtClean="0"/>
              <a:t>m</a:t>
            </a:r>
            <a:r>
              <a:rPr lang="en-US" dirty="0" smtClean="0"/>
              <a:t> is the maximum depth of any path in the search tree.</a:t>
            </a:r>
          </a:p>
          <a:p>
            <a:r>
              <a:rPr lang="en-US" dirty="0" smtClean="0"/>
              <a:t>This linear memory consumption allows Beam Search to probe very deeply into large search spaces and potentially find solutions that other algorithms cannot reach.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http://jhave.org/algorithms/graphs/beamsearch/beamsearch.shtml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Beam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Job Scheduling - </a:t>
            </a:r>
            <a:r>
              <a:rPr lang="en-US" sz="3200" dirty="0" smtClean="0"/>
              <a:t>early/tardy scheduling problem</a:t>
            </a:r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r>
              <a:rPr lang="en-US" sz="3200" dirty="0" smtClean="0"/>
              <a:t>Phrase-Based Translation Model </a:t>
            </a:r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Beam Search Algorithms for the  early/tardy scheduling problem with release dates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Problem: </a:t>
            </a:r>
          </a:p>
          <a:p>
            <a:pPr lvl="1"/>
            <a:r>
              <a:rPr lang="en-US" sz="2400" dirty="0" smtClean="0"/>
              <a:t>The single machine earliness/tardiness scheduling problem with different  release dates</a:t>
            </a:r>
          </a:p>
          <a:p>
            <a:pPr lvl="1"/>
            <a:r>
              <a:rPr lang="en-US" sz="2400" dirty="0" smtClean="0"/>
              <a:t> and no unforced idle time(so the machine is only idle if no job is currently available for processing).</a:t>
            </a:r>
          </a:p>
          <a:p>
            <a:r>
              <a:rPr lang="en-US" sz="2800" dirty="0" smtClean="0"/>
              <a:t>Given:</a:t>
            </a:r>
          </a:p>
          <a:p>
            <a:pPr lvl="1"/>
            <a:r>
              <a:rPr lang="en-US" sz="2400" dirty="0" smtClean="0"/>
              <a:t>-A set of n-independent jobs {J1,J2....,</a:t>
            </a:r>
            <a:r>
              <a:rPr lang="en-US" sz="2400" dirty="0" err="1" smtClean="0"/>
              <a:t>Jn</a:t>
            </a:r>
            <a:r>
              <a:rPr lang="en-US" sz="2400" dirty="0" smtClean="0"/>
              <a:t>} has to be scheduled without preemptions on a single machine that can handle at most one job at a time</a:t>
            </a:r>
          </a:p>
          <a:p>
            <a:pPr lvl="1"/>
            <a:r>
              <a:rPr lang="en-US" sz="2400" dirty="0" smtClean="0"/>
              <a:t>-The machine is assumed to be continuously available from time zero onwards and unforced machine idle time is not allowed.</a:t>
            </a:r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Problem(contd.)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r>
              <a:rPr lang="en-US" sz="2200" dirty="0" smtClean="0"/>
              <a:t>Job </a:t>
            </a:r>
            <a:r>
              <a:rPr lang="en-US" sz="2200" dirty="0" err="1" smtClean="0"/>
              <a:t>J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, </a:t>
            </a:r>
            <a:r>
              <a:rPr lang="en-US" sz="2200" dirty="0" smtClean="0"/>
              <a:t>i</a:t>
            </a:r>
            <a:r>
              <a:rPr lang="en-US" sz="2200" dirty="0" smtClean="0"/>
              <a:t>=1,2</a:t>
            </a:r>
            <a:r>
              <a:rPr lang="en-US" sz="2200" dirty="0" smtClean="0"/>
              <a:t>....,n. becomes available for processing at its release date </a:t>
            </a:r>
            <a:r>
              <a:rPr lang="en-US" sz="2200" dirty="0" err="1" smtClean="0"/>
              <a:t>r</a:t>
            </a:r>
            <a:r>
              <a:rPr lang="en-US" sz="2200" baseline="-25000" dirty="0" err="1" smtClean="0"/>
              <a:t>i</a:t>
            </a:r>
            <a:endParaRPr lang="en-US" sz="2200" dirty="0" smtClean="0"/>
          </a:p>
          <a:p>
            <a:r>
              <a:rPr lang="en-US" sz="2200" dirty="0" smtClean="0"/>
              <a:t>requires a processing time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  </a:t>
            </a:r>
            <a:endParaRPr lang="en-US" sz="2200" dirty="0" smtClean="0"/>
          </a:p>
          <a:p>
            <a:r>
              <a:rPr lang="en-US" sz="2200" dirty="0" smtClean="0"/>
              <a:t>ideally be completed on its due date </a:t>
            </a:r>
            <a:r>
              <a:rPr lang="en-US" sz="2200" dirty="0" err="1" smtClean="0"/>
              <a:t>d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r>
              <a:rPr lang="en-US" sz="2200" dirty="0" smtClean="0"/>
              <a:t>For any given schedule the earliness &amp; tardiness of </a:t>
            </a:r>
            <a:r>
              <a:rPr lang="en-US" sz="2200" dirty="0" err="1" smtClean="0"/>
              <a:t>J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smtClean="0"/>
              <a:t>can be respectively defined </a:t>
            </a:r>
          </a:p>
          <a:p>
            <a:pPr lvl="1"/>
            <a:r>
              <a:rPr lang="en-US" sz="2200" dirty="0" err="1" smtClean="0"/>
              <a:t>E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=max{0,d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 –</a:t>
            </a:r>
            <a:r>
              <a:rPr lang="en-US" sz="2200" dirty="0" err="1" smtClean="0"/>
              <a:t>C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}</a:t>
            </a:r>
            <a:endParaRPr lang="en-US" sz="2200" dirty="0" smtClean="0"/>
          </a:p>
          <a:p>
            <a:pPr lvl="1"/>
            <a:r>
              <a:rPr lang="en-US" sz="2200" dirty="0" smtClean="0"/>
              <a:t>T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=max{0,C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-d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}  </a:t>
            </a:r>
            <a:r>
              <a:rPr lang="en-US" sz="2200" dirty="0" smtClean="0"/>
              <a:t>where </a:t>
            </a:r>
            <a:r>
              <a:rPr lang="en-US" sz="2200" dirty="0" err="1" smtClean="0"/>
              <a:t>C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smtClean="0"/>
              <a:t>is the completion time of </a:t>
            </a:r>
            <a:r>
              <a:rPr lang="en-US" sz="2200" dirty="0" err="1" smtClean="0"/>
              <a:t>J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problem is to min Σ (</a:t>
            </a:r>
            <a:r>
              <a:rPr lang="en-US" sz="2200" dirty="0" err="1" smtClean="0"/>
              <a:t>h</a:t>
            </a:r>
            <a:r>
              <a:rPr lang="en-US" sz="2200" baseline="-25000" dirty="0" err="1" smtClean="0"/>
              <a:t>i</a:t>
            </a:r>
            <a:r>
              <a:rPr lang="en-US" sz="2200" dirty="0" err="1" smtClean="0"/>
              <a:t>E</a:t>
            </a:r>
            <a:r>
              <a:rPr lang="en-US" sz="2200" baseline="-25000" dirty="0" err="1" smtClean="0"/>
              <a:t>i</a:t>
            </a:r>
            <a:r>
              <a:rPr lang="en-US" sz="2200" dirty="0" err="1" smtClean="0"/>
              <a:t>+w</a:t>
            </a:r>
            <a:r>
              <a:rPr lang="en-US" sz="2200" baseline="-25000" dirty="0" err="1" smtClean="0"/>
              <a:t>i</a:t>
            </a:r>
            <a:r>
              <a:rPr lang="en-US" sz="2200" dirty="0" err="1" smtClean="0"/>
              <a:t>T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) for </a:t>
            </a:r>
            <a:r>
              <a:rPr lang="en-US" sz="2200" dirty="0" err="1" smtClean="0"/>
              <a:t>i</a:t>
            </a:r>
            <a:r>
              <a:rPr lang="en-US" sz="2200" dirty="0" smtClean="0"/>
              <a:t>=1 to n.</a:t>
            </a:r>
          </a:p>
          <a:p>
            <a:r>
              <a:rPr lang="en-US" sz="2200" dirty="0" smtClean="0"/>
              <a:t>The </a:t>
            </a:r>
            <a:r>
              <a:rPr lang="en-US" sz="2200" dirty="0" smtClean="0"/>
              <a:t>early cost may represent a holding cost for finished goods.</a:t>
            </a:r>
          </a:p>
          <a:p>
            <a:r>
              <a:rPr lang="en-US" sz="2200" dirty="0" smtClean="0"/>
              <a:t>The tardy cost can represent rush shipping </a:t>
            </a:r>
            <a:r>
              <a:rPr lang="en-US" sz="2200" dirty="0" err="1" smtClean="0"/>
              <a:t>costs,lost</a:t>
            </a:r>
            <a:r>
              <a:rPr lang="en-US" sz="2200" dirty="0" smtClean="0"/>
              <a:t> sales.</a:t>
            </a:r>
          </a:p>
          <a:p>
            <a:r>
              <a:rPr lang="en-US" sz="2200" dirty="0" smtClean="0"/>
              <a:t>h</a:t>
            </a:r>
            <a:r>
              <a:rPr lang="en-US" sz="2200" baseline="-25000" dirty="0" smtClean="0"/>
              <a:t>i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is </a:t>
            </a:r>
            <a:r>
              <a:rPr lang="en-US" sz="2200" dirty="0" smtClean="0"/>
              <a:t>early cost rate &amp; </a:t>
            </a:r>
            <a:r>
              <a:rPr lang="en-US" sz="2200" dirty="0" err="1" smtClean="0"/>
              <a:t>w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smtClean="0"/>
              <a:t>is tardy cost rate.</a:t>
            </a:r>
          </a:p>
          <a:p>
            <a:pPr lvl="1"/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Beam </a:t>
            </a:r>
            <a:r>
              <a:rPr lang="en-US" dirty="0" smtClean="0"/>
              <a:t>Search</a:t>
            </a:r>
            <a:endParaRPr lang="en-US" dirty="0" smtClean="0"/>
          </a:p>
          <a:p>
            <a:r>
              <a:rPr lang="en-US" dirty="0" smtClean="0"/>
              <a:t>Job Scheduling</a:t>
            </a:r>
          </a:p>
          <a:p>
            <a:r>
              <a:rPr lang="en-US" dirty="0" smtClean="0"/>
              <a:t>Machine Translation</a:t>
            </a:r>
            <a:endParaRPr lang="en-US" dirty="0" smtClean="0"/>
          </a:p>
          <a:p>
            <a:r>
              <a:rPr lang="en-US" dirty="0" smtClean="0"/>
              <a:t>Local </a:t>
            </a:r>
            <a:r>
              <a:rPr lang="en-US" dirty="0" smtClean="0"/>
              <a:t>Beam Search</a:t>
            </a:r>
          </a:p>
          <a:p>
            <a:r>
              <a:rPr lang="en-US" dirty="0" smtClean="0"/>
              <a:t>Variants </a:t>
            </a:r>
            <a:r>
              <a:rPr lang="en-US" dirty="0" smtClean="0"/>
              <a:t>of Beam Search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The Beam Search Approach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node evaluation process at each level is a key issue in the beam search </a:t>
            </a:r>
            <a:r>
              <a:rPr lang="en-US" dirty="0" smtClean="0"/>
              <a:t>technique</a:t>
            </a:r>
            <a:endParaRPr lang="en-US" dirty="0"/>
          </a:p>
          <a:p>
            <a:r>
              <a:rPr lang="en-US" dirty="0" smtClean="0"/>
              <a:t>Two </a:t>
            </a:r>
            <a:r>
              <a:rPr lang="en-US" dirty="0" smtClean="0"/>
              <a:t>different types of cost evaluation functions have been used</a:t>
            </a:r>
          </a:p>
          <a:p>
            <a:pPr lvl="1"/>
            <a:r>
              <a:rPr lang="en-US" dirty="0" smtClean="0"/>
              <a:t>Priority </a:t>
            </a:r>
            <a:r>
              <a:rPr lang="en-US" dirty="0" smtClean="0"/>
              <a:t>Evaluation Function	</a:t>
            </a:r>
          </a:p>
          <a:p>
            <a:pPr lvl="1"/>
            <a:r>
              <a:rPr lang="en-US" dirty="0" smtClean="0"/>
              <a:t>Total Cost evaluation </a:t>
            </a:r>
            <a:r>
              <a:rPr lang="en-US" dirty="0" smtClean="0"/>
              <a:t>function</a:t>
            </a:r>
            <a:endParaRPr lang="en-US" dirty="0" smtClean="0"/>
          </a:p>
          <a:p>
            <a:r>
              <a:rPr lang="en-US" dirty="0" smtClean="0"/>
              <a:t>Based on above evaluation functions, types of beam search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Priority Beam Search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Detailed Beam Search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Filtered Beam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Priority Evaluation function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calculates a priority or urgency rating typically by computing the priority of the last job added to the sequence using a dispatch rule</a:t>
            </a:r>
          </a:p>
          <a:p>
            <a:r>
              <a:rPr lang="en-US" sz="2800" dirty="0" smtClean="0"/>
              <a:t>has a local view of the problem , since it consider only the next decision to be made(the next job to schedule)</a:t>
            </a:r>
          </a:p>
          <a:p>
            <a:r>
              <a:rPr lang="en-US" sz="2800" dirty="0" smtClean="0"/>
              <a:t>different nodes at the same level correspond to different partial schedules and have different completion time.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Priority Evaluation </a:t>
            </a:r>
            <a:r>
              <a:rPr lang="en-US" sz="4000" b="1" dirty="0" smtClean="0"/>
              <a:t>function(contd.)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therefore the priorities obtained for offspring of a node cannot be legitimately compared with priorities obtained from expanding another node at same level.</a:t>
            </a:r>
          </a:p>
          <a:p>
            <a:r>
              <a:rPr lang="en-US" sz="2800" dirty="0" smtClean="0"/>
              <a:t>this problem can be overcome by initially selecting the best β children of the root node(</a:t>
            </a:r>
            <a:r>
              <a:rPr lang="en-US" sz="2800" dirty="0" err="1" smtClean="0"/>
              <a:t>i.e</a:t>
            </a:r>
            <a:r>
              <a:rPr lang="en-US" sz="2800" dirty="0" smtClean="0"/>
              <a:t> node containing only unscheduled jobs)</a:t>
            </a:r>
          </a:p>
          <a:p>
            <a:r>
              <a:rPr lang="en-US" sz="2800" dirty="0" smtClean="0"/>
              <a:t>at lower level of the search tree find the most promising descendant of each node &amp; retain it for next iteration.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Priority Beam </a:t>
            </a:r>
            <a:r>
              <a:rPr lang="en-US" sz="4000" b="1" dirty="0" smtClean="0"/>
              <a:t>Search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 B </a:t>
            </a:r>
            <a:r>
              <a:rPr lang="en-US" sz="2400" dirty="0" smtClean="0"/>
              <a:t>= Beam Width and C = the </a:t>
            </a:r>
            <a:r>
              <a:rPr lang="en-US" sz="2400" dirty="0" smtClean="0"/>
              <a:t>set of offspring nodes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n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en-US" sz="2400" dirty="0" smtClean="0"/>
              <a:t>be the parent or root node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Initialization</a:t>
            </a:r>
            <a:r>
              <a:rPr lang="en-US" sz="2400" dirty="0" smtClean="0"/>
              <a:t>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Set B = ∅, C = ∅.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Branch n0 generating the corresponding children.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Perform a priority evaluation for each child node (usually by calculating the   priority of the last scheduled job using a dispatch rule).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Select the min {β, number of children} best child nodes (usually the nodes with   the highest priority value) and add them to 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802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Priority Beam </a:t>
            </a:r>
            <a:r>
              <a:rPr lang="en-US" sz="4000" b="1" dirty="0" smtClean="0"/>
              <a:t>Search(cont</a:t>
            </a:r>
            <a:r>
              <a:rPr lang="en-US" sz="4000" b="1" dirty="0" smtClean="0"/>
              <a:t>d.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For each node in B: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Branch the node generating the corresponding children.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Perform a priority evaluation for each child node (usually by calculating the   priority of the last scheduled job using a dispatch rule).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Select the best child node and add it to C.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Set B = C.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Set C = ∅.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Stopping condition: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If the nodes in B are leaf (they hold a complete sequence), select the node   with the lowest total cost as the best sequence found and stop.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 Otherwise, go to step 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802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Total Cost evaluation function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dirty="0" smtClean="0"/>
              <a:t>calculates an estimate of the minimum total cost of best solution</a:t>
            </a:r>
          </a:p>
          <a:p>
            <a:pPr marL="514350" indent="-514350"/>
            <a:r>
              <a:rPr lang="en-US" sz="2800" dirty="0" smtClean="0"/>
              <a:t> that can be obtained from the partial schedule represented by the node.</a:t>
            </a:r>
          </a:p>
          <a:p>
            <a:pPr marL="514350" indent="-514350"/>
            <a:r>
              <a:rPr lang="en-US" sz="2800" dirty="0" smtClean="0"/>
              <a:t>done by using a dispatch rule to complete the </a:t>
            </a:r>
            <a:r>
              <a:rPr lang="en-US" sz="2800" dirty="0" smtClean="0"/>
              <a:t>existing </a:t>
            </a:r>
            <a:r>
              <a:rPr lang="en-US" sz="2800" dirty="0" smtClean="0"/>
              <a:t>partial schedule.</a:t>
            </a:r>
          </a:p>
          <a:p>
            <a:pPr marL="514350" indent="-514350"/>
            <a:r>
              <a:rPr lang="en-US" sz="2800" dirty="0" smtClean="0"/>
              <a:t>has a more </a:t>
            </a:r>
            <a:r>
              <a:rPr lang="en-US" sz="2800" dirty="0" smtClean="0"/>
              <a:t>global view, since </a:t>
            </a:r>
            <a:r>
              <a:rPr lang="en-US" sz="2800" dirty="0" smtClean="0"/>
              <a:t>it projects from the current partial solution to a complete schedule in order to calculate cost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802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Detailed Beam search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Let </a:t>
            </a:r>
            <a:r>
              <a:rPr lang="en-US" sz="2800" dirty="0" smtClean="0"/>
              <a:t>B = Beam Width and C = the set of offspring nodes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be the parent or root node</a:t>
            </a:r>
            <a:r>
              <a:rPr lang="en-US" sz="2800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Initialization</a:t>
            </a:r>
            <a:r>
              <a:rPr lang="en-US" sz="2800" dirty="0" smtClean="0"/>
              <a:t>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Set C = ∅.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Set B = {n0 }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 each node in B: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Branch the node generating the corresponding children.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Perform a detailed evaluation for each child node (usually by calculating an upper bound on the optimal solution value of that  node)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Select the min {β, number of children} best child nodes (usually the nodes with the lowest upper bound) and add them to C</a:t>
            </a:r>
          </a:p>
          <a:p>
            <a:pPr marL="514350" indent="-514350"/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8028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Detailed Beam </a:t>
            </a:r>
            <a:r>
              <a:rPr lang="en-US" sz="4000" b="1" dirty="0" smtClean="0"/>
              <a:t>Search(contd.)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Set B = ∅.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Select the min {β, |C|} best nodes in C (usually the nodes with the lowest   upper bound)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And  </a:t>
            </a:r>
            <a:r>
              <a:rPr lang="en-US" dirty="0" smtClean="0"/>
              <a:t>add them to B.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 Set C = ∅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Stopping condition: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If the nodes in B are leaf (they hold a complete sequence), select the node   with the lowest total cost as the best sequence found and stop.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Otherwise, go to step 2</a:t>
            </a:r>
            <a:r>
              <a:rPr lang="en-US" dirty="0" smtClean="0"/>
              <a:t>.</a:t>
            </a:r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Priority evaluation functions are computationally cheap , but are  potentially inaccurate &amp; may result in discarding good nodes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total cost evaluation functions on the other hand are more accurate but require a much higher computational effort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Filtered Beam Search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uses both priority &amp; total cost evaluations in a two-stage approach</a:t>
            </a:r>
          </a:p>
          <a:p>
            <a:r>
              <a:rPr lang="en-US" sz="2800" dirty="0" smtClean="0"/>
              <a:t>computationally inexpensive filtering procedure is first applied in order to select the best α children of each beam node for a more accurate evaluation.</a:t>
            </a:r>
          </a:p>
          <a:p>
            <a:r>
              <a:rPr lang="en-US" sz="2800" dirty="0" smtClean="0"/>
              <a:t>α is the so-called filter width</a:t>
            </a:r>
          </a:p>
          <a:p>
            <a:r>
              <a:rPr lang="en-US" sz="2800" dirty="0" smtClean="0"/>
              <a:t>the selected nodes are then accurately evaluated using total cost function and the best β nodes are retained for further branching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Search Algorithms like BFS, DFS and A* etc. are infeasible on large search spaces.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Beam Search was developed in an attempt to achieve the optimal(or sub-optimal) solution without consuming too much memory.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used in many machine translation systems.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70408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Filtered Beam </a:t>
            </a:r>
            <a:r>
              <a:rPr lang="en-US" sz="4000" b="1" dirty="0" smtClean="0"/>
              <a:t>Search(contd.)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/>
              <a:t>Let B = Beam Width and C = the set of offspring nodes </a:t>
            </a:r>
          </a:p>
          <a:p>
            <a:pPr>
              <a:buNone/>
            </a:pPr>
            <a:r>
              <a:rPr lang="en-US" sz="2800" dirty="0" smtClean="0"/>
              <a:t> 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be the parent or root node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Initialization</a:t>
            </a:r>
            <a:r>
              <a:rPr lang="en-US" sz="2800" dirty="0" smtClean="0"/>
              <a:t>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Set C = ∅.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Set B = {n0 }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 each node in B: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Branch the node generating the corresponding children.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Add to C the child nodes that are not eliminated by the filtering procedure.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Set B = ∅. For all nodes in C: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Perform a detailed evaluation for that node (usually by calculating  an upper bound on the optimal solution value of that node)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Select the min {β, |C|} best nodes in C (usually the nodes with the lowest  upper bound) and add them to B.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Set C = ∅.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8028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Filtered Beam </a:t>
            </a:r>
            <a:r>
              <a:rPr lang="en-US" sz="4000" b="1" dirty="0" smtClean="0"/>
              <a:t>Search(contd.)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Set B = ∅. For all nodes in C: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Perform a detailed evaluation for that node (usually by calculating  an upper bound on the optimal solution value of that node)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Select the min {β, |C|} best nodes in C (usually the nodes with the lowest  upper bound) and add them to B.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Set C = ∅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Stopping </a:t>
            </a:r>
            <a:r>
              <a:rPr lang="en-US" sz="2400" dirty="0" smtClean="0"/>
              <a:t>condition: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If the nodes in B are leaf (they hold a complete sequence), select the node   with the lowest total cost as the best sequence found and stop.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Otherwise, go to step 2</a:t>
            </a:r>
            <a:r>
              <a:rPr lang="en-US" dirty="0" smtClean="0"/>
              <a:t>.</a:t>
            </a:r>
          </a:p>
          <a:p>
            <a:pPr marL="914400" lvl="1" indent="-51435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http://www.fep.up.pt/investigacao/workingpapers/04.04.28_wp143_jorge%20valente%202.pdf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>
            <a:normAutofit/>
          </a:bodyPr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Goal is to find out the English sentence e given </a:t>
            </a:r>
            <a:r>
              <a:rPr lang="en-US" sz="2400" dirty="0" smtClean="0"/>
              <a:t>foreign language </a:t>
            </a:r>
            <a:r>
              <a:rPr lang="en-US" sz="2400" dirty="0" smtClean="0"/>
              <a:t>sentence f </a:t>
            </a:r>
            <a:r>
              <a:rPr lang="en-US" sz="2400" dirty="0" smtClean="0"/>
              <a:t>whose </a:t>
            </a:r>
            <a:r>
              <a:rPr lang="en-US" sz="2400" dirty="0" smtClean="0"/>
              <a:t>p(</a:t>
            </a:r>
            <a:r>
              <a:rPr lang="en-US" sz="2400" dirty="0" err="1" smtClean="0"/>
              <a:t>e|f</a:t>
            </a:r>
            <a:r>
              <a:rPr lang="en-US" sz="2400" dirty="0" smtClean="0"/>
              <a:t>) is maximum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Translations </a:t>
            </a:r>
            <a:r>
              <a:rPr lang="en-US" sz="2400" dirty="0" smtClean="0"/>
              <a:t>are generated on the basis of statistical </a:t>
            </a:r>
            <a:r>
              <a:rPr lang="en-US" sz="2400" dirty="0" smtClean="0"/>
              <a:t>model.</a:t>
            </a:r>
            <a:endParaRPr lang="en-US" sz="2400" dirty="0" smtClean="0"/>
          </a:p>
          <a:p>
            <a:r>
              <a:rPr lang="en-US" sz="2400" dirty="0" smtClean="0"/>
              <a:t> Parameters are </a:t>
            </a:r>
            <a:r>
              <a:rPr lang="en-US" sz="2400" dirty="0" smtClean="0"/>
              <a:t>estimated </a:t>
            </a:r>
            <a:r>
              <a:rPr lang="en-US" sz="2400" dirty="0" smtClean="0"/>
              <a:t>using bilingual parallel </a:t>
            </a:r>
            <a:r>
              <a:rPr lang="en-US" sz="2400" dirty="0" smtClean="0"/>
              <a:t>corpora.</a:t>
            </a:r>
          </a:p>
          <a:p>
            <a:endParaRPr lang="en-US" sz="2400" dirty="0"/>
          </a:p>
        </p:txBody>
      </p:sp>
      <p:pic>
        <p:nvPicPr>
          <p:cNvPr id="4" name="Picture 3" descr="equ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819400"/>
            <a:ext cx="6400800" cy="685800"/>
          </a:xfrm>
          <a:prstGeom prst="rect">
            <a:avLst/>
          </a:prstGeom>
        </p:spPr>
      </p:pic>
      <p:pic>
        <p:nvPicPr>
          <p:cNvPr id="5" name="Picture 4" descr="eq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4648200"/>
            <a:ext cx="7696200" cy="1524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www.cse.iitb.ac.in/~pb/cs626-460  - Lecture10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802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Phrase-Based Translation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During </a:t>
            </a:r>
            <a:r>
              <a:rPr lang="en-US" sz="2400" dirty="0" smtClean="0"/>
              <a:t>decoding, the foreign input sentence </a:t>
            </a:r>
            <a:r>
              <a:rPr lang="en-US" sz="2400" b="1" dirty="0" smtClean="0"/>
              <a:t>f</a:t>
            </a:r>
            <a:r>
              <a:rPr lang="en-US" sz="2400" dirty="0" smtClean="0"/>
              <a:t> is segmented into a sequence of </a:t>
            </a:r>
            <a:r>
              <a:rPr lang="en-US" sz="2400" i="1" dirty="0" smtClean="0"/>
              <a:t>I </a:t>
            </a:r>
            <a:r>
              <a:rPr lang="en-US" sz="2400" dirty="0" smtClean="0"/>
              <a:t>phrases f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. We assume a uniform probability distribution over all possible segmentations. </a:t>
            </a: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Each foreign phrase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in f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 is translated into an English phrase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. The English phrases may be reordered. </a:t>
            </a: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Phrase </a:t>
            </a:r>
            <a:r>
              <a:rPr lang="en-US" sz="2400" dirty="0" smtClean="0"/>
              <a:t>translation is modeled by a probability distribution φ(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|e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Reordering of the English output phrases is modeled by a relative distortion probability distribution d(start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,end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)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where </a:t>
            </a:r>
            <a:r>
              <a:rPr lang="en-US" sz="2400" dirty="0" err="1" smtClean="0">
                <a:solidFill>
                  <a:schemeClr val="accent1"/>
                </a:solidFill>
              </a:rPr>
              <a:t>start</a:t>
            </a:r>
            <a:r>
              <a:rPr lang="en-US" sz="2400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= the </a:t>
            </a:r>
            <a:r>
              <a:rPr lang="en-US" sz="2400" dirty="0" smtClean="0"/>
              <a:t>start position of the foreign phrase that was translated into the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err="1" smtClean="0"/>
              <a:t>th</a:t>
            </a:r>
            <a:r>
              <a:rPr lang="en-US" sz="2400" dirty="0" smtClean="0"/>
              <a:t> English </a:t>
            </a:r>
            <a:r>
              <a:rPr lang="en-US" sz="2400" dirty="0" smtClean="0"/>
              <a:t>phrase,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solidFill>
                  <a:schemeClr val="tx2"/>
                </a:solidFill>
              </a:rPr>
              <a:t>end</a:t>
            </a:r>
            <a:r>
              <a:rPr lang="en-US" sz="2400" baseline="-25000" dirty="0" smtClean="0">
                <a:solidFill>
                  <a:schemeClr val="tx2"/>
                </a:solidFill>
              </a:rPr>
              <a:t>i-1</a:t>
            </a:r>
            <a:r>
              <a:rPr lang="en-US" sz="2400" dirty="0" smtClean="0"/>
              <a:t> = the </a:t>
            </a:r>
            <a:r>
              <a:rPr lang="en-US" sz="2400" dirty="0" smtClean="0"/>
              <a:t>end position of the foreign phrase that was </a:t>
            </a:r>
            <a:r>
              <a:rPr lang="en-US" sz="2400" dirty="0" smtClean="0"/>
              <a:t>   translated </a:t>
            </a:r>
            <a:r>
              <a:rPr lang="en-US" sz="2400" dirty="0" smtClean="0"/>
              <a:t>into the </a:t>
            </a:r>
            <a:r>
              <a:rPr lang="en-US" sz="2400" i="1" dirty="0" smtClean="0"/>
              <a:t>(i-1)</a:t>
            </a:r>
            <a:r>
              <a:rPr lang="en-US" sz="2400" dirty="0" err="1" smtClean="0"/>
              <a:t>th</a:t>
            </a:r>
            <a:r>
              <a:rPr lang="en-US" sz="2400" dirty="0" smtClean="0"/>
              <a:t> English phrase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Phrase-Based Translation Model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We use a simple distortion model d(start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,end</a:t>
            </a:r>
            <a:r>
              <a:rPr lang="en-US" sz="2000" baseline="-25000" dirty="0" smtClean="0"/>
              <a:t>i-1</a:t>
            </a:r>
            <a:r>
              <a:rPr lang="en-US" sz="2000" dirty="0" smtClean="0"/>
              <a:t>) = α|start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-end</a:t>
            </a:r>
            <a:r>
              <a:rPr lang="en-US" sz="2000" baseline="-25000" dirty="0" smtClean="0"/>
              <a:t>i-1</a:t>
            </a:r>
            <a:r>
              <a:rPr lang="en-US" sz="2000" dirty="0" smtClean="0"/>
              <a:t>-1| with an appropriate value for the parameter α. 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In order to calibrate the output length, we introduce a factor ω (called word cost) for each generated English word in addition to the trigram language model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LM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This </a:t>
            </a:r>
            <a:r>
              <a:rPr lang="en-US" sz="2000" dirty="0" smtClean="0"/>
              <a:t>is a simple means to optimize performance. Usually, this factor is larger than 1, biasing toward longer output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In summary, the best English output sentence </a:t>
            </a:r>
            <a:r>
              <a:rPr lang="en-US" sz="2000" b="1" dirty="0" err="1" smtClean="0"/>
              <a:t>e</a:t>
            </a:r>
            <a:r>
              <a:rPr lang="en-US" sz="2000" baseline="-25000" dirty="0" err="1" smtClean="0"/>
              <a:t>best</a:t>
            </a:r>
            <a:r>
              <a:rPr lang="en-US" sz="2000" dirty="0" smtClean="0"/>
              <a:t> given a foreign input sentence </a:t>
            </a:r>
            <a:r>
              <a:rPr lang="en-US" sz="2000" b="1" dirty="0" smtClean="0"/>
              <a:t>f</a:t>
            </a:r>
            <a:r>
              <a:rPr lang="en-US" sz="2000" dirty="0" smtClean="0"/>
              <a:t> according to our model is </a:t>
            </a:r>
            <a:endParaRPr lang="en-US" sz="2000" b="1" dirty="0" smtClean="0"/>
          </a:p>
          <a:p>
            <a:pPr lvl="1">
              <a:lnSpc>
                <a:spcPct val="80000"/>
              </a:lnSpc>
            </a:pPr>
            <a:r>
              <a:rPr lang="en-US" sz="2000" b="1" dirty="0" err="1" smtClean="0"/>
              <a:t>e</a:t>
            </a:r>
            <a:r>
              <a:rPr lang="en-US" sz="2000" baseline="-25000" dirty="0" err="1" smtClean="0"/>
              <a:t>best</a:t>
            </a:r>
            <a:r>
              <a:rPr lang="en-US" sz="2000" dirty="0" smtClean="0"/>
              <a:t> = </a:t>
            </a:r>
            <a:r>
              <a:rPr lang="en-US" sz="2000" dirty="0" err="1" smtClean="0"/>
              <a:t>argmax</a:t>
            </a:r>
            <a:r>
              <a:rPr lang="en-US" sz="2000" baseline="-25000" dirty="0" err="1" smtClean="0"/>
              <a:t>_</a:t>
            </a:r>
            <a:r>
              <a:rPr lang="en-US" sz="2000" b="1" baseline="-25000" dirty="0" err="1" smtClean="0"/>
              <a:t>e</a:t>
            </a:r>
            <a:r>
              <a:rPr lang="en-US" sz="2000" dirty="0" smtClean="0"/>
              <a:t> p(</a:t>
            </a:r>
            <a:r>
              <a:rPr lang="en-US" sz="2000" b="1" dirty="0" err="1" smtClean="0"/>
              <a:t>e</a:t>
            </a:r>
            <a:r>
              <a:rPr lang="en-US" sz="2000" dirty="0" err="1" smtClean="0"/>
              <a:t>|</a:t>
            </a:r>
            <a:r>
              <a:rPr lang="en-US" sz="2000" b="1" dirty="0" err="1" smtClean="0"/>
              <a:t>f</a:t>
            </a:r>
            <a:r>
              <a:rPr lang="en-US" sz="2000" dirty="0" smtClean="0"/>
              <a:t>) = </a:t>
            </a:r>
            <a:r>
              <a:rPr lang="en-US" sz="2000" dirty="0" err="1" smtClean="0"/>
              <a:t>argmax</a:t>
            </a:r>
            <a:r>
              <a:rPr lang="en-US" sz="2000" b="1" baseline="-25000" dirty="0" err="1" smtClean="0"/>
              <a:t>e</a:t>
            </a:r>
            <a:r>
              <a:rPr lang="en-US" sz="2000" dirty="0" smtClean="0"/>
              <a:t> p(</a:t>
            </a:r>
            <a:r>
              <a:rPr lang="en-US" sz="2000" b="1" dirty="0" err="1" smtClean="0"/>
              <a:t>f</a:t>
            </a:r>
            <a:r>
              <a:rPr lang="en-US" sz="2000" dirty="0" err="1" smtClean="0"/>
              <a:t>|</a:t>
            </a:r>
            <a:r>
              <a:rPr lang="en-US" sz="2000" b="1" dirty="0" err="1" smtClean="0"/>
              <a:t>e</a:t>
            </a:r>
            <a:r>
              <a:rPr lang="en-US" sz="2000" dirty="0" smtClean="0"/>
              <a:t>) </a:t>
            </a:r>
            <a:r>
              <a:rPr lang="en-US" sz="2000" dirty="0" err="1" smtClean="0"/>
              <a:t>p_LM</a:t>
            </a:r>
            <a:r>
              <a:rPr lang="en-US" sz="2000" dirty="0" smtClean="0"/>
              <a:t>(</a:t>
            </a:r>
            <a:r>
              <a:rPr lang="en-US" sz="2000" b="1" dirty="0" smtClean="0"/>
              <a:t>e</a:t>
            </a:r>
            <a:r>
              <a:rPr lang="en-US" sz="2000" dirty="0" smtClean="0"/>
              <a:t>) </a:t>
            </a:r>
            <a:r>
              <a:rPr lang="en-US" sz="2000" dirty="0" err="1" smtClean="0"/>
              <a:t>ω</a:t>
            </a:r>
            <a:r>
              <a:rPr lang="en-US" sz="2000" baseline="30000" dirty="0" err="1" smtClean="0"/>
              <a:t>length</a:t>
            </a:r>
            <a:r>
              <a:rPr lang="en-US" sz="2000" dirty="0" smtClean="0"/>
              <a:t>(</a:t>
            </a:r>
            <a:r>
              <a:rPr lang="en-US" sz="2000" b="1" dirty="0" smtClean="0"/>
              <a:t>e</a:t>
            </a:r>
            <a:r>
              <a:rPr lang="en-US" sz="2000" dirty="0" smtClean="0"/>
              <a:t>)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	where p(</a:t>
            </a:r>
            <a:r>
              <a:rPr lang="en-US" sz="2000" b="1" dirty="0" err="1" smtClean="0"/>
              <a:t>f</a:t>
            </a:r>
            <a:r>
              <a:rPr lang="en-US" sz="2000" dirty="0" err="1" smtClean="0"/>
              <a:t>|</a:t>
            </a:r>
            <a:r>
              <a:rPr lang="en-US" sz="2000" b="1" dirty="0" err="1" smtClean="0"/>
              <a:t>e</a:t>
            </a:r>
            <a:r>
              <a:rPr lang="en-US" sz="2000" dirty="0" smtClean="0"/>
              <a:t>) is decomposed into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	p(f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I|e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) = </a:t>
            </a:r>
            <a:r>
              <a:rPr lang="en-US" sz="2000" dirty="0" smtClean="0"/>
              <a:t>∏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=1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smtClean="0"/>
              <a:t>φ(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|e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 d(start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,end</a:t>
            </a:r>
            <a:r>
              <a:rPr lang="en-US" sz="2000" baseline="-25000" dirty="0" smtClean="0"/>
              <a:t>i-1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Best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How can we find the </a:t>
            </a:r>
            <a:r>
              <a:rPr lang="en-US" b="1" i="1" dirty="0" smtClean="0"/>
              <a:t>best translation efficiently?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There </a:t>
            </a:r>
            <a:r>
              <a:rPr lang="en-US" dirty="0" smtClean="0"/>
              <a:t>is an exponential number of possible translations.</a:t>
            </a:r>
          </a:p>
          <a:p>
            <a:r>
              <a:rPr lang="en-US" b="1" dirty="0" smtClean="0"/>
              <a:t>We will use a </a:t>
            </a:r>
            <a:r>
              <a:rPr lang="en-US" b="1" i="1" dirty="0" smtClean="0"/>
              <a:t>heuristic search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We cannot guarantee to find the best (= highest-scoring)</a:t>
            </a:r>
          </a:p>
          <a:p>
            <a:pPr>
              <a:buNone/>
            </a:pPr>
            <a:r>
              <a:rPr lang="en-US" dirty="0" smtClean="0"/>
              <a:t> 	   translation</a:t>
            </a:r>
            <a:r>
              <a:rPr lang="en-US" dirty="0" smtClean="0"/>
              <a:t>, but </a:t>
            </a:r>
            <a:r>
              <a:rPr lang="en-US" dirty="0" err="1" smtClean="0"/>
              <a:t>weʼre</a:t>
            </a:r>
            <a:r>
              <a:rPr lang="en-US" dirty="0" smtClean="0"/>
              <a:t> likely to get close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Beam search algorithm</a:t>
            </a:r>
          </a:p>
          <a:p>
            <a:r>
              <a:rPr lang="en-US" dirty="0" smtClean="0"/>
              <a:t>A sequence of </a:t>
            </a:r>
            <a:r>
              <a:rPr lang="en-US" dirty="0" err="1" smtClean="0"/>
              <a:t>untranslated</a:t>
            </a:r>
            <a:r>
              <a:rPr lang="en-US" dirty="0" smtClean="0"/>
              <a:t> foreign words and a possible English phrase translation for them is selected</a:t>
            </a:r>
          </a:p>
          <a:p>
            <a:r>
              <a:rPr lang="en-US" dirty="0" smtClean="0"/>
              <a:t>The English phrase is attached to the existing English output sequence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856488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Foreign(German) </a:t>
            </a:r>
            <a:r>
              <a:rPr lang="en-US" dirty="0" smtClean="0"/>
              <a:t>input is segmented in phrases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-</a:t>
            </a:r>
            <a:r>
              <a:rPr lang="en-US" sz="2200" dirty="0" smtClean="0"/>
              <a:t>any </a:t>
            </a:r>
            <a:r>
              <a:rPr lang="en-US" sz="2200" dirty="0" smtClean="0"/>
              <a:t>sequence of words, not necessarily linguistically motivated</a:t>
            </a:r>
          </a:p>
          <a:p>
            <a:r>
              <a:rPr lang="en-US" dirty="0" smtClean="0"/>
              <a:t>Each phrase is translated into </a:t>
            </a:r>
            <a:r>
              <a:rPr lang="en-US" dirty="0" smtClean="0"/>
              <a:t>English</a:t>
            </a:r>
          </a:p>
          <a:p>
            <a:r>
              <a:rPr lang="en-US" dirty="0" smtClean="0"/>
              <a:t>Phrases are </a:t>
            </a:r>
            <a:r>
              <a:rPr lang="en-US" dirty="0" smtClean="0"/>
              <a:t>reordered</a:t>
            </a:r>
          </a:p>
        </p:txBody>
      </p:sp>
      <p:pic>
        <p:nvPicPr>
          <p:cNvPr id="6" name="Picture 5" descr="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057400"/>
            <a:ext cx="6087325" cy="1438476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homepages.inf.ed.ac.uk/pkoehn/publications/pharaoh-amta2004-slides.pdf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 :</a:t>
            </a:r>
            <a:endParaRPr lang="en-US" dirty="0"/>
          </a:p>
        </p:txBody>
      </p:sp>
      <p:pic>
        <p:nvPicPr>
          <p:cNvPr id="4" name="Content Placeholder 3" descr="example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2057400"/>
            <a:ext cx="8000999" cy="41148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homepages.inf.ed.ac.uk/</a:t>
            </a:r>
            <a:r>
              <a:rPr lang="en-US" dirty="0" err="1" smtClean="0"/>
              <a:t>pkoehn</a:t>
            </a:r>
            <a:r>
              <a:rPr lang="en-US" dirty="0" smtClean="0"/>
              <a:t>/publications/pharaoh-amta2004-slides.pdf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Explosion of Search </a:t>
            </a:r>
            <a:r>
              <a:rPr lang="en-US" sz="4000" dirty="0" smtClean="0"/>
              <a:t>Space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Number of hypotheses is exponential with respect to</a:t>
            </a:r>
          </a:p>
          <a:p>
            <a:pPr>
              <a:buNone/>
            </a:pPr>
            <a:r>
              <a:rPr lang="en-US" dirty="0" smtClean="0"/>
              <a:t>     sentence length.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Need </a:t>
            </a:r>
            <a:r>
              <a:rPr lang="en-US" dirty="0" smtClean="0"/>
              <a:t>to reduce search </a:t>
            </a:r>
            <a:r>
              <a:rPr lang="en-US" dirty="0" smtClean="0"/>
              <a:t>space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Pruning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Heuristically discard weak </a:t>
            </a:r>
            <a:r>
              <a:rPr lang="en-US" dirty="0" smtClean="0"/>
              <a:t>hypotheses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Compare hypotheses in stacks, discard bad </a:t>
            </a:r>
            <a:r>
              <a:rPr lang="en-US" dirty="0" smtClean="0"/>
              <a:t>ones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</a:rPr>
              <a:t>histogram pruning:</a:t>
            </a:r>
            <a:r>
              <a:rPr lang="en-US" dirty="0" smtClean="0"/>
              <a:t> keep top n hypotheses in each stack (</a:t>
            </a:r>
            <a:r>
              <a:rPr lang="en-US" dirty="0" err="1" smtClean="0"/>
              <a:t>e.g</a:t>
            </a:r>
            <a:r>
              <a:rPr lang="en-US" dirty="0" smtClean="0"/>
              <a:t> n=100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2"/>
                </a:solidFill>
              </a:rPr>
              <a:t>threshold </a:t>
            </a:r>
            <a:r>
              <a:rPr lang="en-US" dirty="0" smtClean="0">
                <a:solidFill>
                  <a:schemeClr val="accent2"/>
                </a:solidFill>
              </a:rPr>
              <a:t>pruning: </a:t>
            </a:r>
            <a:r>
              <a:rPr lang="en-US" dirty="0" smtClean="0"/>
              <a:t>keep hypotheses that are at most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 smtClean="0"/>
              <a:t>times the cost of best hypothesis in stack (e.g</a:t>
            </a:r>
            <a:r>
              <a:rPr lang="en-US" dirty="0" smtClean="0"/>
              <a:t>. </a:t>
            </a:r>
            <a:r>
              <a:rPr lang="el-GR" dirty="0" smtClean="0"/>
              <a:t>α</a:t>
            </a:r>
            <a:r>
              <a:rPr lang="en-US" dirty="0" smtClean="0"/>
              <a:t> = </a:t>
            </a:r>
            <a:r>
              <a:rPr lang="en-US" dirty="0" smtClean="0"/>
              <a:t>0.001)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/>
          <a:lstStyle/>
          <a:p>
            <a:r>
              <a:rPr lang="en-US" dirty="0" smtClean="0"/>
              <a:t>Local 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Local beam search is a cross between beam search and local </a:t>
            </a:r>
            <a:r>
              <a:rPr lang="en-US" dirty="0" smtClean="0"/>
              <a:t>search ( special case of beam search </a:t>
            </a:r>
            <a:r>
              <a:rPr lang="el-GR" dirty="0" smtClean="0"/>
              <a:t>β</a:t>
            </a:r>
            <a:r>
              <a:rPr lang="en-US" dirty="0" smtClean="0"/>
              <a:t> =1).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Only the most promising</a:t>
            </a:r>
            <a:r>
              <a:rPr lang="en-US" dirty="0"/>
              <a:t> ß</a:t>
            </a:r>
            <a:r>
              <a:rPr lang="en-US" dirty="0" smtClean="0"/>
              <a:t> nodes at </a:t>
            </a:r>
            <a:r>
              <a:rPr lang="en-US" i="1" dirty="0" smtClean="0"/>
              <a:t>each level </a:t>
            </a:r>
            <a:r>
              <a:rPr lang="en-US" dirty="0" smtClean="0"/>
              <a:t>of the search tree are selected for further branching.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remaining nodes are pruned off permanently.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only ß nodes are retained at each level, the running time is polynomial in the problem size.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www.cs.ucc.ie/~dgb/courses/ai/notes/notes19.ps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32688"/>
          </a:xfrm>
        </p:spPr>
        <p:txBody>
          <a:bodyPr>
            <a:normAutofit/>
          </a:bodyPr>
          <a:lstStyle/>
          <a:p>
            <a:r>
              <a:rPr lang="en-US" sz="4200" dirty="0" smtClean="0"/>
              <a:t>Where to use Beam Search?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 many problems path is irrelevant, we are only interested in a solution (e.g. 8-queens problem)</a:t>
            </a:r>
          </a:p>
          <a:p>
            <a:r>
              <a:rPr lang="en-US" dirty="0" smtClean="0"/>
              <a:t>This class of problems includes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Integrated-circuit 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Factory-floor layout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Job scheduling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Network optimization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Vehicle routing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Traveling salesman </a:t>
            </a:r>
            <a:r>
              <a:rPr lang="en-US" dirty="0" smtClean="0"/>
              <a:t>problem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Machine translation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http://www.dcs.bbk.ac.uk/~sven/ainno5/ainn5.pdf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in 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u="sng" dirty="0" smtClean="0"/>
              <a:t>Flexible </a:t>
            </a:r>
            <a:r>
              <a:rPr lang="en-US" u="sng" dirty="0" smtClean="0"/>
              <a:t>Beam Search: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 case more than one child nodes have same heuristic value and one or more are included in the  top B nodes, then all such nodes are included too.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Increases the beam width temporarily.</a:t>
            </a:r>
            <a:r>
              <a:rPr lang="en-US" u="sng" dirty="0" smtClean="0"/>
              <a:t> </a:t>
            </a:r>
            <a:endParaRPr lang="en-US" u="sng" dirty="0" smtClean="0"/>
          </a:p>
          <a:p>
            <a:pPr>
              <a:buFont typeface="Arial" pitchFamily="34" charset="0"/>
              <a:buChar char="•"/>
            </a:pPr>
            <a:r>
              <a:rPr lang="en-US" u="sng" dirty="0" smtClean="0"/>
              <a:t>Recovery Beam Search </a:t>
            </a:r>
          </a:p>
          <a:p>
            <a:pPr>
              <a:buFont typeface="Arial" pitchFamily="34" charset="0"/>
              <a:buChar char="•"/>
            </a:pPr>
            <a:r>
              <a:rPr lang="en-US" u="sng" dirty="0" smtClean="0"/>
              <a:t>Beam Stack Search</a:t>
            </a:r>
          </a:p>
          <a:p>
            <a:pPr>
              <a:buFont typeface="Arial" pitchFamily="34" charset="0"/>
              <a:buChar char="•"/>
            </a:pPr>
            <a:r>
              <a:rPr lang="en-US" u="sng" dirty="0" smtClean="0"/>
              <a:t>BULB </a:t>
            </a:r>
            <a:r>
              <a:rPr lang="en-US" dirty="0" smtClean="0"/>
              <a:t>(Beam Search Using Limited Discrepancy Backtracking)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0888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beam search is most often used to maintain tractability in large systems with insufficient amount of memory to store the entire search tree.</a:t>
            </a:r>
          </a:p>
          <a:p>
            <a:r>
              <a:rPr lang="en-US" dirty="0" smtClean="0"/>
              <a:t>Used widely in machine translation systems.</a:t>
            </a:r>
          </a:p>
          <a:p>
            <a:r>
              <a:rPr lang="en-US" dirty="0" smtClean="0"/>
              <a:t>Beam Search is neither complete nor optimal.</a:t>
            </a:r>
          </a:p>
          <a:p>
            <a:r>
              <a:rPr lang="en-US" dirty="0" smtClean="0"/>
              <a:t>Despite these disadvantages, beam search has found success in the practical areas of speech recognition, vision, planning, and machine learning (Zhang, 1999).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802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US" sz="2000" dirty="0" smtClean="0">
                <a:solidFill>
                  <a:schemeClr val="tx2"/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schemeClr val="tx2"/>
                </a:solidFill>
                <a:hlinkClick r:id="rId3"/>
              </a:rPr>
              <a:t>www.fep.up.pt/investigacao/workingpapers/04.04.28_wp143_jorge%20valente%202.pdf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US" sz="2000" dirty="0" smtClean="0">
                <a:solidFill>
                  <a:schemeClr val="tx2"/>
                </a:solidFill>
                <a:hlinkClick r:id="rId4"/>
              </a:rPr>
              <a:t>://</a:t>
            </a:r>
            <a:r>
              <a:rPr lang="en-US" sz="2000" dirty="0" smtClean="0">
                <a:solidFill>
                  <a:schemeClr val="tx2"/>
                </a:solidFill>
                <a:hlinkClick r:id="rId4"/>
              </a:rPr>
              <a:t>en.wikipedia.org/wiki/Beam_search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u="sng" dirty="0" smtClean="0">
                <a:solidFill>
                  <a:srgbClr val="CCCC00"/>
                </a:solidFill>
              </a:rPr>
              <a:t>http://en.wikipedia.org/wiki/Beam_stack_search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hlinkClick r:id="rId5"/>
              </a:rPr>
              <a:t>http://</a:t>
            </a:r>
            <a:r>
              <a:rPr lang="en-US" sz="2000" dirty="0" smtClean="0">
                <a:solidFill>
                  <a:schemeClr val="tx2"/>
                </a:solidFill>
                <a:hlinkClick r:id="rId5"/>
              </a:rPr>
              <a:t>www.ijcai.org/papers/0596.pdf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i="1" dirty="0" smtClean="0"/>
              <a:t>Pharaoh , A beam Search Decoder </a:t>
            </a:r>
            <a:r>
              <a:rPr lang="en-US" sz="2000" u="sng" dirty="0" smtClean="0">
                <a:solidFill>
                  <a:srgbClr val="CCCC00"/>
                </a:solidFill>
              </a:rPr>
              <a:t>homepages.inf.ed.ac.uk/</a:t>
            </a:r>
            <a:r>
              <a:rPr lang="en-US" sz="2000" u="sng" dirty="0" err="1" smtClean="0">
                <a:solidFill>
                  <a:srgbClr val="CCCC00"/>
                </a:solidFill>
              </a:rPr>
              <a:t>pkoehn</a:t>
            </a:r>
            <a:r>
              <a:rPr lang="en-US" sz="2000" u="sng" dirty="0" smtClean="0">
                <a:solidFill>
                  <a:srgbClr val="CCCC00"/>
                </a:solidFill>
              </a:rPr>
              <a:t>/publications/</a:t>
            </a:r>
            <a:r>
              <a:rPr lang="en-US" sz="2000" b="1" u="sng" dirty="0" smtClean="0">
                <a:solidFill>
                  <a:srgbClr val="CCCC00"/>
                </a:solidFill>
              </a:rPr>
              <a:t>pharaoh</a:t>
            </a:r>
            <a:r>
              <a:rPr lang="en-US" sz="2000" u="sng" dirty="0" smtClean="0">
                <a:solidFill>
                  <a:srgbClr val="CCCC00"/>
                </a:solidFill>
              </a:rPr>
              <a:t>-amta2004-</a:t>
            </a:r>
            <a:r>
              <a:rPr lang="en-US" sz="2000" b="1" u="sng" dirty="0" smtClean="0">
                <a:solidFill>
                  <a:srgbClr val="CCCC00"/>
                </a:solidFill>
              </a:rPr>
              <a:t>slides</a:t>
            </a:r>
            <a:r>
              <a:rPr lang="en-US" sz="2000" u="sng" dirty="0" smtClean="0">
                <a:solidFill>
                  <a:srgbClr val="CCCC00"/>
                </a:solidFill>
              </a:rPr>
              <a:t>.pdf</a:t>
            </a:r>
          </a:p>
          <a:p>
            <a:endParaRPr lang="en-US" sz="2000" u="sng" dirty="0" smtClean="0">
              <a:solidFill>
                <a:srgbClr val="CCCC00"/>
              </a:solidFill>
            </a:endParaRPr>
          </a:p>
          <a:p>
            <a:r>
              <a:rPr lang="en-US" sz="2000" u="sng" dirty="0" smtClean="0">
                <a:solidFill>
                  <a:srgbClr val="CCCC00"/>
                </a:solidFill>
              </a:rPr>
              <a:t>ltrc.iiit.ac.in/winterschool08/presentations/</a:t>
            </a:r>
            <a:r>
              <a:rPr lang="en-US" sz="2000" u="sng" dirty="0" err="1" smtClean="0">
                <a:solidFill>
                  <a:srgbClr val="CCCC00"/>
                </a:solidFill>
              </a:rPr>
              <a:t>sivajib</a:t>
            </a:r>
            <a:r>
              <a:rPr lang="en-US" sz="2000" u="sng" dirty="0" smtClean="0">
                <a:solidFill>
                  <a:srgbClr val="CCCC00"/>
                </a:solidFill>
              </a:rPr>
              <a:t>/winter_school.ppt</a:t>
            </a:r>
          </a:p>
          <a:p>
            <a:endParaRPr lang="en-US" sz="2000" u="sng" dirty="0" smtClean="0">
              <a:solidFill>
                <a:srgbClr val="CCCC00"/>
              </a:solidFill>
            </a:endParaRPr>
          </a:p>
          <a:p>
            <a:r>
              <a:rPr lang="en-US" sz="2000" u="sng" dirty="0" smtClean="0">
                <a:solidFill>
                  <a:srgbClr val="CCCC00"/>
                </a:solidFill>
              </a:rPr>
              <a:t>www.cs.ucc.ie/~dgb/courses/ai/notes/notes19.ps</a:t>
            </a:r>
          </a:p>
          <a:p>
            <a:endParaRPr lang="en-US" sz="2000" u="sng" dirty="0" smtClean="0">
              <a:solidFill>
                <a:srgbClr val="CCCC00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US" dirty="0" smtClean="0"/>
              <a:t>Put n queens on an n × n board with no two queens sharing a row, column, or diagonal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move a queen to reduce number of conflicts.</a:t>
            </a:r>
          </a:p>
          <a:p>
            <a:r>
              <a:rPr lang="en-US" dirty="0" smtClean="0"/>
              <a:t>Solves n-queens problem very quickly for very large n.</a:t>
            </a:r>
          </a:p>
          <a:p>
            <a:pPr>
              <a:buNone/>
            </a:pPr>
            <a:endParaRPr lang="en-US" dirty="0" smtClean="0"/>
          </a:p>
          <a:p>
            <a:pPr marL="274320" lvl="1" indent="-274320" algn="r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		http://www.dcs.bbk.ac.uk/~sven/ainno5/ainn5.pdf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nqu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2895600"/>
            <a:ext cx="68580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32688"/>
          </a:xfrm>
        </p:spPr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To select the best translation, each part is processed.</a:t>
            </a:r>
          </a:p>
          <a:p>
            <a:r>
              <a:rPr lang="en-US" dirty="0" smtClean="0"/>
              <a:t> Many different ways of translating the words appear.</a:t>
            </a:r>
          </a:p>
          <a:p>
            <a:r>
              <a:rPr lang="en-US" dirty="0" smtClean="0"/>
              <a:t> The top best translations according to their sentence structures are kept.</a:t>
            </a:r>
          </a:p>
          <a:p>
            <a:r>
              <a:rPr lang="en-US" dirty="0" smtClean="0"/>
              <a:t>The rest are discarded. </a:t>
            </a:r>
          </a:p>
          <a:p>
            <a:r>
              <a:rPr lang="en-US" dirty="0" smtClean="0"/>
              <a:t>The translator then evaluates the translations according to a given criteria.</a:t>
            </a:r>
          </a:p>
          <a:p>
            <a:r>
              <a:rPr lang="en-US" dirty="0" smtClean="0"/>
              <a:t>Choosing the translation which best keeps the goals.</a:t>
            </a:r>
          </a:p>
          <a:p>
            <a:r>
              <a:rPr lang="en-US" dirty="0" smtClean="0"/>
              <a:t>The first use of a beam search was in the Harpy Speech Recognition System, CMU 1976.</a:t>
            </a:r>
          </a:p>
          <a:p>
            <a:pPr algn="r">
              <a:buNone/>
            </a:pPr>
            <a:endParaRPr lang="en-US" sz="19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http://en.wikipedia.org/wiki/Beam_search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Is heuristic approach where only the most promising ß nodes (instead of all nodes) at each step of the search are retained for further branching.</a:t>
            </a:r>
          </a:p>
          <a:p>
            <a:endParaRPr lang="en-US" dirty="0" smtClean="0"/>
          </a:p>
          <a:p>
            <a:r>
              <a:rPr lang="en-US" dirty="0" smtClean="0"/>
              <a:t>ß is called Beam Width.</a:t>
            </a:r>
          </a:p>
          <a:p>
            <a:endParaRPr lang="en-US" dirty="0" smtClean="0"/>
          </a:p>
          <a:p>
            <a:r>
              <a:rPr lang="en-US" dirty="0" smtClean="0"/>
              <a:t>Beam search is an optimization of best-first search that reduces its memory requirements.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OPEN = {initial state} </a:t>
            </a:r>
          </a:p>
          <a:p>
            <a:pPr marL="514350" indent="-514350">
              <a:buNone/>
            </a:pPr>
            <a:r>
              <a:rPr lang="en-US" dirty="0" smtClean="0"/>
              <a:t> while OPEN is not empty do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1. Remove the best node from OPEN, call it n.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2. If n is the goal state, </a:t>
            </a:r>
            <a:r>
              <a:rPr lang="en-US" dirty="0" err="1" smtClean="0"/>
              <a:t>backtrace</a:t>
            </a:r>
            <a:r>
              <a:rPr lang="en-US" dirty="0" smtClean="0"/>
              <a:t> path to n (through recorded parents) and return path.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3. Create </a:t>
            </a:r>
            <a:r>
              <a:rPr lang="en-US" dirty="0" err="1" smtClean="0"/>
              <a:t>n's</a:t>
            </a:r>
            <a:r>
              <a:rPr lang="en-US" dirty="0" smtClean="0"/>
              <a:t> successors. 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4. Evaluate each successor, add it to OPEN, and record its parent.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5.  If |OPEN| &gt; ß , take the best ß nodes (according to heuristic) and remove the others from the OPEN. </a:t>
            </a:r>
          </a:p>
          <a:p>
            <a:pPr marL="514350" indent="-514350">
              <a:buNone/>
            </a:pPr>
            <a:r>
              <a:rPr lang="en-US" dirty="0" smtClean="0"/>
              <a:t>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4-queen puzzle</a:t>
            </a:r>
          </a:p>
          <a:p>
            <a:r>
              <a:rPr lang="en-US" dirty="0" smtClean="0"/>
              <a:t>Initially, randomly put queens in each column</a:t>
            </a:r>
          </a:p>
          <a:p>
            <a:r>
              <a:rPr lang="en-US" dirty="0" smtClean="0"/>
              <a:t>h = no. of conflicts</a:t>
            </a:r>
          </a:p>
          <a:p>
            <a:r>
              <a:rPr lang="en-US" dirty="0" smtClean="0"/>
              <a:t>Let ß = 1,and proceed as given below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nqu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4038600"/>
            <a:ext cx="65532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681</TotalTime>
  <Words>2797</Words>
  <Application>Microsoft Office PowerPoint</Application>
  <PresentationFormat>On-screen Show (4:3)</PresentationFormat>
  <Paragraphs>423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Flow</vt:lpstr>
      <vt:lpstr>Beam Search</vt:lpstr>
      <vt:lpstr>Outline</vt:lpstr>
      <vt:lpstr>Motivation</vt:lpstr>
      <vt:lpstr>Where to use Beam Search?</vt:lpstr>
      <vt:lpstr>N-queens problem</vt:lpstr>
      <vt:lpstr>Machine Translation</vt:lpstr>
      <vt:lpstr>Beam Search</vt:lpstr>
      <vt:lpstr>Beam Search Algorithm</vt:lpstr>
      <vt:lpstr>Example of Beam Search</vt:lpstr>
      <vt:lpstr>Beam Search vs. A*</vt:lpstr>
      <vt:lpstr>Completeness of Beam Search</vt:lpstr>
      <vt:lpstr>Example with ß=2</vt:lpstr>
      <vt:lpstr>Optimality</vt:lpstr>
      <vt:lpstr>Example with ß=2</vt:lpstr>
      <vt:lpstr>Time Complexity</vt:lpstr>
      <vt:lpstr>Space Complexity</vt:lpstr>
      <vt:lpstr>Applications of Beam Search </vt:lpstr>
      <vt:lpstr>Beam Search Algorithms for the  early/tardy scheduling problem with release dates</vt:lpstr>
      <vt:lpstr>Problem(contd.)</vt:lpstr>
      <vt:lpstr>The Beam Search Approach</vt:lpstr>
      <vt:lpstr>Priority Evaluation function</vt:lpstr>
      <vt:lpstr>Priority Evaluation function(contd.)</vt:lpstr>
      <vt:lpstr>Priority Beam Search</vt:lpstr>
      <vt:lpstr>Priority Beam Search(contd.)</vt:lpstr>
      <vt:lpstr>Total Cost evaluation function</vt:lpstr>
      <vt:lpstr>Detailed Beam search</vt:lpstr>
      <vt:lpstr>Detailed Beam Search(contd.)</vt:lpstr>
      <vt:lpstr>Performance</vt:lpstr>
      <vt:lpstr>Filtered Beam Search</vt:lpstr>
      <vt:lpstr>Filtered Beam Search(contd.)</vt:lpstr>
      <vt:lpstr>Filtered Beam Search(contd.)</vt:lpstr>
      <vt:lpstr>Machine Translation</vt:lpstr>
      <vt:lpstr>Phrase-Based Translation Model</vt:lpstr>
      <vt:lpstr>Phrase-Based Translation Model</vt:lpstr>
      <vt:lpstr>Finding the Best Translation</vt:lpstr>
      <vt:lpstr>Example:</vt:lpstr>
      <vt:lpstr>Example2 :</vt:lpstr>
      <vt:lpstr>Explosion of Search Space</vt:lpstr>
      <vt:lpstr>Local Beam Search</vt:lpstr>
      <vt:lpstr>Variants in Beam Search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Search</dc:title>
  <dc:creator>vinay</dc:creator>
  <cp:lastModifiedBy>vinay</cp:lastModifiedBy>
  <cp:revision>303</cp:revision>
  <dcterms:created xsi:type="dcterms:W3CDTF">2011-01-29T17:29:14Z</dcterms:created>
  <dcterms:modified xsi:type="dcterms:W3CDTF">2011-02-01T17:23:15Z</dcterms:modified>
</cp:coreProperties>
</file>