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62" r:id="rId9"/>
    <p:sldId id="280" r:id="rId10"/>
    <p:sldId id="281" r:id="rId11"/>
    <p:sldId id="282" r:id="rId12"/>
    <p:sldId id="283" r:id="rId13"/>
    <p:sldId id="272" r:id="rId14"/>
    <p:sldId id="284" r:id="rId15"/>
    <p:sldId id="285" r:id="rId16"/>
    <p:sldId id="273" r:id="rId17"/>
    <p:sldId id="287" r:id="rId18"/>
    <p:sldId id="288" r:id="rId19"/>
    <p:sldId id="302" r:id="rId20"/>
    <p:sldId id="300" r:id="rId21"/>
    <p:sldId id="264" r:id="rId22"/>
    <p:sldId id="268" r:id="rId23"/>
    <p:sldId id="278" r:id="rId24"/>
    <p:sldId id="274" r:id="rId25"/>
    <p:sldId id="279" r:id="rId26"/>
    <p:sldId id="289" r:id="rId27"/>
    <p:sldId id="290" r:id="rId28"/>
    <p:sldId id="286" r:id="rId29"/>
    <p:sldId id="291" r:id="rId30"/>
    <p:sldId id="292" r:id="rId31"/>
    <p:sldId id="270" r:id="rId32"/>
    <p:sldId id="267" r:id="rId33"/>
    <p:sldId id="293" r:id="rId34"/>
    <p:sldId id="296" r:id="rId35"/>
    <p:sldId id="297" r:id="rId36"/>
    <p:sldId id="301" r:id="rId37"/>
    <p:sldId id="299" r:id="rId38"/>
    <p:sldId id="29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92C3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064" autoAdjust="0"/>
  </p:normalViewPr>
  <p:slideViewPr>
    <p:cSldViewPr>
      <p:cViewPr varScale="1">
        <p:scale>
          <a:sx n="110" d="100"/>
          <a:sy n="110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1C43F-0FBA-4FED-91BE-50E9633FB440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9E14D-C9ED-48B5-B309-B0013C294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9E14D-C9ED-48B5-B309-B0013C2944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14C9A99-680D-48C6-800A-2CB82DE52496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7C733F0-90BE-4CC0-9940-7AD90805D4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9A99-680D-48C6-800A-2CB82DE52496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33F0-90BE-4CC0-9940-7AD90805D4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9A99-680D-48C6-800A-2CB82DE52496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33F0-90BE-4CC0-9940-7AD90805D4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9A99-680D-48C6-800A-2CB82DE52496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33F0-90BE-4CC0-9940-7AD90805D4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9A99-680D-48C6-800A-2CB82DE52496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33F0-90BE-4CC0-9940-7AD90805D4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9A99-680D-48C6-800A-2CB82DE52496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33F0-90BE-4CC0-9940-7AD90805D4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14C9A99-680D-48C6-800A-2CB82DE52496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7C733F0-90BE-4CC0-9940-7AD90805D4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14C9A99-680D-48C6-800A-2CB82DE52496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7C733F0-90BE-4CC0-9940-7AD90805D4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9A99-680D-48C6-800A-2CB82DE52496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33F0-90BE-4CC0-9940-7AD90805D4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9A99-680D-48C6-800A-2CB82DE52496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33F0-90BE-4CC0-9940-7AD90805D4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9A99-680D-48C6-800A-2CB82DE52496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33F0-90BE-4CC0-9940-7AD90805D4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14C9A99-680D-48C6-800A-2CB82DE52496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7C733F0-90BE-4CC0-9940-7AD90805D4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Compiler Design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14287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Team Members:</a:t>
            </a:r>
          </a:p>
          <a:p>
            <a:r>
              <a:rPr lang="en-US" b="1" dirty="0"/>
              <a:t>Kanko </a:t>
            </a:r>
            <a:r>
              <a:rPr lang="en-US" b="1" dirty="0" err="1"/>
              <a:t>Ghosh</a:t>
            </a:r>
            <a:r>
              <a:rPr lang="en-US" b="1" dirty="0"/>
              <a:t> </a:t>
            </a:r>
            <a:r>
              <a:rPr lang="en-US" dirty="0"/>
              <a:t>(002010501035)</a:t>
            </a:r>
          </a:p>
          <a:p>
            <a:r>
              <a:rPr lang="en-US" b="1" dirty="0" err="1"/>
              <a:t>Mahfujul</a:t>
            </a:r>
            <a:r>
              <a:rPr lang="en-US" b="1" dirty="0"/>
              <a:t> </a:t>
            </a:r>
            <a:r>
              <a:rPr lang="en-US" b="1" dirty="0" err="1"/>
              <a:t>Haque</a:t>
            </a:r>
            <a:r>
              <a:rPr lang="en-US" b="1" dirty="0"/>
              <a:t> </a:t>
            </a:r>
            <a:r>
              <a:rPr lang="en-US" dirty="0"/>
              <a:t>(002010501036)</a:t>
            </a:r>
          </a:p>
          <a:p>
            <a:r>
              <a:rPr lang="en-US" b="1" dirty="0" err="1"/>
              <a:t>Rounak</a:t>
            </a:r>
            <a:r>
              <a:rPr lang="en-US" b="1" dirty="0"/>
              <a:t> </a:t>
            </a:r>
            <a:r>
              <a:rPr lang="en-US" b="1" dirty="0" err="1"/>
              <a:t>Bhattacharjee</a:t>
            </a:r>
            <a:r>
              <a:rPr lang="en-US" b="1" dirty="0"/>
              <a:t> </a:t>
            </a:r>
            <a:r>
              <a:rPr lang="en-US"/>
              <a:t>(002010501041)</a:t>
            </a:r>
            <a:endParaRPr lang="en-US" dirty="0"/>
          </a:p>
          <a:p>
            <a:r>
              <a:rPr lang="en-US" b="1" dirty="0" err="1"/>
              <a:t>Soumyajit</a:t>
            </a:r>
            <a:r>
              <a:rPr lang="en-US" b="1" dirty="0"/>
              <a:t> </a:t>
            </a:r>
            <a:r>
              <a:rPr lang="en-US" b="1" dirty="0" err="1"/>
              <a:t>Rudra</a:t>
            </a:r>
            <a:r>
              <a:rPr lang="en-US" b="1" dirty="0"/>
              <a:t> </a:t>
            </a:r>
            <a:r>
              <a:rPr lang="en-US" b="1" dirty="0" err="1"/>
              <a:t>Sarma</a:t>
            </a:r>
            <a:r>
              <a:rPr lang="en-US" b="1" dirty="0"/>
              <a:t> </a:t>
            </a:r>
            <a:r>
              <a:rPr lang="en-US" dirty="0"/>
              <a:t>(002010501068)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838200"/>
          </a:xfrm>
        </p:spPr>
        <p:txBody>
          <a:bodyPr/>
          <a:lstStyle/>
          <a:p>
            <a:r>
              <a:rPr lang="en-US" dirty="0"/>
              <a:t>Postfix Processed </a:t>
            </a:r>
            <a:r>
              <a:rPr lang="en-US" dirty="0" err="1"/>
              <a:t>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17136"/>
          </a:xfrm>
        </p:spPr>
        <p:txBody>
          <a:bodyPr/>
          <a:lstStyle/>
          <a:p>
            <a:r>
              <a:rPr lang="en-US" dirty="0"/>
              <a:t>Converting Infix regular expression to postfix form</a:t>
            </a:r>
          </a:p>
          <a:p>
            <a:r>
              <a:rPr lang="en-US" dirty="0"/>
              <a:t>Purpose: Creating syntax tree from postfix form is easier (using Stack)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Operator Precedence: </a:t>
            </a:r>
            <a:r>
              <a:rPr lang="en-US" b="1" dirty="0" smtClean="0"/>
              <a:t>* </a:t>
            </a:r>
            <a:r>
              <a:rPr lang="en-US" dirty="0" smtClean="0"/>
              <a:t>&gt;</a:t>
            </a:r>
            <a:r>
              <a:rPr lang="en-US" b="1" dirty="0" smtClean="0"/>
              <a:t> . </a:t>
            </a:r>
            <a:r>
              <a:rPr lang="en-US" dirty="0" smtClean="0"/>
              <a:t>&gt;</a:t>
            </a:r>
            <a:r>
              <a:rPr lang="en-US" b="1" dirty="0" smtClean="0"/>
              <a:t> +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4114800"/>
            <a:ext cx="3305175" cy="68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507" y="4830480"/>
            <a:ext cx="8170986" cy="884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/>
              <a:t>Syntax Tree from Postfix R.E.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25112"/>
          </a:xfrm>
        </p:spPr>
        <p:txBody>
          <a:bodyPr>
            <a:normAutofit/>
          </a:bodyPr>
          <a:lstStyle/>
          <a:p>
            <a:r>
              <a:rPr lang="en-US" sz="2400" dirty="0"/>
              <a:t>Nodes generated by postfix evaluation using stack</a:t>
            </a:r>
          </a:p>
          <a:p>
            <a:r>
              <a:rPr lang="en-US" sz="2400" dirty="0"/>
              <a:t>At the end of reading Postfix Expression, only one node should remain in stack, else error.</a:t>
            </a:r>
          </a:p>
          <a:p>
            <a:r>
              <a:rPr lang="en-US" sz="2400" dirty="0"/>
              <a:t>Root Node = concatenation operator node with left child (from stack) and right child (#)</a:t>
            </a:r>
          </a:p>
          <a:p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543300"/>
            <a:ext cx="7048598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Master Syntax Tree from Individual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69536"/>
          </a:xfrm>
        </p:spPr>
        <p:txBody>
          <a:bodyPr/>
          <a:lstStyle/>
          <a:p>
            <a:r>
              <a:rPr lang="en-US" dirty="0"/>
              <a:t>All the individual syntax trees are Merged together using OR ( ‘|’ ) operator node.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E2787E3-A909-3D94-DC4A-DEEDE9627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1549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5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05000" y="685800"/>
            <a:ext cx="6810375" cy="6019800"/>
          </a:xfrm>
          <a:prstGeom prst="rect">
            <a:avLst/>
          </a:prstGeom>
          <a:ln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533400"/>
            <a:ext cx="8229600" cy="1600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Master Syntax Tree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Diagram (SQL)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6388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Purple</a:t>
            </a:r>
            <a:r>
              <a:rPr lang="en-US" dirty="0"/>
              <a:t>: # Node (For every Token Class</a:t>
            </a:r>
          </a:p>
          <a:p>
            <a:r>
              <a:rPr lang="en-US" b="1" dirty="0"/>
              <a:t>Blue</a:t>
            </a:r>
            <a:r>
              <a:rPr lang="en-US" dirty="0"/>
              <a:t>: Operator or Character Nodes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dirty="0" err="1"/>
              <a:t>Nullable</a:t>
            </a:r>
            <a:r>
              <a:rPr lang="en-US" sz="3200" dirty="0"/>
              <a:t>, First-pos, Last-pos, Follow-pos, 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52400" y="1143000"/>
            <a:ext cx="6481050" cy="4131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50" name="AutoShape 6" descr="blob:https://web.whatsapp.com/24985502-f98a-4310-8faf-ca35d6a42d4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2" name="AutoShape 8" descr="blob:https://web.whatsapp.com/24985502-f98a-4310-8faf-ca35d6a42d4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4" name="AutoShape 10" descr="blob:https://web.whatsapp.com/24985502-f98a-4310-8faf-ca35d6a42d4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6" name="AutoShape 12" descr="blob:https://web.whatsapp.com/24985502-f98a-4310-8faf-ca35d6a42d4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8" name="AutoShape 14" descr="blob:https://web.whatsapp.com/24985502-f98a-4310-8faf-ca35d6a42d4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60" name="Picture 16"/>
          <p:cNvPicPr>
            <a:picLocks noChangeAspect="1" noChangeArrowheads="1"/>
          </p:cNvPicPr>
          <p:nvPr/>
        </p:nvPicPr>
        <p:blipFill>
          <a:blip r:embed="rId3"/>
          <a:srcRect t="2647"/>
          <a:stretch>
            <a:fillRect/>
          </a:stretch>
        </p:blipFill>
        <p:spPr bwMode="auto">
          <a:xfrm>
            <a:off x="1038224" y="5271232"/>
            <a:ext cx="6962776" cy="1510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61" name="Picture 17"/>
          <p:cNvPicPr>
            <a:picLocks noChangeAspect="1" noChangeArrowheads="1"/>
          </p:cNvPicPr>
          <p:nvPr/>
        </p:nvPicPr>
        <p:blipFill>
          <a:blip r:embed="rId4"/>
          <a:srcRect t="9335" b="8518"/>
          <a:stretch>
            <a:fillRect/>
          </a:stretch>
        </p:blipFill>
        <p:spPr bwMode="auto">
          <a:xfrm>
            <a:off x="6030899" y="1600200"/>
            <a:ext cx="3113101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/>
              <a:t>DFA from Master Syntax Tree</a:t>
            </a:r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69161"/>
            <a:ext cx="8229600" cy="4235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66800" y="3886200"/>
            <a:ext cx="457200" cy="1752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3124200"/>
            <a:ext cx="457200" cy="304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7800" y="4953000"/>
            <a:ext cx="4572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7961542">
            <a:off x="8093354" y="3547391"/>
            <a:ext cx="1116720" cy="1443167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image4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295400"/>
            <a:ext cx="5562599" cy="5278438"/>
          </a:xfrm>
          <a:prstGeom prst="rect">
            <a:avLst/>
          </a:prstGeom>
          <a:ln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2400" y="3048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DFA Diagram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2800" y="5380672"/>
            <a:ext cx="563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Purple: </a:t>
            </a:r>
            <a:r>
              <a:rPr lang="en-US" dirty="0"/>
              <a:t>Start State</a:t>
            </a:r>
          </a:p>
          <a:p>
            <a:pPr algn="r"/>
            <a:r>
              <a:rPr lang="en-US" b="1" dirty="0"/>
              <a:t>Blue</a:t>
            </a:r>
            <a:r>
              <a:rPr lang="en-US" dirty="0"/>
              <a:t>: Intermediate State</a:t>
            </a:r>
          </a:p>
          <a:p>
            <a:pPr algn="r"/>
            <a:r>
              <a:rPr lang="en-US" b="1" dirty="0"/>
              <a:t>Yellow</a:t>
            </a:r>
            <a:r>
              <a:rPr lang="en-US" dirty="0"/>
              <a:t>: Final State (For a token class)</a:t>
            </a:r>
          </a:p>
          <a:p>
            <a:pPr algn="r"/>
            <a:endParaRPr lang="en-US" dirty="0"/>
          </a:p>
          <a:p>
            <a:pPr algn="r"/>
            <a:r>
              <a:rPr lang="en-US" b="1" dirty="0"/>
              <a:t>Alias</a:t>
            </a:r>
            <a:r>
              <a:rPr lang="en-US" dirty="0"/>
              <a:t>: Set of tree nodes representing the DFA state</a:t>
            </a:r>
          </a:p>
        </p:txBody>
      </p:sp>
      <p:sp>
        <p:nvSpPr>
          <p:cNvPr id="19458" name="AutoShape 2" descr="blob:https://web.whatsapp.com/316ee987-6be3-4686-b947-792ea3cdabf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685800"/>
            <a:ext cx="2902866" cy="463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/>
              <a:t>Tokenizing Input SQL Statements</a:t>
            </a:r>
          </a:p>
        </p:txBody>
      </p:sp>
      <p:pic>
        <p:nvPicPr>
          <p:cNvPr id="7" name="Content Placeholder 6" descr="Screenshot from 2023-04-24 23-11-2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862" y="1616074"/>
            <a:ext cx="6648276" cy="5013326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Flow diagram of Tokenizing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14600"/>
            <a:ext cx="8229600" cy="390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Tokenizing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creating the token, if DFA current state is not final, extend.</a:t>
            </a:r>
          </a:p>
          <a:p>
            <a:r>
              <a:rPr lang="en-US" dirty="0" smtClean="0"/>
              <a:t>If currently in final state, keep transitioning till new state is also final, else return current token class </a:t>
            </a:r>
          </a:p>
          <a:p>
            <a:r>
              <a:rPr lang="en-US" dirty="0" smtClean="0"/>
              <a:t>If input stream ends and left lexeme has no token class or invalid transition </a:t>
            </a:r>
            <a:r>
              <a:rPr lang="en-US" smtClean="0"/>
              <a:t>(can’t </a:t>
            </a:r>
            <a:r>
              <a:rPr lang="en-US" dirty="0" smtClean="0"/>
              <a:t>transition for that state and character), return INVALID.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DML of SQL language using LL(1) grammar</a:t>
            </a:r>
          </a:p>
          <a:p>
            <a:r>
              <a:rPr lang="en-US" dirty="0"/>
              <a:t>Validates Insertion, Deletion and Select statements</a:t>
            </a:r>
          </a:p>
          <a:p>
            <a:r>
              <a:rPr lang="en-US" dirty="0"/>
              <a:t>Other Features</a:t>
            </a:r>
          </a:p>
          <a:p>
            <a:pPr lvl="1"/>
            <a:r>
              <a:rPr lang="en-US" dirty="0"/>
              <a:t>Support for where, group by and order by clauses</a:t>
            </a:r>
          </a:p>
          <a:p>
            <a:pPr lvl="1"/>
            <a:r>
              <a:rPr lang="en-US" dirty="0"/>
              <a:t>Conditional and Relational operators</a:t>
            </a:r>
          </a:p>
          <a:p>
            <a:pPr lvl="1"/>
            <a:r>
              <a:rPr lang="en-US" dirty="0"/>
              <a:t>Support for </a:t>
            </a:r>
            <a:r>
              <a:rPr lang="en-US" dirty="0" err="1"/>
              <a:t>tablename.attribute</a:t>
            </a:r>
            <a:r>
              <a:rPr lang="en-US" dirty="0"/>
              <a:t> notation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Tokenized Stream SQL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78836" y="3124200"/>
            <a:ext cx="2941364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 t="14872"/>
          <a:stretch>
            <a:fillRect/>
          </a:stretch>
        </p:blipFill>
        <p:spPr bwMode="auto">
          <a:xfrm>
            <a:off x="-304800" y="3124200"/>
            <a:ext cx="6574297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r>
              <a:rPr lang="en-US" dirty="0"/>
              <a:t>Generating LL(1) Parser</a:t>
            </a:r>
          </a:p>
        </p:txBody>
      </p:sp>
      <p:pic>
        <p:nvPicPr>
          <p:cNvPr id="6" name="Content Placeholder 5" descr="Screenshot from 2023-04-24 23-09-5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812" y="1524000"/>
            <a:ext cx="6850376" cy="5165726"/>
          </a:xfrm>
        </p:spPr>
      </p:pic>
      <p:sp>
        <p:nvSpPr>
          <p:cNvPr id="18434" name="AutoShape 2" descr="blob:https://web.whatsapp.com/316ee987-6be3-4686-b947-792ea3cdabf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Classes and Functions for LL(1) generation</a:t>
            </a: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6606" y="2249488"/>
            <a:ext cx="7670787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Generating LL(1) Grammar for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/>
          <a:lstStyle/>
          <a:p>
            <a:r>
              <a:rPr lang="en-US" dirty="0"/>
              <a:t>Pre Processing Productions for recognizing symbols</a:t>
            </a:r>
          </a:p>
          <a:p>
            <a:r>
              <a:rPr lang="en-US" dirty="0"/>
              <a:t>Left Recursion Removal</a:t>
            </a:r>
          </a:p>
          <a:p>
            <a:r>
              <a:rPr lang="en-US" dirty="0"/>
              <a:t>Left Factoring</a:t>
            </a:r>
          </a:p>
          <a:p>
            <a:r>
              <a:rPr lang="en-US" dirty="0"/>
              <a:t>Generating </a:t>
            </a:r>
            <a:r>
              <a:rPr lang="en-US" dirty="0" err="1"/>
              <a:t>Nullable</a:t>
            </a:r>
            <a:r>
              <a:rPr lang="en-US" dirty="0"/>
              <a:t>, First and Follow of each Non terminals</a:t>
            </a:r>
          </a:p>
          <a:p>
            <a:r>
              <a:rPr lang="en-US" dirty="0"/>
              <a:t>Generating LL(1) Parsing Table</a:t>
            </a:r>
          </a:p>
          <a:p>
            <a:r>
              <a:rPr lang="en-US" dirty="0"/>
              <a:t>Augmenting LL(1) Parsing Table (pop and scan)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/>
              <a:t>SQL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9888"/>
            <a:ext cx="8229600" cy="4325112"/>
          </a:xfrm>
        </p:spPr>
        <p:txBody>
          <a:bodyPr/>
          <a:lstStyle/>
          <a:p>
            <a:r>
              <a:rPr lang="en-US" dirty="0"/>
              <a:t>Number of productions: 41</a:t>
            </a:r>
          </a:p>
          <a:p>
            <a:r>
              <a:rPr lang="en-US" dirty="0"/>
              <a:t>Starting symbol: 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1" y="2895600"/>
            <a:ext cx="5105399" cy="376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2133600"/>
            <a:ext cx="340995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/>
              <a:t>Pre-processing Productions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688"/>
            <a:ext cx="8229600" cy="4325112"/>
          </a:xfrm>
        </p:spPr>
        <p:txBody>
          <a:bodyPr>
            <a:normAutofit/>
          </a:bodyPr>
          <a:lstStyle/>
          <a:p>
            <a:r>
              <a:rPr lang="en-US" sz="2400" dirty="0"/>
              <a:t>Reading the productions from file and identification of Terminals and Non terminals </a:t>
            </a:r>
          </a:p>
          <a:p>
            <a:r>
              <a:rPr lang="en-US" sz="2400" dirty="0"/>
              <a:t>Achieved in 2 passes</a:t>
            </a:r>
          </a:p>
          <a:p>
            <a:pPr lvl="1"/>
            <a:r>
              <a:rPr lang="en-US" sz="2400" b="1" dirty="0"/>
              <a:t>Pass 1</a:t>
            </a:r>
            <a:r>
              <a:rPr lang="en-US" sz="2400" dirty="0"/>
              <a:t>: Recognizing Non Terminals from LHS of Productions (stored in a set)</a:t>
            </a:r>
          </a:p>
          <a:p>
            <a:pPr lvl="1"/>
            <a:r>
              <a:rPr lang="en-US" sz="2400" b="1" dirty="0"/>
              <a:t>Pass 2</a:t>
            </a:r>
            <a:r>
              <a:rPr lang="en-US" sz="2400" dirty="0"/>
              <a:t>: Annotating every element in RHS as terminal or non terminal</a:t>
            </a: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768" y="4343400"/>
            <a:ext cx="7894464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/>
              <a:t>Left Recursion Removal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6024"/>
            <a:ext cx="8229600" cy="4325112"/>
          </a:xfrm>
        </p:spPr>
        <p:txBody>
          <a:bodyPr/>
          <a:lstStyle/>
          <a:p>
            <a:r>
              <a:rPr lang="en-US" dirty="0"/>
              <a:t>Immediate Left Recursion Removal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Non Immediate Left Recursion Removal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8" y="2505075"/>
            <a:ext cx="83153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267200"/>
            <a:ext cx="7083618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810000" y="5147096"/>
            <a:ext cx="685800" cy="288982"/>
          </a:xfrm>
          <a:prstGeom prst="rect">
            <a:avLst/>
          </a:prstGeom>
          <a:solidFill>
            <a:srgbClr val="192C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Factoring Removal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done to avoid ambiguity while parsing based on one terminal </a:t>
            </a:r>
            <a:r>
              <a:rPr lang="en-US" dirty="0" err="1"/>
              <a:t>occuring</a:t>
            </a:r>
            <a:r>
              <a:rPr lang="en-US" dirty="0"/>
              <a:t> in first set of multiple productions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86200"/>
            <a:ext cx="7625196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Generating </a:t>
            </a:r>
            <a:r>
              <a:rPr lang="en-US" dirty="0" err="1"/>
              <a:t>Nullable</a:t>
            </a:r>
            <a:r>
              <a:rPr lang="en-US" dirty="0"/>
              <a:t>, First and Follow of each Non terminals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69536"/>
          </a:xfrm>
        </p:spPr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US" dirty="0"/>
              <a:t>For production </a:t>
            </a:r>
            <a:r>
              <a:rPr lang="en-US" b="1" dirty="0">
                <a:latin typeface="Consolas" pitchFamily="49" charset="0"/>
              </a:rPr>
              <a:t>S -&gt; S1 S2 … Si … </a:t>
            </a:r>
            <a:r>
              <a:rPr lang="en-US" b="1" dirty="0" err="1">
                <a:latin typeface="Consolas" pitchFamily="49" charset="0"/>
              </a:rPr>
              <a:t>Sn</a:t>
            </a:r>
            <a:endParaRPr lang="en-US" b="1" dirty="0">
              <a:latin typeface="Consolas" pitchFamily="49" charset="0"/>
            </a:endParaRPr>
          </a:p>
          <a:p>
            <a:pPr fontAlgn="base">
              <a:buNone/>
            </a:pPr>
            <a:endParaRPr lang="en-US" dirty="0"/>
          </a:p>
          <a:p>
            <a:pPr fontAlgn="base"/>
            <a:r>
              <a:rPr lang="en-US" dirty="0" err="1"/>
              <a:t>Nullable</a:t>
            </a:r>
            <a:r>
              <a:rPr lang="en-US" dirty="0"/>
              <a:t>: </a:t>
            </a:r>
          </a:p>
          <a:p>
            <a:pPr lvl="1" fontAlgn="base"/>
            <a:r>
              <a:rPr lang="en-US" dirty="0"/>
              <a:t>all of S</a:t>
            </a:r>
            <a:r>
              <a:rPr lang="en-US" baseline="-25000" dirty="0"/>
              <a:t>i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 = 1 to n) are </a:t>
            </a:r>
            <a:r>
              <a:rPr lang="en-US" dirty="0" err="1"/>
              <a:t>nullable</a:t>
            </a:r>
            <a:endParaRPr lang="en-US" dirty="0"/>
          </a:p>
          <a:p>
            <a:pPr lvl="1" fontAlgn="base"/>
            <a:r>
              <a:rPr lang="en-US" dirty="0"/>
              <a:t>If a symbol S directly derives EPSILON (S -&gt; E).</a:t>
            </a:r>
          </a:p>
          <a:p>
            <a:pPr fontAlgn="base"/>
            <a:r>
              <a:rPr lang="en-US" dirty="0"/>
              <a:t>First Map:</a:t>
            </a:r>
          </a:p>
          <a:p>
            <a:pPr lvl="1"/>
            <a:r>
              <a:rPr lang="en-US" dirty="0"/>
              <a:t>first(S) = first(S</a:t>
            </a:r>
            <a:r>
              <a:rPr lang="en-US" baseline="-25000" dirty="0"/>
              <a:t>1</a:t>
            </a:r>
            <a:r>
              <a:rPr lang="en-US" dirty="0"/>
              <a:t>) ∪ (if </a:t>
            </a:r>
            <a:r>
              <a:rPr lang="en-US" dirty="0" err="1"/>
              <a:t>nullable</a:t>
            </a:r>
            <a:r>
              <a:rPr lang="en-US" dirty="0"/>
              <a:t>(S</a:t>
            </a:r>
            <a:r>
              <a:rPr lang="en-US" baseline="-25000" dirty="0"/>
              <a:t>1</a:t>
            </a:r>
            <a:r>
              <a:rPr lang="en-US" dirty="0"/>
              <a:t>) then first(S</a:t>
            </a:r>
            <a:r>
              <a:rPr lang="en-US" baseline="-25000" dirty="0"/>
              <a:t>2</a:t>
            </a:r>
            <a:r>
              <a:rPr lang="en-US" dirty="0"/>
              <a:t>)) ∪ … ∪ (if </a:t>
            </a:r>
            <a:r>
              <a:rPr lang="en-US" dirty="0" err="1"/>
              <a:t>nullable</a:t>
            </a:r>
            <a:r>
              <a:rPr lang="en-US" dirty="0"/>
              <a:t>(S</a:t>
            </a:r>
            <a:r>
              <a:rPr lang="en-US" baseline="-25000" dirty="0"/>
              <a:t>1</a:t>
            </a:r>
            <a:r>
              <a:rPr lang="en-US" dirty="0"/>
              <a:t>) &amp;&amp; </a:t>
            </a:r>
            <a:r>
              <a:rPr lang="en-US" dirty="0" err="1"/>
              <a:t>nullable</a:t>
            </a:r>
            <a:r>
              <a:rPr lang="en-US" dirty="0"/>
              <a:t>(S</a:t>
            </a:r>
            <a:r>
              <a:rPr lang="en-US" baseline="-25000" dirty="0"/>
              <a:t>2</a:t>
            </a:r>
            <a:r>
              <a:rPr lang="en-US" dirty="0"/>
              <a:t>) &amp;&amp; … &amp;&amp; </a:t>
            </a:r>
            <a:r>
              <a:rPr lang="en-US" dirty="0" err="1"/>
              <a:t>nullable</a:t>
            </a:r>
            <a:r>
              <a:rPr lang="en-US" dirty="0"/>
              <a:t>(S</a:t>
            </a:r>
            <a:r>
              <a:rPr lang="en-US" baseline="-25000" dirty="0"/>
              <a:t>n-1</a:t>
            </a:r>
            <a:r>
              <a:rPr lang="en-US" dirty="0"/>
              <a:t>) then first(</a:t>
            </a:r>
            <a:r>
              <a:rPr lang="en-US" dirty="0" err="1"/>
              <a:t>S</a:t>
            </a:r>
            <a:r>
              <a:rPr lang="en-US" baseline="-25000" dirty="0" err="1"/>
              <a:t>n</a:t>
            </a:r>
            <a:r>
              <a:rPr lang="en-US" dirty="0"/>
              <a:t>))</a:t>
            </a:r>
          </a:p>
          <a:p>
            <a:pPr fontAlgn="base"/>
            <a:r>
              <a:rPr lang="en-US" dirty="0"/>
              <a:t>Follow Map: </a:t>
            </a:r>
          </a:p>
          <a:p>
            <a:pPr lvl="1"/>
            <a:r>
              <a:rPr lang="en-US" dirty="0"/>
              <a:t>follow(S</a:t>
            </a:r>
            <a:r>
              <a:rPr lang="en-US" baseline="-25000" dirty="0"/>
              <a:t>i</a:t>
            </a:r>
            <a:r>
              <a:rPr lang="en-US" dirty="0"/>
              <a:t>) = first(S</a:t>
            </a:r>
            <a:r>
              <a:rPr lang="en-US" baseline="-25000" dirty="0"/>
              <a:t>i+1</a:t>
            </a:r>
            <a:r>
              <a:rPr lang="en-US" dirty="0"/>
              <a:t>) ∪ (if </a:t>
            </a:r>
            <a:r>
              <a:rPr lang="en-US" dirty="0" err="1"/>
              <a:t>nullable</a:t>
            </a:r>
            <a:r>
              <a:rPr lang="en-US" dirty="0"/>
              <a:t>(S</a:t>
            </a:r>
            <a:r>
              <a:rPr lang="en-US" baseline="-25000" dirty="0"/>
              <a:t>i+1</a:t>
            </a:r>
            <a:r>
              <a:rPr lang="en-US" dirty="0"/>
              <a:t>) then first(S</a:t>
            </a:r>
            <a:r>
              <a:rPr lang="en-US" baseline="-25000" dirty="0"/>
              <a:t>i+2</a:t>
            </a:r>
            <a:r>
              <a:rPr lang="en-US" dirty="0"/>
              <a:t>)) ∪ … ∪ (if </a:t>
            </a:r>
            <a:r>
              <a:rPr lang="en-US" dirty="0" err="1"/>
              <a:t>nullable</a:t>
            </a:r>
            <a:r>
              <a:rPr lang="en-US" dirty="0"/>
              <a:t>(S</a:t>
            </a:r>
            <a:r>
              <a:rPr lang="en-US" baseline="-25000" dirty="0"/>
              <a:t>i+1</a:t>
            </a:r>
            <a:r>
              <a:rPr lang="en-US" dirty="0"/>
              <a:t>) &amp;&amp; </a:t>
            </a:r>
            <a:r>
              <a:rPr lang="en-US" dirty="0" err="1"/>
              <a:t>nullable</a:t>
            </a:r>
            <a:r>
              <a:rPr lang="en-US" dirty="0"/>
              <a:t>(S</a:t>
            </a:r>
            <a:r>
              <a:rPr lang="en-US" baseline="-25000" dirty="0"/>
              <a:t>i+2</a:t>
            </a:r>
            <a:r>
              <a:rPr lang="en-US" dirty="0"/>
              <a:t>) &amp;&amp; … &amp;&amp; </a:t>
            </a:r>
            <a:r>
              <a:rPr lang="en-US" dirty="0" err="1"/>
              <a:t>nullable</a:t>
            </a:r>
            <a:r>
              <a:rPr lang="en-US" dirty="0"/>
              <a:t>(</a:t>
            </a:r>
            <a:r>
              <a:rPr lang="en-US" dirty="0" err="1"/>
              <a:t>S</a:t>
            </a:r>
            <a:r>
              <a:rPr lang="en-US" baseline="-25000" dirty="0" err="1"/>
              <a:t>n</a:t>
            </a:r>
            <a:r>
              <a:rPr lang="en-US" dirty="0"/>
              <a:t>) then </a:t>
            </a:r>
            <a:r>
              <a:rPr lang="en-US" dirty="0" smtClean="0"/>
              <a:t>follow(S))).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/>
              <a:t>Generating LL(1) parsing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Row Head: </a:t>
            </a:r>
            <a:r>
              <a:rPr lang="en-US" b="1" dirty="0"/>
              <a:t>Non Terminals</a:t>
            </a:r>
          </a:p>
          <a:p>
            <a:r>
              <a:rPr lang="en-US" dirty="0"/>
              <a:t>Column Head: </a:t>
            </a:r>
            <a:r>
              <a:rPr lang="en-US" b="1" dirty="0"/>
              <a:t>Terminals</a:t>
            </a:r>
          </a:p>
          <a:p>
            <a:endParaRPr lang="en-US" dirty="0"/>
          </a:p>
          <a:p>
            <a:r>
              <a:rPr lang="en-US" dirty="0"/>
              <a:t>A production of the form </a:t>
            </a:r>
            <a:r>
              <a:rPr lang="en-US" b="1" dirty="0">
                <a:latin typeface="Consolas" pitchFamily="49" charset="0"/>
              </a:rPr>
              <a:t>S-&gt;S1 S2 … Si … </a:t>
            </a:r>
            <a:r>
              <a:rPr lang="en-US" b="1" dirty="0" err="1">
                <a:latin typeface="Consolas" pitchFamily="49" charset="0"/>
              </a:rPr>
              <a:t>Sn</a:t>
            </a:r>
            <a:r>
              <a:rPr lang="en-US" dirty="0"/>
              <a:t>, is placed in the position (S, First(S</a:t>
            </a:r>
            <a:r>
              <a:rPr lang="en-US" baseline="-25000" dirty="0"/>
              <a:t>1</a:t>
            </a:r>
            <a:r>
              <a:rPr lang="en-US" dirty="0"/>
              <a:t> S</a:t>
            </a:r>
            <a:r>
              <a:rPr lang="en-US" baseline="-25000" dirty="0"/>
              <a:t>2</a:t>
            </a:r>
            <a:r>
              <a:rPr lang="en-US" dirty="0"/>
              <a:t> … S</a:t>
            </a:r>
            <a:r>
              <a:rPr lang="en-US" baseline="-25000" dirty="0"/>
              <a:t>i</a:t>
            </a:r>
            <a:r>
              <a:rPr lang="en-US" dirty="0"/>
              <a:t> … </a:t>
            </a:r>
            <a:r>
              <a:rPr lang="en-US" dirty="0" err="1"/>
              <a:t>S</a:t>
            </a:r>
            <a:r>
              <a:rPr lang="en-US" baseline="-25000" dirty="0" err="1"/>
              <a:t>n</a:t>
            </a:r>
            <a:r>
              <a:rPr lang="en-US" dirty="0"/>
              <a:t>)) in the LL(1) parsing table. If S is </a:t>
            </a:r>
            <a:r>
              <a:rPr lang="en-US" dirty="0" err="1"/>
              <a:t>nullable</a:t>
            </a:r>
            <a:r>
              <a:rPr lang="en-US" dirty="0"/>
              <a:t>, then the production is also placed in the position (S, Follow(S))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programming language: </a:t>
            </a:r>
            <a:r>
              <a:rPr lang="en-US" b="1" dirty="0"/>
              <a:t>C++ </a:t>
            </a:r>
          </a:p>
          <a:p>
            <a:pPr lvl="1"/>
            <a:r>
              <a:rPr lang="en-US" dirty="0"/>
              <a:t>Creation of Lexical </a:t>
            </a:r>
            <a:r>
              <a:rPr lang="en-US" dirty="0" err="1"/>
              <a:t>analyser</a:t>
            </a:r>
            <a:endParaRPr lang="en-US" dirty="0"/>
          </a:p>
          <a:p>
            <a:pPr lvl="1"/>
            <a:r>
              <a:rPr lang="en-US" dirty="0"/>
              <a:t>Creation of LL(1) parsing table</a:t>
            </a:r>
          </a:p>
          <a:p>
            <a:pPr lvl="1"/>
            <a:r>
              <a:rPr lang="en-US" dirty="0"/>
              <a:t>Validating SQL statements for syntax errors</a:t>
            </a:r>
          </a:p>
          <a:p>
            <a:r>
              <a:rPr lang="en-US" dirty="0" err="1"/>
              <a:t>Visualisation</a:t>
            </a:r>
            <a:r>
              <a:rPr lang="en-US" dirty="0"/>
              <a:t>: </a:t>
            </a:r>
            <a:r>
              <a:rPr lang="en-US" b="1" dirty="0" err="1"/>
              <a:t>Igraph</a:t>
            </a:r>
            <a:r>
              <a:rPr lang="en-US" dirty="0"/>
              <a:t> library of </a:t>
            </a:r>
            <a:r>
              <a:rPr lang="en-US" b="1" dirty="0"/>
              <a:t>python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/>
              <a:t>Augmenting LL(1) Parsing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r>
              <a:rPr lang="en-US" dirty="0"/>
              <a:t>Pop and Scan are inserted in empty spaces</a:t>
            </a:r>
          </a:p>
          <a:p>
            <a:pPr fontAlgn="base"/>
            <a:r>
              <a:rPr lang="en-US" b="1" dirty="0"/>
              <a:t>POP</a:t>
            </a:r>
            <a:r>
              <a:rPr lang="en-US" dirty="0"/>
              <a:t>:</a:t>
            </a:r>
          </a:p>
          <a:p>
            <a:pPr lvl="1" fontAlgn="base"/>
            <a:r>
              <a:rPr lang="en-US" dirty="0"/>
              <a:t>terminal of the index of the table is end terminal (‘$’) </a:t>
            </a:r>
          </a:p>
          <a:p>
            <a:pPr lvl="1" fontAlgn="base"/>
            <a:r>
              <a:rPr lang="en-US" dirty="0"/>
              <a:t>the terminal is present in the follow set of the symbol</a:t>
            </a:r>
          </a:p>
          <a:p>
            <a:r>
              <a:rPr lang="en-US" b="1" dirty="0"/>
              <a:t>SCAN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Everywhere else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Augmented LL(1) parsing table</a:t>
            </a:r>
            <a:br>
              <a:rPr lang="en-US" dirty="0"/>
            </a:br>
            <a:endParaRPr 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833907" y="-386107"/>
            <a:ext cx="5476186" cy="853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066800"/>
          </a:xfrm>
        </p:spPr>
        <p:txBody>
          <a:bodyPr/>
          <a:lstStyle/>
          <a:p>
            <a:r>
              <a:rPr lang="en-US" dirty="0"/>
              <a:t>Validating SQL statements</a:t>
            </a:r>
          </a:p>
        </p:txBody>
      </p:sp>
      <p:pic>
        <p:nvPicPr>
          <p:cNvPr id="5" name="Content Placeholder 4" descr="Screenshot from 2023-04-24 23-12-2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695" y="2057400"/>
            <a:ext cx="5989341" cy="4516438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r>
              <a:rPr lang="en-US" dirty="0"/>
              <a:t>Validating Using LL(1)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5064"/>
            <a:ext cx="8229600" cy="4669536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Components: </a:t>
            </a:r>
          </a:p>
          <a:p>
            <a:pPr lvl="1" fontAlgn="base"/>
            <a:r>
              <a:rPr lang="en-US" dirty="0"/>
              <a:t>Parsing Table</a:t>
            </a:r>
          </a:p>
          <a:p>
            <a:pPr lvl="1" fontAlgn="base"/>
            <a:r>
              <a:rPr lang="en-US" dirty="0"/>
              <a:t>Token Stream (containing tokens ,i.e., terminals)</a:t>
            </a:r>
          </a:p>
          <a:p>
            <a:pPr lvl="1" fontAlgn="base"/>
            <a:r>
              <a:rPr lang="en-US" dirty="0"/>
              <a:t>Parsing Stack (containing symbols and terminals)</a:t>
            </a:r>
          </a:p>
          <a:p>
            <a:pPr fontAlgn="base"/>
            <a:r>
              <a:rPr lang="en-US" dirty="0"/>
              <a:t>Rules</a:t>
            </a:r>
            <a:r>
              <a:rPr lang="en-US" b="1" dirty="0"/>
              <a:t>:</a:t>
            </a:r>
          </a:p>
          <a:p>
            <a:pPr lvl="1" fontAlgn="base"/>
            <a:r>
              <a:rPr lang="en-US" dirty="0"/>
              <a:t>Parsing Stack starts with the value “S $” (where S is starting symbol)</a:t>
            </a:r>
          </a:p>
          <a:p>
            <a:pPr lvl="1" fontAlgn="base"/>
            <a:r>
              <a:rPr lang="en-US" dirty="0"/>
              <a:t>If both terminals at top of stack and token stream match, they are popped, else throw fatal error</a:t>
            </a:r>
          </a:p>
          <a:p>
            <a:pPr lvl="1" fontAlgn="base"/>
            <a:r>
              <a:rPr lang="en-US" dirty="0"/>
              <a:t>Else if the top of stack has a symbol, decide the action by looking from the corresponding Parsing Table entry</a:t>
            </a:r>
          </a:p>
          <a:p>
            <a:pPr fontAlgn="base"/>
            <a:r>
              <a:rPr lang="en-US" dirty="0"/>
              <a:t>Parsing History was also saved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66644"/>
            <a:ext cx="8534400" cy="6338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" y="-42863"/>
            <a:ext cx="7886700" cy="694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1313" y="457200"/>
            <a:ext cx="8601374" cy="4098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2" y="2642"/>
            <a:ext cx="6400798" cy="685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/>
              <a:t>Overall Flow Diagram</a:t>
            </a:r>
          </a:p>
        </p:txBody>
      </p:sp>
      <p:pic>
        <p:nvPicPr>
          <p:cNvPr id="4" name="Content Placeholder 3" descr="Screenshot from 2023-04-24 22-30-0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251" y="1847850"/>
            <a:ext cx="5745498" cy="432435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/>
              <a:t>Generating DFA</a:t>
            </a:r>
          </a:p>
        </p:txBody>
      </p:sp>
      <p:pic>
        <p:nvPicPr>
          <p:cNvPr id="4" name="Content Placeholder 3" descr="Screenshot from 2023-04-24 22-32-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905000"/>
            <a:ext cx="5562600" cy="418669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Classes and functions for DFA creation</a:t>
            </a:r>
          </a:p>
        </p:txBody>
      </p:sp>
      <p:pic>
        <p:nvPicPr>
          <p:cNvPr id="8" name="Content Placeholder 4" descr="Screenshot from 2023-04-24 22-35-3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05277"/>
            <a:ext cx="8229600" cy="4212771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Generating DFA for Lexical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 multi step procedure which consists of</a:t>
            </a:r>
          </a:p>
          <a:p>
            <a:pPr lvl="1"/>
            <a:r>
              <a:rPr lang="en-US" dirty="0"/>
              <a:t>Creation of the Regular expressions</a:t>
            </a:r>
          </a:p>
          <a:p>
            <a:pPr lvl="2"/>
            <a:r>
              <a:rPr lang="en-US" dirty="0" err="1"/>
              <a:t>Concat</a:t>
            </a:r>
            <a:r>
              <a:rPr lang="en-US" dirty="0"/>
              <a:t> processed </a:t>
            </a:r>
            <a:r>
              <a:rPr lang="en-US" dirty="0" err="1"/>
              <a:t>lex</a:t>
            </a:r>
            <a:r>
              <a:rPr lang="en-US" dirty="0"/>
              <a:t> definition</a:t>
            </a:r>
          </a:p>
          <a:p>
            <a:pPr lvl="2"/>
            <a:r>
              <a:rPr lang="en-US" dirty="0"/>
              <a:t>Postfix processed </a:t>
            </a:r>
            <a:r>
              <a:rPr lang="en-US" dirty="0" err="1"/>
              <a:t>lex</a:t>
            </a:r>
            <a:r>
              <a:rPr lang="en-US" dirty="0"/>
              <a:t> definition</a:t>
            </a:r>
          </a:p>
          <a:p>
            <a:pPr lvl="1"/>
            <a:r>
              <a:rPr lang="en-US" dirty="0"/>
              <a:t>Creating Master Syntax tree for the regular expressions</a:t>
            </a:r>
          </a:p>
          <a:p>
            <a:pPr lvl="2"/>
            <a:r>
              <a:rPr lang="en-US" dirty="0"/>
              <a:t>Creating syntax tree for each regular expression</a:t>
            </a:r>
          </a:p>
          <a:p>
            <a:pPr lvl="1"/>
            <a:r>
              <a:rPr lang="en-US" dirty="0"/>
              <a:t>Evaluation of </a:t>
            </a:r>
            <a:r>
              <a:rPr lang="en-US" dirty="0" err="1"/>
              <a:t>nullable</a:t>
            </a:r>
            <a:r>
              <a:rPr lang="en-US" dirty="0"/>
              <a:t>, first-pos, last-pos and follow-pos of every node, followed by annotation</a:t>
            </a:r>
          </a:p>
          <a:p>
            <a:pPr lvl="1"/>
            <a:r>
              <a:rPr lang="en-US" dirty="0"/>
              <a:t>Creating DFA from syntax tree (with alias)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525963"/>
          </a:xfrm>
        </p:spPr>
        <p:txBody>
          <a:bodyPr/>
          <a:lstStyle/>
          <a:p>
            <a:r>
              <a:rPr lang="en-US" dirty="0"/>
              <a:t>There are 26 Regular expressions</a:t>
            </a:r>
          </a:p>
          <a:p>
            <a:endParaRPr lang="en-US" dirty="0"/>
          </a:p>
          <a:p>
            <a:r>
              <a:rPr lang="en-US" dirty="0"/>
              <a:t>For each line (except the last two), the two values separated by tab indicate the </a:t>
            </a:r>
            <a:r>
              <a:rPr lang="en-US" b="1" dirty="0"/>
              <a:t>regular expression</a:t>
            </a:r>
            <a:r>
              <a:rPr lang="en-US" dirty="0"/>
              <a:t> and the </a:t>
            </a:r>
            <a:r>
              <a:rPr lang="en-US" b="1" dirty="0"/>
              <a:t>token type </a:t>
            </a:r>
            <a:r>
              <a:rPr lang="en-US" dirty="0"/>
              <a:t>returned by that regular expression </a:t>
            </a:r>
          </a:p>
          <a:p>
            <a:endParaRPr lang="en-US" dirty="0"/>
          </a:p>
        </p:txBody>
      </p:sp>
      <p:pic>
        <p:nvPicPr>
          <p:cNvPr id="13" name="Content Placeholder 12" descr="Screenshot from 2023-04-24 22-51-22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676400"/>
            <a:ext cx="3621195" cy="4830931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Concat</a:t>
            </a:r>
            <a:r>
              <a:rPr lang="en-US" dirty="0"/>
              <a:t> Processed </a:t>
            </a:r>
            <a:r>
              <a:rPr lang="en-US" dirty="0" err="1"/>
              <a:t>Lex</a:t>
            </a:r>
            <a:r>
              <a:rPr lang="en-US" dirty="0"/>
              <a:t> Definition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Inserting Concatenation operator appropriately</a:t>
            </a:r>
          </a:p>
          <a:p>
            <a:r>
              <a:rPr lang="en-US" dirty="0"/>
              <a:t>Example: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                    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505200"/>
            <a:ext cx="4943475" cy="637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4419600"/>
            <a:ext cx="747126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331</TotalTime>
  <Words>879</Words>
  <Application>Microsoft Office PowerPoint</Application>
  <PresentationFormat>On-screen Show (4:3)</PresentationFormat>
  <Paragraphs>140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Urban</vt:lpstr>
      <vt:lpstr>Compiler Design Project</vt:lpstr>
      <vt:lpstr>Problem Statement</vt:lpstr>
      <vt:lpstr>Technologies Used</vt:lpstr>
      <vt:lpstr>Overall Flow Diagram</vt:lpstr>
      <vt:lpstr>Generating DFA</vt:lpstr>
      <vt:lpstr>Classes and functions for DFA creation</vt:lpstr>
      <vt:lpstr>Generating DFA for Lexical Analysis</vt:lpstr>
      <vt:lpstr>Regular Expressions</vt:lpstr>
      <vt:lpstr>Concat Processed Lex Definition</vt:lpstr>
      <vt:lpstr>Postfix Processed Lex</vt:lpstr>
      <vt:lpstr>Syntax Tree from Postfix R.E.</vt:lpstr>
      <vt:lpstr>Master Syntax Tree from Individual Trees</vt:lpstr>
      <vt:lpstr>Slide 13</vt:lpstr>
      <vt:lpstr>Nullable, First-pos, Last-pos, Follow-pos, </vt:lpstr>
      <vt:lpstr>DFA from Master Syntax Tree</vt:lpstr>
      <vt:lpstr> </vt:lpstr>
      <vt:lpstr>Tokenizing Input SQL Statements</vt:lpstr>
      <vt:lpstr>Flow diagram of Tokenizing</vt:lpstr>
      <vt:lpstr>Tokenizing Rule</vt:lpstr>
      <vt:lpstr>Tokenized Stream SQL Preview</vt:lpstr>
      <vt:lpstr>Generating LL(1) Parser</vt:lpstr>
      <vt:lpstr>Classes and Functions for LL(1) generation</vt:lpstr>
      <vt:lpstr>Generating LL(1) Grammar for Parsing</vt:lpstr>
      <vt:lpstr>SQL Grammar</vt:lpstr>
      <vt:lpstr>Pre-processing Productions </vt:lpstr>
      <vt:lpstr>Left Recursion Removal</vt:lpstr>
      <vt:lpstr>Left Factoring Removal</vt:lpstr>
      <vt:lpstr>Generating Nullable, First and Follow of each Non terminals </vt:lpstr>
      <vt:lpstr>Generating LL(1) parsing Table</vt:lpstr>
      <vt:lpstr>Augmenting LL(1) Parsing Table</vt:lpstr>
      <vt:lpstr>Augmented LL(1) parsing table </vt:lpstr>
      <vt:lpstr>Validating SQL statements</vt:lpstr>
      <vt:lpstr>Validating Using LL(1) Parser</vt:lpstr>
      <vt:lpstr>Slide 34</vt:lpstr>
      <vt:lpstr>Slide 35</vt:lpstr>
      <vt:lpstr>Slide 36</vt:lpstr>
      <vt:lpstr>Slide 37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 Project</dc:title>
  <dc:creator>kanko</dc:creator>
  <cp:lastModifiedBy>kanko</cp:lastModifiedBy>
  <cp:revision>40</cp:revision>
  <dcterms:created xsi:type="dcterms:W3CDTF">2023-04-24T16:26:39Z</dcterms:created>
  <dcterms:modified xsi:type="dcterms:W3CDTF">2023-04-27T03:33:39Z</dcterms:modified>
</cp:coreProperties>
</file>