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nva Sans" panose="020B0604020202020204" charset="0"/>
      <p:regular r:id="rId7"/>
    </p:embeddedFont>
    <p:embeddedFont>
      <p:font typeface="Canva Sans Bold" panose="020B0604020202020204" charset="0"/>
      <p:regular r:id="rId8"/>
    </p:embeddedFont>
    <p:embeddedFont>
      <p:font typeface="Franklin Gothic"/>
      <p:bold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980" autoAdjust="0"/>
  </p:normalViewPr>
  <p:slideViewPr>
    <p:cSldViewPr>
      <p:cViewPr varScale="1">
        <p:scale>
          <a:sx n="54" d="100"/>
          <a:sy n="54" d="100"/>
        </p:scale>
        <p:origin x="384" y="51"/>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0" y="557358"/>
            <a:ext cx="7536121" cy="2431050"/>
          </a:xfrm>
          <a:prstGeom prst="rect">
            <a:avLst/>
          </a:prstGeom>
        </p:spPr>
        <p:txBody>
          <a:bodyPr wrap="square" lIns="0" tIns="0" rIns="0" bIns="0" rtlCol="0" anchor="t">
            <a:spAutoFit/>
          </a:bodyPr>
          <a:lstStyle/>
          <a:p>
            <a:pPr marL="0" lvl="0" indent="0" algn="ctr">
              <a:lnSpc>
                <a:spcPts val="9799"/>
              </a:lnSpc>
              <a:spcBef>
                <a:spcPct val="0"/>
              </a:spcBef>
            </a:pPr>
            <a:r>
              <a:rPr lang="en-US" sz="6999" dirty="0">
                <a:solidFill>
                  <a:srgbClr val="000000"/>
                </a:solidFill>
                <a:latin typeface="Canva Sans Bold"/>
              </a:rPr>
              <a:t>Mental Health Support</a:t>
            </a:r>
          </a:p>
        </p:txBody>
      </p:sp>
      <p:sp>
        <p:nvSpPr>
          <p:cNvPr id="3" name="TextBox 3"/>
          <p:cNvSpPr txBox="1"/>
          <p:nvPr/>
        </p:nvSpPr>
        <p:spPr>
          <a:xfrm>
            <a:off x="6399044" y="3619500"/>
            <a:ext cx="5489912" cy="874214"/>
          </a:xfrm>
          <a:prstGeom prst="rect">
            <a:avLst/>
          </a:prstGeom>
        </p:spPr>
        <p:txBody>
          <a:bodyPr wrap="square" lIns="0" tIns="0" rIns="0" bIns="0" rtlCol="0" anchor="t">
            <a:spAutoFit/>
          </a:bodyPr>
          <a:lstStyle/>
          <a:p>
            <a:pPr marL="0" lvl="0" indent="0" algn="ctr">
              <a:lnSpc>
                <a:spcPts val="7279"/>
              </a:lnSpc>
              <a:spcBef>
                <a:spcPct val="0"/>
              </a:spcBef>
            </a:pPr>
            <a:r>
              <a:rPr lang="en-US" sz="5199" dirty="0">
                <a:solidFill>
                  <a:srgbClr val="000000"/>
                </a:solidFill>
                <a:latin typeface="Canva Sans Bold"/>
              </a:rPr>
              <a:t>Team </a:t>
            </a:r>
            <a:r>
              <a:rPr lang="en-US" sz="5199" dirty="0" err="1">
                <a:solidFill>
                  <a:srgbClr val="000000"/>
                </a:solidFill>
                <a:latin typeface="Canva Sans Bold"/>
              </a:rPr>
              <a:t>BigDeal</a:t>
            </a:r>
            <a:endParaRPr lang="en-US" sz="5199" dirty="0">
              <a:solidFill>
                <a:srgbClr val="000000"/>
              </a:solidFill>
              <a:latin typeface="Canva Sans Bold"/>
            </a:endParaRPr>
          </a:p>
        </p:txBody>
      </p:sp>
      <p:sp>
        <p:nvSpPr>
          <p:cNvPr id="4" name="TextBox 4"/>
          <p:cNvSpPr txBox="1"/>
          <p:nvPr/>
        </p:nvSpPr>
        <p:spPr>
          <a:xfrm>
            <a:off x="6478756" y="6395942"/>
            <a:ext cx="5410200" cy="1805302"/>
          </a:xfrm>
          <a:prstGeom prst="rect">
            <a:avLst/>
          </a:prstGeom>
        </p:spPr>
        <p:txBody>
          <a:bodyPr wrap="square" lIns="0" tIns="0" rIns="0" bIns="0" rtlCol="0" anchor="t">
            <a:spAutoFit/>
          </a:bodyPr>
          <a:lstStyle/>
          <a:p>
            <a:pPr marL="0" lvl="0" indent="0" algn="ctr">
              <a:lnSpc>
                <a:spcPts val="4759"/>
              </a:lnSpc>
              <a:spcBef>
                <a:spcPct val="0"/>
              </a:spcBef>
            </a:pPr>
            <a:r>
              <a:rPr lang="en-US" sz="3399" dirty="0" err="1">
                <a:solidFill>
                  <a:srgbClr val="000000"/>
                </a:solidFill>
                <a:latin typeface="Canva Sans"/>
              </a:rPr>
              <a:t>Abish</a:t>
            </a:r>
            <a:r>
              <a:rPr lang="en-US" sz="3399" dirty="0">
                <a:solidFill>
                  <a:srgbClr val="000000"/>
                </a:solidFill>
                <a:latin typeface="Canva Sans"/>
              </a:rPr>
              <a:t> Chhetri</a:t>
            </a:r>
          </a:p>
          <a:p>
            <a:pPr marL="0" lvl="0" indent="0" algn="ctr">
              <a:lnSpc>
                <a:spcPts val="4759"/>
              </a:lnSpc>
              <a:spcBef>
                <a:spcPct val="0"/>
              </a:spcBef>
            </a:pPr>
            <a:r>
              <a:rPr lang="en-US" sz="3399" dirty="0">
                <a:solidFill>
                  <a:srgbClr val="000000"/>
                </a:solidFill>
                <a:latin typeface="Canva Sans"/>
              </a:rPr>
              <a:t>D. Yashwant Rao</a:t>
            </a:r>
          </a:p>
          <a:p>
            <a:pPr marL="0" lvl="0" indent="0" algn="ctr">
              <a:lnSpc>
                <a:spcPts val="4759"/>
              </a:lnSpc>
              <a:spcBef>
                <a:spcPct val="0"/>
              </a:spcBef>
            </a:pPr>
            <a:r>
              <a:rPr lang="en-US" sz="3399" dirty="0">
                <a:solidFill>
                  <a:srgbClr val="000000"/>
                </a:solidFill>
                <a:latin typeface="Canva Sans"/>
              </a:rPr>
              <a:t>Soumya Pratap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07051" y="952500"/>
            <a:ext cx="5473898" cy="762000"/>
          </a:xfrm>
          <a:prstGeom prst="rect">
            <a:avLst/>
          </a:prstGeom>
        </p:spPr>
        <p:txBody>
          <a:bodyPr lIns="0" tIns="0" rIns="0" bIns="0" rtlCol="0" anchor="t">
            <a:spAutoFit/>
          </a:bodyPr>
          <a:lstStyle/>
          <a:p>
            <a:pPr marL="0" lvl="0" indent="0" algn="ctr">
              <a:lnSpc>
                <a:spcPts val="6299"/>
              </a:lnSpc>
              <a:spcBef>
                <a:spcPct val="0"/>
              </a:spcBef>
            </a:pPr>
            <a:r>
              <a:rPr lang="en-US" sz="4500">
                <a:solidFill>
                  <a:srgbClr val="000000"/>
                </a:solidFill>
                <a:latin typeface="Canva Sans Bold"/>
              </a:rPr>
              <a:t>Problem Statement</a:t>
            </a:r>
          </a:p>
        </p:txBody>
      </p:sp>
      <p:sp>
        <p:nvSpPr>
          <p:cNvPr id="3" name="TextBox 3"/>
          <p:cNvSpPr txBox="1"/>
          <p:nvPr/>
        </p:nvSpPr>
        <p:spPr>
          <a:xfrm>
            <a:off x="7543800" y="2095500"/>
            <a:ext cx="8229600" cy="5370701"/>
          </a:xfrm>
          <a:prstGeom prst="rect">
            <a:avLst/>
          </a:prstGeom>
        </p:spPr>
        <p:txBody>
          <a:bodyPr wrap="square" lIns="0" tIns="0" rIns="0" bIns="0" rtlCol="0" anchor="t">
            <a:spAutoFit/>
          </a:bodyPr>
          <a:lstStyle/>
          <a:p>
            <a:pPr marL="0" lvl="0" indent="0" algn="just" rtl="0">
              <a:lnSpc>
                <a:spcPct val="90000"/>
              </a:lnSpc>
              <a:spcBef>
                <a:spcPts val="1000"/>
              </a:spcBef>
              <a:spcAft>
                <a:spcPts val="0"/>
              </a:spcAft>
              <a:buClr>
                <a:schemeClr val="lt2"/>
              </a:buClr>
              <a:buSzPts val="1800"/>
              <a:buNone/>
            </a:pPr>
            <a:r>
              <a:rPr lang="en-GB" sz="3000" dirty="0">
                <a:latin typeface="Franklin Gothic"/>
                <a:cs typeface="Franklin Gothic"/>
                <a:sym typeface="Franklin Gothic"/>
              </a:rPr>
              <a:t> </a:t>
            </a:r>
            <a:br>
              <a:rPr lang="en-GB" sz="3000" dirty="0"/>
            </a:br>
            <a:r>
              <a:rPr lang="en-GB" sz="3000" b="0" i="0" dirty="0">
                <a:effectLst/>
                <a:latin typeface="Söhne"/>
              </a:rPr>
              <a:t>Create a system to provide mental health support by incorporating a pre-screening process for users.</a:t>
            </a:r>
          </a:p>
          <a:p>
            <a:pPr marL="0" lvl="0" indent="0" algn="just" rtl="0">
              <a:lnSpc>
                <a:spcPct val="90000"/>
              </a:lnSpc>
              <a:spcBef>
                <a:spcPts val="1000"/>
              </a:spcBef>
              <a:spcAft>
                <a:spcPts val="0"/>
              </a:spcAft>
              <a:buClr>
                <a:schemeClr val="lt2"/>
              </a:buClr>
              <a:buSzPts val="1800"/>
              <a:buNone/>
            </a:pPr>
            <a:r>
              <a:rPr lang="en-GB" sz="3000" b="0" i="0" dirty="0">
                <a:effectLst/>
                <a:latin typeface="Söhne"/>
              </a:rPr>
              <a:t> This mechanism will tailor responses based on their mental health status, efficiently connecting those in need with qualified </a:t>
            </a:r>
            <a:r>
              <a:rPr lang="en-GB" sz="3000" dirty="0" err="1">
                <a:latin typeface="Söhne"/>
              </a:rPr>
              <a:t>C</a:t>
            </a:r>
            <a:r>
              <a:rPr lang="en-GB" sz="3000" b="0" i="0" dirty="0" err="1">
                <a:effectLst/>
                <a:latin typeface="Söhne"/>
              </a:rPr>
              <a:t>ounselors</a:t>
            </a:r>
            <a:r>
              <a:rPr lang="en-GB" sz="3000" b="0" i="0" dirty="0">
                <a:effectLst/>
                <a:latin typeface="Söhne"/>
              </a:rPr>
              <a:t>. </a:t>
            </a:r>
          </a:p>
          <a:p>
            <a:pPr marL="0" lvl="0" indent="0" algn="just" rtl="0">
              <a:lnSpc>
                <a:spcPct val="90000"/>
              </a:lnSpc>
              <a:spcBef>
                <a:spcPts val="1000"/>
              </a:spcBef>
              <a:spcAft>
                <a:spcPts val="0"/>
              </a:spcAft>
              <a:buClr>
                <a:schemeClr val="lt2"/>
              </a:buClr>
              <a:buSzPts val="1800"/>
              <a:buNone/>
            </a:pPr>
            <a:r>
              <a:rPr lang="en-GB" sz="3000" b="0" i="0" dirty="0">
                <a:effectLst/>
                <a:latin typeface="Söhne"/>
              </a:rPr>
              <a:t>The centralized platform acts as a hub, enabling seamless communication between users and </a:t>
            </a:r>
            <a:r>
              <a:rPr lang="en-GB" sz="3000" b="0" i="0" dirty="0" err="1">
                <a:effectLst/>
                <a:latin typeface="Söhne"/>
              </a:rPr>
              <a:t>counselors</a:t>
            </a:r>
            <a:r>
              <a:rPr lang="en-GB" sz="3000" b="0" i="0" dirty="0">
                <a:effectLst/>
                <a:latin typeface="Söhne"/>
              </a:rPr>
              <a:t> through secure channels. </a:t>
            </a:r>
          </a:p>
          <a:p>
            <a:pPr marL="0" lvl="0" indent="0" algn="just" rtl="0">
              <a:lnSpc>
                <a:spcPct val="90000"/>
              </a:lnSpc>
              <a:spcBef>
                <a:spcPts val="1000"/>
              </a:spcBef>
              <a:spcAft>
                <a:spcPts val="0"/>
              </a:spcAft>
              <a:buClr>
                <a:schemeClr val="lt2"/>
              </a:buClr>
              <a:buSzPts val="1800"/>
              <a:buNone/>
            </a:pPr>
            <a:r>
              <a:rPr lang="en-GB" sz="3000" b="0" i="0" dirty="0">
                <a:effectLst/>
                <a:latin typeface="Söhne"/>
              </a:rPr>
              <a:t>This approach prioritizes immediate intervention and ongoing resources, fostering a supportive community for managing mental well-being effectively.</a:t>
            </a:r>
            <a:endParaRPr lang="en-GB" sz="3000" dirty="0"/>
          </a:p>
        </p:txBody>
      </p:sp>
      <p:pic>
        <p:nvPicPr>
          <p:cNvPr id="5" name="Picture 4">
            <a:extLst>
              <a:ext uri="{FF2B5EF4-FFF2-40B4-BE49-F238E27FC236}">
                <a16:creationId xmlns:a16="http://schemas.microsoft.com/office/drawing/2014/main" id="{A4851739-A297-491F-7559-310E35544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695700"/>
            <a:ext cx="6400800" cy="3606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48600" y="114300"/>
            <a:ext cx="2364462" cy="762000"/>
          </a:xfrm>
          <a:prstGeom prst="rect">
            <a:avLst/>
          </a:prstGeom>
        </p:spPr>
        <p:txBody>
          <a:bodyPr lIns="0" tIns="0" rIns="0" bIns="0" rtlCol="0" anchor="t">
            <a:spAutoFit/>
          </a:bodyPr>
          <a:lstStyle/>
          <a:p>
            <a:pPr marL="0" lvl="0" indent="0" algn="ctr">
              <a:lnSpc>
                <a:spcPts val="6299"/>
              </a:lnSpc>
              <a:spcBef>
                <a:spcPct val="0"/>
              </a:spcBef>
            </a:pPr>
            <a:r>
              <a:rPr lang="en-US" sz="4500" dirty="0">
                <a:solidFill>
                  <a:srgbClr val="000000"/>
                </a:solidFill>
                <a:latin typeface="Canva Sans Bold"/>
              </a:rPr>
              <a:t>Solution</a:t>
            </a:r>
          </a:p>
        </p:txBody>
      </p:sp>
      <p:sp>
        <p:nvSpPr>
          <p:cNvPr id="3" name="TextBox 3"/>
          <p:cNvSpPr txBox="1"/>
          <p:nvPr/>
        </p:nvSpPr>
        <p:spPr>
          <a:xfrm>
            <a:off x="592246" y="1104900"/>
            <a:ext cx="16877169" cy="8546635"/>
          </a:xfrm>
          <a:prstGeom prst="rect">
            <a:avLst/>
          </a:prstGeom>
        </p:spPr>
        <p:txBody>
          <a:bodyPr wrap="square" lIns="0" tIns="0" rIns="0" bIns="0" rtlCol="0" anchor="t">
            <a:spAutoFit/>
          </a:bodyPr>
          <a:lstStyle/>
          <a:p>
            <a:pPr marL="342900" lvl="0" indent="-342900" algn="just">
              <a:lnSpc>
                <a:spcPts val="4759"/>
              </a:lnSpc>
              <a:spcBef>
                <a:spcPct val="0"/>
              </a:spcBef>
              <a:buFont typeface="Wingdings" panose="05000000000000000000" pitchFamily="2" charset="2"/>
              <a:buChar char="ü"/>
            </a:pPr>
            <a:r>
              <a:rPr lang="en-GB" sz="2700" dirty="0">
                <a:solidFill>
                  <a:srgbClr val="000000"/>
                </a:solidFill>
                <a:latin typeface="Canva Sans"/>
              </a:rPr>
              <a:t>The envisioned platform serves as a seamless connection between </a:t>
            </a:r>
            <a:r>
              <a:rPr lang="en-GB" sz="2700" dirty="0" err="1">
                <a:solidFill>
                  <a:srgbClr val="000000"/>
                </a:solidFill>
                <a:latin typeface="Canva Sans"/>
              </a:rPr>
              <a:t>counselors</a:t>
            </a:r>
            <a:r>
              <a:rPr lang="en-GB" sz="2700" dirty="0">
                <a:solidFill>
                  <a:srgbClr val="000000"/>
                </a:solidFill>
                <a:latin typeface="Canva Sans"/>
              </a:rPr>
              <a:t> and individuals seeking support. It incorporates a unique feature – a personality test – designed to assist </a:t>
            </a:r>
            <a:r>
              <a:rPr lang="en-GB" sz="2700" dirty="0" err="1">
                <a:solidFill>
                  <a:srgbClr val="000000"/>
                </a:solidFill>
                <a:latin typeface="Canva Sans"/>
              </a:rPr>
              <a:t>counselors</a:t>
            </a:r>
            <a:r>
              <a:rPr lang="en-GB" sz="2700" dirty="0">
                <a:solidFill>
                  <a:srgbClr val="000000"/>
                </a:solidFill>
                <a:latin typeface="Canva Sans"/>
              </a:rPr>
              <a:t> in understanding their clients better.</a:t>
            </a:r>
          </a:p>
          <a:p>
            <a:pPr marL="342900" lvl="0" indent="-342900" algn="just">
              <a:lnSpc>
                <a:spcPts val="4759"/>
              </a:lnSpc>
              <a:spcBef>
                <a:spcPct val="0"/>
              </a:spcBef>
              <a:buFont typeface="Wingdings" panose="05000000000000000000" pitchFamily="2" charset="2"/>
              <a:buChar char="ü"/>
            </a:pPr>
            <a:r>
              <a:rPr lang="en-GB" sz="2700" dirty="0">
                <a:solidFill>
                  <a:srgbClr val="000000"/>
                </a:solidFill>
                <a:latin typeface="Canva Sans"/>
              </a:rPr>
              <a:t> This platform enhances the effectiveness of </a:t>
            </a:r>
            <a:r>
              <a:rPr lang="en-GB" sz="2700" dirty="0" err="1">
                <a:solidFill>
                  <a:srgbClr val="000000"/>
                </a:solidFill>
                <a:latin typeface="Canva Sans"/>
              </a:rPr>
              <a:t>counseling</a:t>
            </a:r>
            <a:r>
              <a:rPr lang="en-GB" sz="2700" dirty="0">
                <a:solidFill>
                  <a:srgbClr val="000000"/>
                </a:solidFill>
                <a:latin typeface="Canva Sans"/>
              </a:rPr>
              <a:t> sessions by providing insights into the individual's personality, aiding </a:t>
            </a:r>
            <a:r>
              <a:rPr lang="en-GB" sz="2700" dirty="0" err="1">
                <a:solidFill>
                  <a:srgbClr val="000000"/>
                </a:solidFill>
                <a:latin typeface="Canva Sans"/>
              </a:rPr>
              <a:t>counselors</a:t>
            </a:r>
            <a:r>
              <a:rPr lang="en-GB" sz="2700" dirty="0">
                <a:solidFill>
                  <a:srgbClr val="000000"/>
                </a:solidFill>
                <a:latin typeface="Canva Sans"/>
              </a:rPr>
              <a:t> in tailoring their approach for optimal support.</a:t>
            </a:r>
          </a:p>
          <a:p>
            <a:pPr marL="342900" lvl="0" indent="-342900" algn="just">
              <a:lnSpc>
                <a:spcPts val="4759"/>
              </a:lnSpc>
              <a:spcBef>
                <a:spcPct val="0"/>
              </a:spcBef>
              <a:buFont typeface="Wingdings" panose="05000000000000000000" pitchFamily="2" charset="2"/>
              <a:buChar char="ü"/>
            </a:pPr>
            <a:r>
              <a:rPr lang="en-GB" sz="2700" dirty="0">
                <a:solidFill>
                  <a:srgbClr val="000000"/>
                </a:solidFill>
                <a:latin typeface="Canva Sans"/>
              </a:rPr>
              <a:t>The pre-screening round utilizes a combination of emotional and tailored questions, leveraging the ChatGPT API for responsive and personalized interactions. This approach ensures that users receive meaningful and relevant responses based on their unique needs and emotional states.</a:t>
            </a:r>
          </a:p>
          <a:p>
            <a:pPr marL="342900" lvl="0" indent="-342900" algn="just">
              <a:lnSpc>
                <a:spcPts val="4759"/>
              </a:lnSpc>
              <a:spcBef>
                <a:spcPct val="0"/>
              </a:spcBef>
              <a:buFont typeface="Wingdings" panose="05000000000000000000" pitchFamily="2" charset="2"/>
              <a:buChar char="ü"/>
            </a:pPr>
            <a:r>
              <a:rPr lang="en-GB" sz="2700" dirty="0">
                <a:solidFill>
                  <a:srgbClr val="000000"/>
                </a:solidFill>
                <a:latin typeface="Canva Sans"/>
              </a:rPr>
              <a:t>The platform also streamlines the session booking process, offering a user-friendly interface for seamless scheduling. The integration of </a:t>
            </a:r>
            <a:r>
              <a:rPr lang="en-GB" sz="2700" dirty="0" err="1">
                <a:solidFill>
                  <a:srgbClr val="000000"/>
                </a:solidFill>
                <a:latin typeface="Canva Sans"/>
              </a:rPr>
              <a:t>Razorpay</a:t>
            </a:r>
            <a:r>
              <a:rPr lang="en-GB" sz="2700" dirty="0">
                <a:solidFill>
                  <a:srgbClr val="000000"/>
                </a:solidFill>
                <a:latin typeface="Canva Sans"/>
              </a:rPr>
              <a:t> for payment handling adds a secure and efficient financial transaction layer, ensuring a hassle-free experience for both </a:t>
            </a:r>
            <a:r>
              <a:rPr lang="en-GB" sz="2700" dirty="0" err="1">
                <a:solidFill>
                  <a:srgbClr val="000000"/>
                </a:solidFill>
                <a:latin typeface="Canva Sans"/>
              </a:rPr>
              <a:t>counselors</a:t>
            </a:r>
            <a:r>
              <a:rPr lang="en-GB" sz="2700" dirty="0">
                <a:solidFill>
                  <a:srgbClr val="000000"/>
                </a:solidFill>
                <a:latin typeface="Canva Sans"/>
              </a:rPr>
              <a:t> and users.</a:t>
            </a:r>
          </a:p>
          <a:p>
            <a:pPr marL="342900" lvl="0" indent="-342900" algn="just">
              <a:lnSpc>
                <a:spcPts val="4759"/>
              </a:lnSpc>
              <a:spcBef>
                <a:spcPct val="0"/>
              </a:spcBef>
              <a:buFont typeface="Wingdings" panose="05000000000000000000" pitchFamily="2" charset="2"/>
              <a:buChar char="ü"/>
            </a:pPr>
            <a:r>
              <a:rPr lang="en-GB" sz="2700" dirty="0">
                <a:solidFill>
                  <a:srgbClr val="000000"/>
                </a:solidFill>
                <a:latin typeface="Canva Sans"/>
              </a:rPr>
              <a:t>In essence, the platform optimizes the </a:t>
            </a:r>
            <a:r>
              <a:rPr lang="en-GB" sz="2700" dirty="0" err="1">
                <a:solidFill>
                  <a:srgbClr val="000000"/>
                </a:solidFill>
                <a:latin typeface="Canva Sans"/>
              </a:rPr>
              <a:t>counseling</a:t>
            </a:r>
            <a:r>
              <a:rPr lang="en-GB" sz="2700" dirty="0">
                <a:solidFill>
                  <a:srgbClr val="000000"/>
                </a:solidFill>
                <a:latin typeface="Canva Sans"/>
              </a:rPr>
              <a:t> process by combining advanced technologies, personality insights, and efficient session management, fostering a supportive environment for mental health and well-being.</a:t>
            </a:r>
            <a:endParaRPr lang="en-US" sz="2700"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47746" y="952500"/>
            <a:ext cx="9592509" cy="762000"/>
          </a:xfrm>
          <a:prstGeom prst="rect">
            <a:avLst/>
          </a:prstGeom>
        </p:spPr>
        <p:txBody>
          <a:bodyPr lIns="0" tIns="0" rIns="0" bIns="0" rtlCol="0" anchor="t">
            <a:spAutoFit/>
          </a:bodyPr>
          <a:lstStyle/>
          <a:p>
            <a:pPr marL="0" lvl="0" indent="0" algn="ctr">
              <a:lnSpc>
                <a:spcPts val="6299"/>
              </a:lnSpc>
              <a:spcBef>
                <a:spcPct val="0"/>
              </a:spcBef>
            </a:pPr>
            <a:r>
              <a:rPr lang="en-US" sz="4500">
                <a:solidFill>
                  <a:srgbClr val="000000"/>
                </a:solidFill>
                <a:latin typeface="Canva Sans Bold"/>
              </a:rPr>
              <a:t>Tech Stacks and Frameworks Used</a:t>
            </a:r>
          </a:p>
        </p:txBody>
      </p:sp>
      <p:sp>
        <p:nvSpPr>
          <p:cNvPr id="3" name="TextBox 3"/>
          <p:cNvSpPr txBox="1"/>
          <p:nvPr/>
        </p:nvSpPr>
        <p:spPr>
          <a:xfrm>
            <a:off x="6400800" y="4229100"/>
            <a:ext cx="5791200" cy="4267515"/>
          </a:xfrm>
          <a:prstGeom prst="rect">
            <a:avLst/>
          </a:prstGeom>
        </p:spPr>
        <p:txBody>
          <a:bodyPr wrap="square" lIns="0" tIns="0" rIns="0" bIns="0" rtlCol="0" anchor="t">
            <a:spAutoFit/>
          </a:bodyPr>
          <a:lstStyle/>
          <a:p>
            <a:pPr marL="0" lvl="0" indent="0" algn="ctr">
              <a:lnSpc>
                <a:spcPts val="4759"/>
              </a:lnSpc>
              <a:spcBef>
                <a:spcPct val="0"/>
              </a:spcBef>
            </a:pPr>
            <a:r>
              <a:rPr lang="en-US" sz="3399" dirty="0">
                <a:solidFill>
                  <a:srgbClr val="000000"/>
                </a:solidFill>
                <a:latin typeface="Canva Sans"/>
              </a:rPr>
              <a:t>React.js</a:t>
            </a:r>
          </a:p>
          <a:p>
            <a:pPr marL="0" lvl="0" indent="0" algn="ctr">
              <a:lnSpc>
                <a:spcPts val="4759"/>
              </a:lnSpc>
              <a:spcBef>
                <a:spcPct val="0"/>
              </a:spcBef>
            </a:pPr>
            <a:r>
              <a:rPr lang="en-US" sz="3399" dirty="0">
                <a:solidFill>
                  <a:srgbClr val="000000"/>
                </a:solidFill>
                <a:latin typeface="Canva Sans"/>
              </a:rPr>
              <a:t>Chakra UI</a:t>
            </a:r>
          </a:p>
          <a:p>
            <a:pPr marL="0" lvl="0" indent="0" algn="ctr">
              <a:lnSpc>
                <a:spcPts val="4759"/>
              </a:lnSpc>
              <a:spcBef>
                <a:spcPct val="0"/>
              </a:spcBef>
            </a:pPr>
            <a:r>
              <a:rPr lang="en-US" sz="3399" dirty="0">
                <a:solidFill>
                  <a:srgbClr val="000000"/>
                </a:solidFill>
                <a:latin typeface="Canva Sans"/>
              </a:rPr>
              <a:t>Node.js</a:t>
            </a:r>
          </a:p>
          <a:p>
            <a:pPr marL="0" lvl="0" indent="0" algn="ctr">
              <a:lnSpc>
                <a:spcPts val="4759"/>
              </a:lnSpc>
              <a:spcBef>
                <a:spcPct val="0"/>
              </a:spcBef>
            </a:pPr>
            <a:r>
              <a:rPr lang="en-US" sz="3399" dirty="0">
                <a:solidFill>
                  <a:srgbClr val="000000"/>
                </a:solidFill>
                <a:latin typeface="Canva Sans"/>
              </a:rPr>
              <a:t>MongoDB</a:t>
            </a:r>
          </a:p>
          <a:p>
            <a:pPr marL="0" lvl="0" indent="0" algn="ctr">
              <a:lnSpc>
                <a:spcPts val="4759"/>
              </a:lnSpc>
              <a:spcBef>
                <a:spcPct val="0"/>
              </a:spcBef>
            </a:pPr>
            <a:r>
              <a:rPr lang="en-US" sz="3399" dirty="0">
                <a:solidFill>
                  <a:srgbClr val="000000"/>
                </a:solidFill>
                <a:latin typeface="Canva Sans"/>
              </a:rPr>
              <a:t>Express.js</a:t>
            </a:r>
          </a:p>
          <a:p>
            <a:pPr marL="0" lvl="0" indent="0" algn="ctr">
              <a:lnSpc>
                <a:spcPts val="4759"/>
              </a:lnSpc>
              <a:spcBef>
                <a:spcPct val="0"/>
              </a:spcBef>
            </a:pPr>
            <a:r>
              <a:rPr lang="en-US" sz="3399" dirty="0">
                <a:solidFill>
                  <a:srgbClr val="000000"/>
                </a:solidFill>
                <a:latin typeface="Canva Sans"/>
              </a:rPr>
              <a:t>DALL-E(API)</a:t>
            </a:r>
          </a:p>
          <a:p>
            <a:pPr marL="0" lvl="0" indent="0" algn="ctr">
              <a:lnSpc>
                <a:spcPts val="4759"/>
              </a:lnSpc>
              <a:spcBef>
                <a:spcPct val="0"/>
              </a:spcBef>
            </a:pPr>
            <a:endParaRPr lang="en-US" sz="3399" dirty="0">
              <a:solidFill>
                <a:srgbClr val="000000"/>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42288" y="952500"/>
            <a:ext cx="11203424" cy="762000"/>
          </a:xfrm>
          <a:prstGeom prst="rect">
            <a:avLst/>
          </a:prstGeom>
        </p:spPr>
        <p:txBody>
          <a:bodyPr lIns="0" tIns="0" rIns="0" bIns="0" rtlCol="0" anchor="t">
            <a:spAutoFit/>
          </a:bodyPr>
          <a:lstStyle/>
          <a:p>
            <a:pPr marL="0" lvl="0" indent="0" algn="ctr">
              <a:lnSpc>
                <a:spcPts val="6299"/>
              </a:lnSpc>
              <a:spcBef>
                <a:spcPct val="0"/>
              </a:spcBef>
            </a:pPr>
            <a:r>
              <a:rPr lang="en-US" sz="4500">
                <a:solidFill>
                  <a:srgbClr val="000000"/>
                </a:solidFill>
                <a:latin typeface="Canva Sans Bold"/>
              </a:rPr>
              <a:t>Why you chose this problem statement?</a:t>
            </a:r>
          </a:p>
        </p:txBody>
      </p:sp>
      <p:sp>
        <p:nvSpPr>
          <p:cNvPr id="3" name="TextBox 3"/>
          <p:cNvSpPr txBox="1"/>
          <p:nvPr/>
        </p:nvSpPr>
        <p:spPr>
          <a:xfrm>
            <a:off x="1524000" y="2857500"/>
            <a:ext cx="14803264" cy="4267515"/>
          </a:xfrm>
          <a:prstGeom prst="rect">
            <a:avLst/>
          </a:prstGeom>
        </p:spPr>
        <p:txBody>
          <a:bodyPr lIns="0" tIns="0" rIns="0" bIns="0" rtlCol="0" anchor="t">
            <a:spAutoFit/>
          </a:bodyPr>
          <a:lstStyle/>
          <a:p>
            <a:pPr marL="0" lvl="0" indent="0" algn="just">
              <a:lnSpc>
                <a:spcPts val="4759"/>
              </a:lnSpc>
              <a:spcBef>
                <a:spcPct val="0"/>
              </a:spcBef>
            </a:pPr>
            <a:r>
              <a:rPr lang="en-US" sz="3399" dirty="0">
                <a:solidFill>
                  <a:srgbClr val="000000"/>
                </a:solidFill>
                <a:latin typeface="Canva Sans"/>
              </a:rPr>
              <a:t>We chose this problem statement as mental health does not gets importance in our society and is often ignored . People suffer in silence  as they still don’t have access to a streamlined platform that give their mental state the Importance it needs. Above proposed platform very much seems to be  the </a:t>
            </a:r>
            <a:r>
              <a:rPr lang="en-US" sz="3399" b="1" dirty="0">
                <a:solidFill>
                  <a:srgbClr val="000000"/>
                </a:solidFill>
                <a:latin typeface="Canva Sans"/>
              </a:rPr>
              <a:t>“ need of the hour “.</a:t>
            </a:r>
            <a:r>
              <a:rPr lang="en-US" sz="3399" dirty="0">
                <a:solidFill>
                  <a:srgbClr val="000000"/>
                </a:solidFill>
                <a:latin typeface="Canva Sans"/>
              </a:rPr>
              <a:t> This way people can access true knowledge about mental well-being and will have access to resources about it.</a:t>
            </a:r>
            <a:endParaRPr lang="en-US" sz="3399" b="1" dirty="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379</Words>
  <Application>Microsoft Office PowerPoint</Application>
  <PresentationFormat>Custom</PresentationFormat>
  <Paragraphs>25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Canva Sans Bold</vt:lpstr>
      <vt:lpstr>Arial</vt:lpstr>
      <vt:lpstr>Wingdings</vt:lpstr>
      <vt:lpstr>Franklin Gothic</vt:lpstr>
      <vt:lpstr>Calibri</vt:lpstr>
      <vt:lpstr>Canva Sans</vt:lpstr>
      <vt:lpstr>Söhne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Hackathon Presentation Template</dc:title>
  <dc:creator>Soumya Pratap Singh</dc:creator>
  <cp:lastModifiedBy>Soumya Pratap Singh</cp:lastModifiedBy>
  <cp:revision>4</cp:revision>
  <dcterms:created xsi:type="dcterms:W3CDTF">2006-08-16T00:00:00Z</dcterms:created>
  <dcterms:modified xsi:type="dcterms:W3CDTF">2024-01-20T12:10:47Z</dcterms:modified>
  <dc:identifier>DAF6Z0_8jvQ</dc:identifier>
</cp:coreProperties>
</file>