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76" d="100"/>
          <a:sy n="76" d="100"/>
        </p:scale>
        <p:origin x="216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9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7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4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08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90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21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89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78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09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8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704" r:id="rId6"/>
    <p:sldLayoutId id="2147483699" r:id="rId7"/>
    <p:sldLayoutId id="2147483700" r:id="rId8"/>
    <p:sldLayoutId id="2147483701" r:id="rId9"/>
    <p:sldLayoutId id="2147483703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78CC48C-9275-4EFA-9B84-8E818500B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DF930-488D-DF4F-B155-D075DFCB6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068" y="4565011"/>
            <a:ext cx="10908792" cy="106984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altLang="en-US" sz="6000" dirty="0" err="1">
                <a:latin typeface="Arial" panose="020B0604020202020204" pitchFamily="34" charset="0"/>
                <a:cs typeface="Arial" panose="020B0604020202020204" pitchFamily="34" charset="0"/>
              </a:rPr>
              <a:t>SentimentNet</a:t>
            </a:r>
            <a:r>
              <a:rPr lang="en-US" altLang="en-US" sz="6000" dirty="0">
                <a:latin typeface="Arial" panose="020B0604020202020204" pitchFamily="34" charset="0"/>
                <a:cs typeface="Arial" panose="020B0604020202020204" pitchFamily="34" charset="0"/>
              </a:rPr>
              <a:t>: Mood-based Music Generation using ML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ABF77A-3E38-49F1-B6DF-9D5B34A13B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94" b="21218"/>
          <a:stretch/>
        </p:blipFill>
        <p:spPr>
          <a:xfrm>
            <a:off x="20" y="10"/>
            <a:ext cx="12191979" cy="4196972"/>
          </a:xfrm>
          <a:custGeom>
            <a:avLst/>
            <a:gdLst/>
            <a:ahLst/>
            <a:cxnLst/>
            <a:rect l="l" t="t" r="r" b="b"/>
            <a:pathLst>
              <a:path w="12191999" h="4196982">
                <a:moveTo>
                  <a:pt x="0" y="0"/>
                </a:moveTo>
                <a:lnTo>
                  <a:pt x="12191999" y="0"/>
                </a:lnTo>
                <a:lnTo>
                  <a:pt x="12191999" y="4170459"/>
                </a:lnTo>
                <a:lnTo>
                  <a:pt x="11986461" y="4175111"/>
                </a:lnTo>
                <a:cubicBezTo>
                  <a:pt x="11912297" y="4174136"/>
                  <a:pt x="11838168" y="4170508"/>
                  <a:pt x="11764214" y="4164231"/>
                </a:cubicBezTo>
                <a:cubicBezTo>
                  <a:pt x="11656850" y="4156227"/>
                  <a:pt x="11548596" y="4145173"/>
                  <a:pt x="11441995" y="4165502"/>
                </a:cubicBezTo>
                <a:cubicBezTo>
                  <a:pt x="11324975" y="4187991"/>
                  <a:pt x="11208081" y="4188118"/>
                  <a:pt x="11090044" y="4182401"/>
                </a:cubicBezTo>
                <a:cubicBezTo>
                  <a:pt x="10989160" y="4177573"/>
                  <a:pt x="10888657" y="4152161"/>
                  <a:pt x="10787011" y="4178970"/>
                </a:cubicBezTo>
                <a:cubicBezTo>
                  <a:pt x="10776897" y="4180444"/>
                  <a:pt x="10766592" y="4180012"/>
                  <a:pt x="10756643" y="4177700"/>
                </a:cubicBezTo>
                <a:cubicBezTo>
                  <a:pt x="10645468" y="4162326"/>
                  <a:pt x="10533530" y="4174904"/>
                  <a:pt x="10421973" y="4170584"/>
                </a:cubicBezTo>
                <a:cubicBezTo>
                  <a:pt x="10370515" y="4168551"/>
                  <a:pt x="10318040" y="4169695"/>
                  <a:pt x="10267216" y="4164231"/>
                </a:cubicBezTo>
                <a:cubicBezTo>
                  <a:pt x="10150577" y="4151780"/>
                  <a:pt x="10034192" y="4145173"/>
                  <a:pt x="9918824" y="4174523"/>
                </a:cubicBezTo>
                <a:cubicBezTo>
                  <a:pt x="9885153" y="4182439"/>
                  <a:pt x="9850745" y="4186695"/>
                  <a:pt x="9816160" y="4187229"/>
                </a:cubicBezTo>
                <a:cubicBezTo>
                  <a:pt x="9703206" y="4191295"/>
                  <a:pt x="9590632" y="4183544"/>
                  <a:pt x="9478059" y="4177191"/>
                </a:cubicBezTo>
                <a:cubicBezTo>
                  <a:pt x="9399918" y="4172744"/>
                  <a:pt x="9321904" y="4163088"/>
                  <a:pt x="9243637" y="4171220"/>
                </a:cubicBezTo>
                <a:cubicBezTo>
                  <a:pt x="9198150" y="4175921"/>
                  <a:pt x="9152282" y="4175921"/>
                  <a:pt x="9106795" y="4171220"/>
                </a:cubicBezTo>
                <a:cubicBezTo>
                  <a:pt x="9022962" y="4161398"/>
                  <a:pt x="8938380" y="4159568"/>
                  <a:pt x="8854204" y="4165756"/>
                </a:cubicBezTo>
                <a:cubicBezTo>
                  <a:pt x="8728543" y="4176556"/>
                  <a:pt x="8603010" y="4185577"/>
                  <a:pt x="8476969" y="4168424"/>
                </a:cubicBezTo>
                <a:cubicBezTo>
                  <a:pt x="8405486" y="4157192"/>
                  <a:pt x="8332808" y="4155871"/>
                  <a:pt x="8260970" y="4164486"/>
                </a:cubicBezTo>
                <a:cubicBezTo>
                  <a:pt x="8089823" y="4188500"/>
                  <a:pt x="7918295" y="4180749"/>
                  <a:pt x="7746767" y="4170839"/>
                </a:cubicBezTo>
                <a:cubicBezTo>
                  <a:pt x="7632160" y="4164104"/>
                  <a:pt x="7517046" y="4151780"/>
                  <a:pt x="7402693" y="4168043"/>
                </a:cubicBezTo>
                <a:cubicBezTo>
                  <a:pt x="7256831" y="4188372"/>
                  <a:pt x="7110841" y="4181638"/>
                  <a:pt x="6964597" y="4175667"/>
                </a:cubicBezTo>
                <a:cubicBezTo>
                  <a:pt x="6857233" y="4171220"/>
                  <a:pt x="6749742" y="4157751"/>
                  <a:pt x="6642124" y="4174396"/>
                </a:cubicBezTo>
                <a:cubicBezTo>
                  <a:pt x="6631045" y="4175908"/>
                  <a:pt x="6619775" y="4174777"/>
                  <a:pt x="6609216" y="4171093"/>
                </a:cubicBezTo>
                <a:cubicBezTo>
                  <a:pt x="6568379" y="4157650"/>
                  <a:pt x="6524595" y="4155846"/>
                  <a:pt x="6482793" y="4165883"/>
                </a:cubicBezTo>
                <a:cubicBezTo>
                  <a:pt x="6405669" y="4182782"/>
                  <a:pt x="6328672" y="4190151"/>
                  <a:pt x="6250150" y="4174777"/>
                </a:cubicBezTo>
                <a:cubicBezTo>
                  <a:pt x="6217254" y="4167891"/>
                  <a:pt x="6183521" y="4165883"/>
                  <a:pt x="6150028" y="4168806"/>
                </a:cubicBezTo>
                <a:cubicBezTo>
                  <a:pt x="6020175" y="4181766"/>
                  <a:pt x="5890068" y="4176683"/>
                  <a:pt x="5760087" y="4174142"/>
                </a:cubicBezTo>
                <a:cubicBezTo>
                  <a:pt x="5521345" y="4169695"/>
                  <a:pt x="5282477" y="4174142"/>
                  <a:pt x="5044242" y="4151399"/>
                </a:cubicBezTo>
                <a:cubicBezTo>
                  <a:pt x="4979506" y="4145237"/>
                  <a:pt x="4914326" y="4141297"/>
                  <a:pt x="4849272" y="4142076"/>
                </a:cubicBezTo>
                <a:cubicBezTo>
                  <a:pt x="4784218" y="4142854"/>
                  <a:pt x="4719291" y="4148349"/>
                  <a:pt x="4655063" y="4161055"/>
                </a:cubicBezTo>
                <a:cubicBezTo>
                  <a:pt x="4447578" y="4201332"/>
                  <a:pt x="4239457" y="4203874"/>
                  <a:pt x="4029811" y="4187610"/>
                </a:cubicBezTo>
                <a:cubicBezTo>
                  <a:pt x="3943792" y="4180876"/>
                  <a:pt x="3857774" y="4169695"/>
                  <a:pt x="3771375" y="4171855"/>
                </a:cubicBezTo>
                <a:cubicBezTo>
                  <a:pt x="3623225" y="4175794"/>
                  <a:pt x="3474948" y="4167789"/>
                  <a:pt x="3326672" y="4169822"/>
                </a:cubicBezTo>
                <a:cubicBezTo>
                  <a:pt x="3322669" y="4170394"/>
                  <a:pt x="3318578" y="4169860"/>
                  <a:pt x="3314855" y="4168297"/>
                </a:cubicBezTo>
                <a:cubicBezTo>
                  <a:pt x="3278008" y="4143013"/>
                  <a:pt x="3237604" y="4152796"/>
                  <a:pt x="3199487" y="4159403"/>
                </a:cubicBezTo>
                <a:cubicBezTo>
                  <a:pt x="3072810" y="4181384"/>
                  <a:pt x="2946260" y="4192184"/>
                  <a:pt x="2817550" y="4175158"/>
                </a:cubicBezTo>
                <a:cubicBezTo>
                  <a:pt x="2694647" y="4157332"/>
                  <a:pt x="2569990" y="4155109"/>
                  <a:pt x="2446541" y="4168551"/>
                </a:cubicBezTo>
                <a:cubicBezTo>
                  <a:pt x="2276791" y="4188372"/>
                  <a:pt x="2107677" y="4184179"/>
                  <a:pt x="1938308" y="4168551"/>
                </a:cubicBezTo>
                <a:cubicBezTo>
                  <a:pt x="1869570" y="4162199"/>
                  <a:pt x="1799815" y="4151399"/>
                  <a:pt x="1731712" y="4167281"/>
                </a:cubicBezTo>
                <a:cubicBezTo>
                  <a:pt x="1647854" y="4186721"/>
                  <a:pt x="1564250" y="4180368"/>
                  <a:pt x="1480137" y="4176048"/>
                </a:cubicBezTo>
                <a:cubicBezTo>
                  <a:pt x="1373663" y="4170457"/>
                  <a:pt x="1267442" y="4154321"/>
                  <a:pt x="1160586" y="4167027"/>
                </a:cubicBezTo>
                <a:cubicBezTo>
                  <a:pt x="1111161" y="4172871"/>
                  <a:pt x="1062116" y="4182147"/>
                  <a:pt x="1012055" y="4179733"/>
                </a:cubicBezTo>
                <a:cubicBezTo>
                  <a:pt x="873562" y="4173380"/>
                  <a:pt x="735196" y="4165883"/>
                  <a:pt x="596449" y="4167027"/>
                </a:cubicBezTo>
                <a:cubicBezTo>
                  <a:pt x="538383" y="4167408"/>
                  <a:pt x="480699" y="4169314"/>
                  <a:pt x="422887" y="4173507"/>
                </a:cubicBezTo>
                <a:cubicBezTo>
                  <a:pt x="315015" y="4181384"/>
                  <a:pt x="207524" y="4170711"/>
                  <a:pt x="100033" y="4166900"/>
                </a:cubicBezTo>
                <a:lnTo>
                  <a:pt x="0" y="417138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91139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 and Project Goals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E541-3CB4-EA45-BF1F-ACB64DDA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Situation: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 new music given a sentiment and a theme song.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Goals: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music based on the audio and performance level parameters.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multiple alternatives to the original music for the given emotion, keeping the underlining theme intact. 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E541-3CB4-EA45-BF1F-ACB64DDA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labelled dataset of significant emotions (happy, sad, and suspenseful) in movie scenes.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model called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learns music parameters such as patterns (notes), performance score and emotion.</a:t>
            </a:r>
          </a:p>
          <a:p>
            <a:pPr marL="457200" lvl="1" indent="0">
              <a:lnSpc>
                <a:spcPct val="100000"/>
              </a:lnSpc>
              <a:spcBef>
                <a:spcPct val="0"/>
              </a:spcBef>
              <a:buNone/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predicts new music sequences.</a:t>
            </a: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SentimentNet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evaluated on basis of similarity measures using fuzzy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(Music recommender, 2016), and spectrogram plots. 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28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and Output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DE3C38B0-60BB-6A45-A227-B89B4898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238" y="6081713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5pPr>
            <a:lvl6pPr marL="25146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6pPr>
            <a:lvl7pPr marL="29718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7pPr>
            <a:lvl8pPr marL="34290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8pPr>
            <a:lvl9pPr marL="3886200" indent="-228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fld id="{5335D97D-7B47-3C4E-B3D8-E00BAAC303DB}" type="slidenum">
              <a:rPr lang="en-CA" altLang="en-US" smtClean="0">
                <a:solidFill>
                  <a:srgbClr val="898989"/>
                </a:solidFill>
                <a:latin typeface="Arial" panose="020B0604020202020204" pitchFamily="34" charset="0"/>
              </a:rPr>
              <a:pPr/>
              <a:t>4</a:t>
            </a:fld>
            <a:endParaRPr lang="en-CA" altLang="en-US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28B6BC15-6051-754E-BB67-BF79EFFFA3CD}"/>
              </a:ext>
            </a:extLst>
          </p:cNvPr>
          <p:cNvSpPr/>
          <p:nvPr/>
        </p:nvSpPr>
        <p:spPr>
          <a:xfrm>
            <a:off x="3429000" y="2298700"/>
            <a:ext cx="2133600" cy="2273300"/>
          </a:xfrm>
          <a:prstGeom prst="fram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A1B3079-93D9-F740-9386-47B80D3E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2063" y="3244850"/>
            <a:ext cx="14920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 err="1"/>
              <a:t>SentimentNet</a:t>
            </a:r>
            <a:endParaRPr lang="en-US" altLang="en-US" dirty="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98192AAA-C2B3-0642-881B-4D1F625D2F8C}"/>
              </a:ext>
            </a:extLst>
          </p:cNvPr>
          <p:cNvSpPr/>
          <p:nvPr/>
        </p:nvSpPr>
        <p:spPr>
          <a:xfrm>
            <a:off x="2578100" y="3244850"/>
            <a:ext cx="850900" cy="368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F05429F-A3AB-9449-9C4C-997804A3A9E6}"/>
              </a:ext>
            </a:extLst>
          </p:cNvPr>
          <p:cNvSpPr/>
          <p:nvPr/>
        </p:nvSpPr>
        <p:spPr>
          <a:xfrm>
            <a:off x="5562600" y="3244850"/>
            <a:ext cx="850900" cy="368300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ED323F59-321A-3742-8F9D-238482F32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275013"/>
            <a:ext cx="1885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Music file + Mood</a:t>
            </a: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D8A1CEA8-F954-5648-933B-2436FCC74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3135313"/>
            <a:ext cx="173513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New music with </a:t>
            </a:r>
          </a:p>
          <a:p>
            <a:r>
              <a:rPr lang="en-US" altLang="en-US"/>
              <a:t>required mood</a:t>
            </a:r>
          </a:p>
        </p:txBody>
      </p:sp>
      <p:pic>
        <p:nvPicPr>
          <p:cNvPr id="23" name="Picture 13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3A00F97-EEE8-644F-9CFC-8495ECC43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38" y="3781425"/>
            <a:ext cx="1092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4E44F774-C5A6-AC44-87EC-1AEFE25C0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0" y="3813175"/>
            <a:ext cx="1041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680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</a:p>
        </p:txBody>
      </p:sp>
      <p:pic>
        <p:nvPicPr>
          <p:cNvPr id="4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3ACABFA-8067-2849-AF89-C2BE25D0A6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997868"/>
            <a:ext cx="6165850" cy="467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70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Objectives and Constraints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E541-3CB4-EA45-BF1F-ACB64DDA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No low-latency requirement</a:t>
            </a:r>
            <a:b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Interpretability of model</a:t>
            </a:r>
            <a:b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Errors analysis</a:t>
            </a:r>
            <a:b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Output features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95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Objectives and Constraints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E541-3CB4-EA45-BF1F-ACB64DDA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No low-latency requirement</a:t>
            </a:r>
            <a:b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Interpretability of model</a:t>
            </a:r>
            <a:b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Errors analysis</a:t>
            </a:r>
            <a:b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CA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</a:pPr>
            <a:r>
              <a:rPr lang="en-CA" altLang="en-US" dirty="0">
                <a:latin typeface="Arial" panose="020B0604020202020204" pitchFamily="34" charset="0"/>
                <a:cs typeface="Arial" panose="020B0604020202020204" pitchFamily="34" charset="0"/>
              </a:rPr>
              <a:t>Output features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Libraries</a:t>
            </a:r>
            <a:b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E541-3CB4-EA45-BF1F-ACB64DDA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processing audio files</a:t>
            </a:r>
          </a:p>
          <a:p>
            <a:pPr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Music21</a:t>
            </a:r>
          </a:p>
          <a:p>
            <a:pPr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Intervaltree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pPr>
              <a:defRPr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nn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train_test_split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63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3F44-3B2D-DE4B-96F2-1CAFA2A7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6E541-3CB4-EA45-BF1F-ACB64DDA0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Build an interactive interface for the music composers.</a:t>
            </a:r>
          </a:p>
        </p:txBody>
      </p:sp>
      <p:pic>
        <p:nvPicPr>
          <p:cNvPr id="5" name="Picture 4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E9EADA4A-CB22-6242-AFF8-E45504C30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899495"/>
            <a:ext cx="9245600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20625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353B21"/>
      </a:dk2>
      <a:lt2>
        <a:srgbClr val="E2E6E8"/>
      </a:lt2>
      <a:accent1>
        <a:srgbClr val="BD9A85"/>
      </a:accent1>
      <a:accent2>
        <a:srgbClr val="ACA176"/>
      </a:accent2>
      <a:accent3>
        <a:srgbClr val="9DA57D"/>
      </a:accent3>
      <a:accent4>
        <a:srgbClr val="8AAB75"/>
      </a:accent4>
      <a:accent5>
        <a:srgbClr val="81AC83"/>
      </a:accent5>
      <a:accent6>
        <a:srgbClr val="77AE90"/>
      </a:accent6>
      <a:hlink>
        <a:srgbClr val="5A87A1"/>
      </a:hlink>
      <a:folHlink>
        <a:srgbClr val="828282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210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Modern Love</vt:lpstr>
      <vt:lpstr>The Hand</vt:lpstr>
      <vt:lpstr>Times New Roman</vt:lpstr>
      <vt:lpstr>SketchyVTI</vt:lpstr>
      <vt:lpstr>SentimentNet: Mood-based Music Generation using ML</vt:lpstr>
      <vt:lpstr>Situation and Project Goals </vt:lpstr>
      <vt:lpstr>Approach</vt:lpstr>
      <vt:lpstr>Input and Output</vt:lpstr>
      <vt:lpstr>Data</vt:lpstr>
      <vt:lpstr> Objectives and Constraints </vt:lpstr>
      <vt:lpstr> Objectives and Constraints </vt:lpstr>
      <vt:lpstr> Libraries 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soumya shukla</dc:creator>
  <cp:lastModifiedBy>soumya shukla</cp:lastModifiedBy>
  <cp:revision>14</cp:revision>
  <dcterms:created xsi:type="dcterms:W3CDTF">2020-04-16T23:17:17Z</dcterms:created>
  <dcterms:modified xsi:type="dcterms:W3CDTF">2020-04-18T01:42:44Z</dcterms:modified>
</cp:coreProperties>
</file>