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Oswald Bold" charset="1" panose="00000800000000000000"/>
      <p:regular r:id="rId20"/>
    </p:embeddedFont>
    <p:embeddedFont>
      <p:font typeface="Montserrat Classic Bold" charset="1" panose="00000800000000000000"/>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Open Sauce Bold"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https://huggingface.co/settings/tokens"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454531" y="-1863212"/>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824320" y="2571338"/>
            <a:ext cx="11051981" cy="5809095"/>
            <a:chOff x="0" y="0"/>
            <a:chExt cx="1927174" cy="1012953"/>
          </a:xfrm>
        </p:grpSpPr>
        <p:sp>
          <p:nvSpPr>
            <p:cNvPr name="Freeform 6" id="6"/>
            <p:cNvSpPr/>
            <p:nvPr/>
          </p:nvSpPr>
          <p:spPr>
            <a:xfrm flipH="false" flipV="false" rot="0">
              <a:off x="0" y="0"/>
              <a:ext cx="1927174" cy="1012953"/>
            </a:xfrm>
            <a:custGeom>
              <a:avLst/>
              <a:gdLst/>
              <a:ahLst/>
              <a:cxnLst/>
              <a:rect r="r" b="b" t="t" l="l"/>
              <a:pathLst>
                <a:path h="1012953" w="1927174">
                  <a:moveTo>
                    <a:pt x="0" y="0"/>
                  </a:moveTo>
                  <a:lnTo>
                    <a:pt x="1927174" y="0"/>
                  </a:lnTo>
                  <a:lnTo>
                    <a:pt x="1927174" y="1012953"/>
                  </a:lnTo>
                  <a:lnTo>
                    <a:pt x="0" y="1012953"/>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927174" cy="1032003"/>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784736" y="2787981"/>
            <a:ext cx="11016378" cy="5047006"/>
          </a:xfrm>
          <a:prstGeom prst="rect">
            <a:avLst/>
          </a:prstGeom>
        </p:spPr>
        <p:txBody>
          <a:bodyPr anchor="t" rtlCol="false" tIns="0" lIns="0" bIns="0" rIns="0">
            <a:spAutoFit/>
          </a:bodyPr>
          <a:lstStyle/>
          <a:p>
            <a:pPr algn="ctr">
              <a:lnSpc>
                <a:spcPts val="20200"/>
              </a:lnSpc>
            </a:pPr>
            <a:r>
              <a:rPr lang="en-US" b="true" sz="14637" spc="1434">
                <a:solidFill>
                  <a:srgbClr val="231F20"/>
                </a:solidFill>
                <a:latin typeface="Oswald Bold"/>
                <a:ea typeface="Oswald Bold"/>
                <a:cs typeface="Oswald Bold"/>
                <a:sym typeface="Oswald Bold"/>
              </a:rPr>
              <a:t>ASAPP</a:t>
            </a:r>
          </a:p>
          <a:p>
            <a:pPr algn="ctr">
              <a:lnSpc>
                <a:spcPts val="20200"/>
              </a:lnSpc>
            </a:pPr>
            <a:r>
              <a:rPr lang="en-US" b="true" sz="14637" spc="1434">
                <a:solidFill>
                  <a:srgbClr val="231F20"/>
                </a:solidFill>
                <a:latin typeface="Oswald Bold"/>
                <a:ea typeface="Oswald Bold"/>
                <a:cs typeface="Oswald Bold"/>
                <a:sym typeface="Oswald Bold"/>
              </a:rPr>
              <a:t>HACKATHON</a:t>
            </a:r>
          </a:p>
        </p:txBody>
      </p:sp>
      <p:sp>
        <p:nvSpPr>
          <p:cNvPr name="TextBox 9" id="9"/>
          <p:cNvSpPr txBox="true"/>
          <p:nvPr/>
        </p:nvSpPr>
        <p:spPr>
          <a:xfrm rot="0">
            <a:off x="14198618" y="6593505"/>
            <a:ext cx="3060682"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TEAM MEMBERS</a:t>
            </a:r>
          </a:p>
        </p:txBody>
      </p:sp>
      <p:sp>
        <p:nvSpPr>
          <p:cNvPr name="TextBox 10" id="10"/>
          <p:cNvSpPr txBox="true"/>
          <p:nvPr/>
        </p:nvSpPr>
        <p:spPr>
          <a:xfrm rot="0">
            <a:off x="12747954" y="7439633"/>
            <a:ext cx="4860608" cy="940800"/>
          </a:xfrm>
          <a:prstGeom prst="rect">
            <a:avLst/>
          </a:prstGeom>
        </p:spPr>
        <p:txBody>
          <a:bodyPr anchor="t" rtlCol="false" tIns="0" lIns="0" bIns="0" rIns="0">
            <a:spAutoFit/>
          </a:bodyPr>
          <a:lstStyle/>
          <a:p>
            <a:pPr algn="l">
              <a:lnSpc>
                <a:spcPts val="3794"/>
              </a:lnSpc>
            </a:pPr>
            <a:r>
              <a:rPr lang="en-US" sz="2710">
                <a:solidFill>
                  <a:srgbClr val="231F20"/>
                </a:solidFill>
                <a:latin typeface="Canva Sans"/>
                <a:ea typeface="Canva Sans"/>
                <a:cs typeface="Canva Sans"/>
                <a:sym typeface="Canva Sans"/>
              </a:rPr>
              <a:t>HARRI SASTHAA G  21Z307</a:t>
            </a:r>
          </a:p>
          <a:p>
            <a:pPr algn="l">
              <a:lnSpc>
                <a:spcPts val="3794"/>
              </a:lnSpc>
              <a:spcBef>
                <a:spcPct val="0"/>
              </a:spcBef>
            </a:pPr>
            <a:r>
              <a:rPr lang="en-US" sz="2710">
                <a:solidFill>
                  <a:srgbClr val="231F20"/>
                </a:solidFill>
                <a:latin typeface="Canva Sans"/>
                <a:ea typeface="Canva Sans"/>
                <a:cs typeface="Canva Sans"/>
                <a:sym typeface="Canva Sans"/>
              </a:rPr>
              <a:t>SOUNDARA BHARATH 21I359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255707" y="2332871"/>
            <a:ext cx="15003593" cy="5495066"/>
          </a:xfrm>
          <a:custGeom>
            <a:avLst/>
            <a:gdLst/>
            <a:ahLst/>
            <a:cxnLst/>
            <a:rect r="r" b="b" t="t" l="l"/>
            <a:pathLst>
              <a:path h="5495066" w="15003593">
                <a:moveTo>
                  <a:pt x="0" y="0"/>
                </a:moveTo>
                <a:lnTo>
                  <a:pt x="15003593" y="0"/>
                </a:lnTo>
                <a:lnTo>
                  <a:pt x="15003593" y="5495066"/>
                </a:lnTo>
                <a:lnTo>
                  <a:pt x="0" y="5495066"/>
                </a:lnTo>
                <a:lnTo>
                  <a:pt x="0" y="0"/>
                </a:lnTo>
                <a:close/>
              </a:path>
            </a:pathLst>
          </a:custGeom>
          <a:blipFill>
            <a:blip r:embed="rId2"/>
            <a:stretch>
              <a:fillRect l="0" t="0" r="0" b="0"/>
            </a:stretch>
          </a:blipFill>
        </p:spPr>
      </p:sp>
      <p:sp>
        <p:nvSpPr>
          <p:cNvPr name="TextBox 3" id="3"/>
          <p:cNvSpPr txBox="true"/>
          <p:nvPr/>
        </p:nvSpPr>
        <p:spPr>
          <a:xfrm rot="0">
            <a:off x="1018044" y="971550"/>
            <a:ext cx="1526381" cy="464550"/>
          </a:xfrm>
          <a:prstGeom prst="rect">
            <a:avLst/>
          </a:prstGeom>
        </p:spPr>
        <p:txBody>
          <a:bodyPr anchor="t" rtlCol="false" tIns="0" lIns="0" bIns="0" rIns="0">
            <a:spAutoFit/>
          </a:bodyPr>
          <a:lstStyle/>
          <a:p>
            <a:pPr algn="ctr">
              <a:lnSpc>
                <a:spcPts val="3794"/>
              </a:lnSpc>
              <a:spcBef>
                <a:spcPct val="0"/>
              </a:spcBef>
            </a:pPr>
            <a:r>
              <a:rPr lang="en-US" b="true" sz="2710">
                <a:solidFill>
                  <a:srgbClr val="000000"/>
                </a:solidFill>
                <a:latin typeface="Canva Sans Bold"/>
                <a:ea typeface="Canva Sans Bold"/>
                <a:cs typeface="Canva Sans Bold"/>
                <a:sym typeface="Canva Sans Bold"/>
              </a:rPr>
              <a:t>RESULTS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23979"/>
            <a:ext cx="16855233" cy="5499020"/>
          </a:xfrm>
          <a:custGeom>
            <a:avLst/>
            <a:gdLst/>
            <a:ahLst/>
            <a:cxnLst/>
            <a:rect r="r" b="b" t="t" l="l"/>
            <a:pathLst>
              <a:path h="5499020" w="16855233">
                <a:moveTo>
                  <a:pt x="0" y="0"/>
                </a:moveTo>
                <a:lnTo>
                  <a:pt x="16855233" y="0"/>
                </a:lnTo>
                <a:lnTo>
                  <a:pt x="16855233" y="5499020"/>
                </a:lnTo>
                <a:lnTo>
                  <a:pt x="0" y="5499020"/>
                </a:lnTo>
                <a:lnTo>
                  <a:pt x="0" y="0"/>
                </a:lnTo>
                <a:close/>
              </a:path>
            </a:pathLst>
          </a:custGeom>
          <a:blipFill>
            <a:blip r:embed="rId2"/>
            <a:stretch>
              <a:fillRect l="0" t="0" r="0" b="0"/>
            </a:stretch>
          </a:blipFill>
        </p:spPr>
      </p:sp>
      <p:sp>
        <p:nvSpPr>
          <p:cNvPr name="TextBox 3" id="3"/>
          <p:cNvSpPr txBox="true"/>
          <p:nvPr/>
        </p:nvSpPr>
        <p:spPr>
          <a:xfrm rot="0">
            <a:off x="1028700" y="971550"/>
            <a:ext cx="1220748" cy="464550"/>
          </a:xfrm>
          <a:prstGeom prst="rect">
            <a:avLst/>
          </a:prstGeom>
        </p:spPr>
        <p:txBody>
          <a:bodyPr anchor="t" rtlCol="false" tIns="0" lIns="0" bIns="0" rIns="0">
            <a:spAutoFit/>
          </a:bodyPr>
          <a:lstStyle/>
          <a:p>
            <a:pPr algn="ctr">
              <a:lnSpc>
                <a:spcPts val="3794"/>
              </a:lnSpc>
              <a:spcBef>
                <a:spcPct val="0"/>
              </a:spcBef>
            </a:pPr>
            <a:r>
              <a:rPr lang="en-US" sz="2710">
                <a:solidFill>
                  <a:srgbClr val="000000"/>
                </a:solidFill>
                <a:latin typeface="Canva Sans"/>
                <a:ea typeface="Canva Sans"/>
                <a:cs typeface="Canva Sans"/>
                <a:sym typeface="Canva Sans"/>
              </a:rPr>
              <a:t>Results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852981" y="224313"/>
            <a:ext cx="7319010" cy="537576"/>
          </a:xfrm>
          <a:prstGeom prst="rect">
            <a:avLst/>
          </a:prstGeom>
        </p:spPr>
        <p:txBody>
          <a:bodyPr anchor="t" rtlCol="false" tIns="0" lIns="0" bIns="0" rIns="0">
            <a:spAutoFit/>
          </a:bodyPr>
          <a:lstStyle/>
          <a:p>
            <a:pPr algn="ctr">
              <a:lnSpc>
                <a:spcPts val="4494"/>
              </a:lnSpc>
              <a:spcBef>
                <a:spcPct val="0"/>
              </a:spcBef>
            </a:pPr>
            <a:r>
              <a:rPr lang="en-US" b="true" sz="3210">
                <a:solidFill>
                  <a:srgbClr val="000000"/>
                </a:solidFill>
                <a:latin typeface="Canva Sans Bold"/>
                <a:ea typeface="Canva Sans Bold"/>
                <a:cs typeface="Canva Sans Bold"/>
                <a:sym typeface="Canva Sans Bold"/>
              </a:rPr>
              <a:t>Future improvements for the project</a:t>
            </a:r>
          </a:p>
        </p:txBody>
      </p:sp>
      <p:sp>
        <p:nvSpPr>
          <p:cNvPr name="TextBox 3" id="3"/>
          <p:cNvSpPr txBox="true"/>
          <p:nvPr/>
        </p:nvSpPr>
        <p:spPr>
          <a:xfrm rot="0">
            <a:off x="1170606" y="1344585"/>
            <a:ext cx="16088694" cy="8560671"/>
          </a:xfrm>
          <a:prstGeom prst="rect">
            <a:avLst/>
          </a:prstGeom>
        </p:spPr>
        <p:txBody>
          <a:bodyPr anchor="t" rtlCol="false" tIns="0" lIns="0" bIns="0" rIns="0">
            <a:spAutoFit/>
          </a:bodyPr>
          <a:lstStyle/>
          <a:p>
            <a:pPr algn="just">
              <a:lnSpc>
                <a:spcPts val="3801"/>
              </a:lnSpc>
              <a:spcBef>
                <a:spcPct val="0"/>
              </a:spcBef>
            </a:pPr>
            <a:r>
              <a:rPr lang="en-US" sz="2715">
                <a:solidFill>
                  <a:srgbClr val="000000"/>
                </a:solidFill>
                <a:latin typeface="Canva Sans"/>
                <a:ea typeface="Canva Sans"/>
                <a:cs typeface="Canva Sans"/>
                <a:sym typeface="Canva Sans"/>
              </a:rPr>
              <a:t> I. </a:t>
            </a:r>
            <a:r>
              <a:rPr lang="en-US" b="true" sz="2715">
                <a:solidFill>
                  <a:srgbClr val="000000"/>
                </a:solidFill>
                <a:latin typeface="Canva Sans Bold"/>
                <a:ea typeface="Canva Sans Bold"/>
                <a:cs typeface="Canva Sans Bold"/>
                <a:sym typeface="Canva Sans Bold"/>
              </a:rPr>
              <a:t>Improving Data Preprocessing: </a:t>
            </a:r>
            <a:r>
              <a:rPr lang="en-US" sz="2715">
                <a:solidFill>
                  <a:srgbClr val="000000"/>
                </a:solidFill>
                <a:latin typeface="Canva Sans"/>
                <a:ea typeface="Canva Sans"/>
                <a:cs typeface="Canva Sans"/>
                <a:sym typeface="Canva Sans"/>
              </a:rPr>
              <a:t>Implement more sophisticated text preprocessing methods such as removing noise (e.g., watermarks, headers, footers), handling special characters, and extracting structured data from tables and figures in PDFs. This would improve the quality of the embeddings and the overall accuracy of the system.</a:t>
            </a:r>
          </a:p>
          <a:p>
            <a:pPr algn="just">
              <a:lnSpc>
                <a:spcPts val="3801"/>
              </a:lnSpc>
              <a:spcBef>
                <a:spcPct val="0"/>
              </a:spcBef>
            </a:pPr>
            <a:r>
              <a:rPr lang="en-US" sz="2715">
                <a:solidFill>
                  <a:srgbClr val="000000"/>
                </a:solidFill>
                <a:latin typeface="Canva Sans"/>
                <a:ea typeface="Canva Sans"/>
                <a:cs typeface="Canva Sans"/>
                <a:sym typeface="Canva Sans"/>
              </a:rPr>
              <a:t> </a:t>
            </a:r>
          </a:p>
          <a:p>
            <a:pPr algn="just">
              <a:lnSpc>
                <a:spcPts val="3801"/>
              </a:lnSpc>
              <a:spcBef>
                <a:spcPct val="0"/>
              </a:spcBef>
            </a:pPr>
            <a:r>
              <a:rPr lang="en-US" sz="2715">
                <a:solidFill>
                  <a:srgbClr val="000000"/>
                </a:solidFill>
                <a:latin typeface="Canva Sans"/>
                <a:ea typeface="Canva Sans"/>
                <a:cs typeface="Canva Sans"/>
                <a:sym typeface="Canva Sans"/>
              </a:rPr>
              <a:t> II. </a:t>
            </a:r>
            <a:r>
              <a:rPr lang="en-US" b="true" sz="2715">
                <a:solidFill>
                  <a:srgbClr val="000000"/>
                </a:solidFill>
                <a:latin typeface="Canva Sans Bold"/>
                <a:ea typeface="Canva Sans Bold"/>
                <a:cs typeface="Canva Sans Bold"/>
                <a:sym typeface="Canva Sans Bold"/>
              </a:rPr>
              <a:t>Efficient Vector Storage and Retrieval:</a:t>
            </a:r>
            <a:r>
              <a:rPr lang="en-US" sz="2715">
                <a:solidFill>
                  <a:srgbClr val="000000"/>
                </a:solidFill>
                <a:latin typeface="Canva Sans"/>
                <a:ea typeface="Canva Sans"/>
                <a:cs typeface="Canva Sans"/>
                <a:sym typeface="Canva Sans"/>
              </a:rPr>
              <a:t>  Move to a more scalable vector database or optimize the current setup to handle larger datasets more efficiently. This would include sharding, distributed indexing, and caching mechanisms to improve retrieval speeds for larger collections of documents.</a:t>
            </a:r>
          </a:p>
          <a:p>
            <a:pPr algn="just">
              <a:lnSpc>
                <a:spcPts val="3801"/>
              </a:lnSpc>
              <a:spcBef>
                <a:spcPct val="0"/>
              </a:spcBef>
            </a:pPr>
            <a:r>
              <a:rPr lang="en-US" sz="2715">
                <a:solidFill>
                  <a:srgbClr val="000000"/>
                </a:solidFill>
                <a:latin typeface="Canva Sans"/>
                <a:ea typeface="Canva Sans"/>
                <a:cs typeface="Canva Sans"/>
                <a:sym typeface="Canva Sans"/>
              </a:rPr>
              <a:t> </a:t>
            </a:r>
          </a:p>
          <a:p>
            <a:pPr algn="just">
              <a:lnSpc>
                <a:spcPts val="3801"/>
              </a:lnSpc>
              <a:spcBef>
                <a:spcPct val="0"/>
              </a:spcBef>
            </a:pPr>
            <a:r>
              <a:rPr lang="en-US" sz="2715">
                <a:solidFill>
                  <a:srgbClr val="000000"/>
                </a:solidFill>
                <a:latin typeface="Canva Sans"/>
                <a:ea typeface="Canva Sans"/>
                <a:cs typeface="Canva Sans"/>
                <a:sym typeface="Canva Sans"/>
              </a:rPr>
              <a:t> III. </a:t>
            </a:r>
            <a:r>
              <a:rPr lang="en-US" b="true" sz="2715">
                <a:solidFill>
                  <a:srgbClr val="000000"/>
                </a:solidFill>
                <a:latin typeface="Canva Sans Bold"/>
                <a:ea typeface="Canva Sans Bold"/>
                <a:cs typeface="Canva Sans Bold"/>
                <a:sym typeface="Canva Sans Bold"/>
              </a:rPr>
              <a:t>Expanding the Web Interface:</a:t>
            </a:r>
            <a:r>
              <a:rPr lang="en-US" sz="2715">
                <a:solidFill>
                  <a:srgbClr val="000000"/>
                </a:solidFill>
                <a:latin typeface="Canva Sans"/>
                <a:ea typeface="Canva Sans"/>
                <a:cs typeface="Canva Sans"/>
                <a:sym typeface="Canva Sans"/>
              </a:rPr>
              <a:t> Add features to the Gradio interface that allow for more complex queries, such as multi-step questions, filters, or specifying document sources. This will make the interface more flexible and user-friendly.</a:t>
            </a:r>
          </a:p>
          <a:p>
            <a:pPr algn="just">
              <a:lnSpc>
                <a:spcPts val="3801"/>
              </a:lnSpc>
              <a:spcBef>
                <a:spcPct val="0"/>
              </a:spcBef>
            </a:pPr>
          </a:p>
          <a:p>
            <a:pPr algn="just">
              <a:lnSpc>
                <a:spcPts val="3801"/>
              </a:lnSpc>
              <a:spcBef>
                <a:spcPct val="0"/>
              </a:spcBef>
            </a:pPr>
            <a:r>
              <a:rPr lang="en-US" sz="2715">
                <a:solidFill>
                  <a:srgbClr val="000000"/>
                </a:solidFill>
                <a:latin typeface="Canva Sans"/>
                <a:ea typeface="Canva Sans"/>
                <a:cs typeface="Canva Sans"/>
                <a:sym typeface="Canva Sans"/>
              </a:rPr>
              <a:t> IV.</a:t>
            </a:r>
            <a:r>
              <a:rPr lang="en-US" b="true" sz="2715">
                <a:solidFill>
                  <a:srgbClr val="000000"/>
                </a:solidFill>
                <a:latin typeface="Canva Sans Bold"/>
                <a:ea typeface="Canva Sans Bold"/>
                <a:cs typeface="Canva Sans Bold"/>
                <a:sym typeface="Canva Sans Bold"/>
              </a:rPr>
              <a:t> Multi-Modal Support: </a:t>
            </a:r>
            <a:r>
              <a:rPr lang="en-US" sz="2715">
                <a:solidFill>
                  <a:srgbClr val="000000"/>
                </a:solidFill>
                <a:latin typeface="Canva Sans"/>
                <a:ea typeface="Canva Sans"/>
                <a:cs typeface="Canva Sans"/>
                <a:sym typeface="Canva Sans"/>
              </a:rPr>
              <a:t>Expand the interface to support images, charts, or diagrams, where users can input non-textual data and the system can process and respond to these inputs. This would make the system more versatile.</a:t>
            </a:r>
          </a:p>
          <a:p>
            <a:pPr algn="just">
              <a:lnSpc>
                <a:spcPts val="3801"/>
              </a:lnSpc>
              <a:spcBef>
                <a:spcPct val="0"/>
              </a:spcBef>
            </a:pPr>
            <a:r>
              <a:rPr lang="en-US" sz="2715">
                <a:solidFill>
                  <a:srgbClr val="000000"/>
                </a:solidFill>
                <a:latin typeface="Canva Sans"/>
                <a:ea typeface="Canva Sans"/>
                <a:cs typeface="Canva Sans"/>
                <a:sym typeface="Canva Sans"/>
              </a:rPr>
              <a:t>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244263" y="952500"/>
            <a:ext cx="2725698" cy="662940"/>
          </a:xfrm>
          <a:prstGeom prst="rect">
            <a:avLst/>
          </a:prstGeom>
        </p:spPr>
        <p:txBody>
          <a:bodyPr anchor="t" rtlCol="false" tIns="0" lIns="0" bIns="0" rIns="0">
            <a:spAutoFit/>
          </a:bodyPr>
          <a:lstStyle/>
          <a:p>
            <a:pPr algn="ctr">
              <a:lnSpc>
                <a:spcPts val="5459"/>
              </a:lnSpc>
              <a:spcBef>
                <a:spcPct val="0"/>
              </a:spcBef>
            </a:pPr>
            <a:r>
              <a:rPr lang="en-US" b="true" sz="3900">
                <a:solidFill>
                  <a:srgbClr val="000000"/>
                </a:solidFill>
                <a:latin typeface="Canva Sans Bold"/>
                <a:ea typeface="Canva Sans Bold"/>
                <a:cs typeface="Canva Sans Bold"/>
                <a:sym typeface="Canva Sans Bold"/>
              </a:rPr>
              <a:t>References</a:t>
            </a:r>
          </a:p>
        </p:txBody>
      </p:sp>
      <p:sp>
        <p:nvSpPr>
          <p:cNvPr name="TextBox 3" id="3"/>
          <p:cNvSpPr txBox="true"/>
          <p:nvPr/>
        </p:nvSpPr>
        <p:spPr>
          <a:xfrm rot="0">
            <a:off x="2607112" y="4458712"/>
            <a:ext cx="12678916" cy="464550"/>
          </a:xfrm>
          <a:prstGeom prst="rect">
            <a:avLst/>
          </a:prstGeom>
        </p:spPr>
        <p:txBody>
          <a:bodyPr anchor="t" rtlCol="false" tIns="0" lIns="0" bIns="0" rIns="0">
            <a:spAutoFit/>
          </a:bodyPr>
          <a:lstStyle/>
          <a:p>
            <a:pPr algn="l" marL="585221" indent="-292611" lvl="1">
              <a:lnSpc>
                <a:spcPts val="3794"/>
              </a:lnSpc>
              <a:buFont typeface="Arial"/>
              <a:buChar char="•"/>
            </a:pPr>
            <a:r>
              <a:rPr lang="en-US" sz="2710">
                <a:solidFill>
                  <a:srgbClr val="000000"/>
                </a:solidFill>
                <a:latin typeface="Canva Sans"/>
                <a:ea typeface="Canva Sans"/>
                <a:cs typeface="Canva Sans"/>
                <a:sym typeface="Canva Sans"/>
              </a:rPr>
              <a:t>https://api.together.xyz/settings/api-keys</a:t>
            </a:r>
          </a:p>
        </p:txBody>
      </p:sp>
      <p:sp>
        <p:nvSpPr>
          <p:cNvPr name="TextBox 4" id="4"/>
          <p:cNvSpPr txBox="true"/>
          <p:nvPr/>
        </p:nvSpPr>
        <p:spPr>
          <a:xfrm rot="0">
            <a:off x="2607112" y="3565537"/>
            <a:ext cx="5953557" cy="464550"/>
          </a:xfrm>
          <a:prstGeom prst="rect">
            <a:avLst/>
          </a:prstGeom>
        </p:spPr>
        <p:txBody>
          <a:bodyPr anchor="t" rtlCol="false" tIns="0" lIns="0" bIns="0" rIns="0">
            <a:spAutoFit/>
          </a:bodyPr>
          <a:lstStyle/>
          <a:p>
            <a:pPr algn="ctr" marL="585221" indent="-292611" lvl="1">
              <a:lnSpc>
                <a:spcPts val="3794"/>
              </a:lnSpc>
              <a:buFont typeface="Arial"/>
              <a:buChar char="•"/>
            </a:pPr>
            <a:r>
              <a:rPr lang="en-US" sz="2710">
                <a:solidFill>
                  <a:srgbClr val="000000"/>
                </a:solidFill>
                <a:latin typeface="Canva Sans"/>
                <a:ea typeface="Canva Sans"/>
                <a:cs typeface="Canva Sans"/>
                <a:sym typeface="Canva Sans"/>
              </a:rPr>
              <a:t>https://astra.datastax.com/org</a:t>
            </a:r>
          </a:p>
        </p:txBody>
      </p:sp>
      <p:sp>
        <p:nvSpPr>
          <p:cNvPr name="TextBox 5" id="5"/>
          <p:cNvSpPr txBox="true"/>
          <p:nvPr/>
        </p:nvSpPr>
        <p:spPr>
          <a:xfrm rot="0">
            <a:off x="2607112" y="2672361"/>
            <a:ext cx="7162086" cy="464550"/>
          </a:xfrm>
          <a:prstGeom prst="rect">
            <a:avLst/>
          </a:prstGeom>
        </p:spPr>
        <p:txBody>
          <a:bodyPr anchor="t" rtlCol="false" tIns="0" lIns="0" bIns="0" rIns="0">
            <a:spAutoFit/>
          </a:bodyPr>
          <a:lstStyle/>
          <a:p>
            <a:pPr algn="ctr" marL="585221" indent="-292611" lvl="1">
              <a:lnSpc>
                <a:spcPts val="3794"/>
              </a:lnSpc>
              <a:buFont typeface="Arial"/>
              <a:buChar char="•"/>
            </a:pPr>
            <a:r>
              <a:rPr lang="en-US" sz="2710" u="sng">
                <a:solidFill>
                  <a:srgbClr val="000000"/>
                </a:solidFill>
                <a:latin typeface="Canva Sans"/>
                <a:ea typeface="Canva Sans"/>
                <a:cs typeface="Canva Sans"/>
                <a:sym typeface="Canva Sans"/>
                <a:hlinkClick r:id="rId2" tooltip="https://huggingface.co/settings/tokens"/>
              </a:rPr>
              <a:t>https://huggingface.co/settings/tokens/</a:t>
            </a:r>
          </a:p>
        </p:txBody>
      </p:sp>
      <p:sp>
        <p:nvSpPr>
          <p:cNvPr name="TextBox 6" id="6"/>
          <p:cNvSpPr txBox="true"/>
          <p:nvPr/>
        </p:nvSpPr>
        <p:spPr>
          <a:xfrm rot="0">
            <a:off x="2607112" y="5351888"/>
            <a:ext cx="11922722" cy="940800"/>
          </a:xfrm>
          <a:prstGeom prst="rect">
            <a:avLst/>
          </a:prstGeom>
        </p:spPr>
        <p:txBody>
          <a:bodyPr anchor="t" rtlCol="false" tIns="0" lIns="0" bIns="0" rIns="0">
            <a:spAutoFit/>
          </a:bodyPr>
          <a:lstStyle/>
          <a:p>
            <a:pPr algn="l" marL="585221" indent="-292611" lvl="1">
              <a:lnSpc>
                <a:spcPts val="3794"/>
              </a:lnSpc>
              <a:buFont typeface="Arial"/>
              <a:buChar char="•"/>
            </a:pPr>
            <a:r>
              <a:rPr lang="en-US" sz="2710">
                <a:solidFill>
                  <a:srgbClr val="000000"/>
                </a:solidFill>
                <a:latin typeface="Canva Sans"/>
                <a:ea typeface="Canva Sans"/>
                <a:cs typeface="Canva Sans"/>
                <a:sym typeface="Canva Sans"/>
              </a:rPr>
              <a:t>https://medium.com/@gitmaxd/understanding-state-in-langgraph-a-comprehensive-guide-191462220997</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684796" y="3916549"/>
            <a:ext cx="10918408" cy="2206252"/>
          </a:xfrm>
          <a:prstGeom prst="rect">
            <a:avLst/>
          </a:prstGeom>
        </p:spPr>
        <p:txBody>
          <a:bodyPr anchor="t" rtlCol="false" tIns="0" lIns="0" bIns="0" rIns="0">
            <a:spAutoFit/>
          </a:bodyPr>
          <a:lstStyle/>
          <a:p>
            <a:pPr algn="ctr">
              <a:lnSpc>
                <a:spcPts val="18006"/>
              </a:lnSpc>
            </a:pPr>
            <a:r>
              <a:rPr lang="en-US" sz="12862" b="true">
                <a:solidFill>
                  <a:srgbClr val="000000"/>
                </a:solidFill>
                <a:latin typeface="Oswald Bold"/>
                <a:ea typeface="Oswald Bold"/>
                <a:cs typeface="Oswald Bold"/>
                <a:sym typeface="Oswald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125450" y="3798193"/>
            <a:ext cx="11907084" cy="1235829"/>
          </a:xfrm>
          <a:prstGeom prst="rect">
            <a:avLst/>
          </a:prstGeom>
        </p:spPr>
        <p:txBody>
          <a:bodyPr anchor="t" rtlCol="false" tIns="0" lIns="0" bIns="0" rIns="0">
            <a:spAutoFit/>
          </a:bodyPr>
          <a:lstStyle/>
          <a:p>
            <a:pPr algn="ctr">
              <a:lnSpc>
                <a:spcPts val="10108"/>
              </a:lnSpc>
            </a:pPr>
            <a:r>
              <a:rPr lang="en-US" sz="7220" b="true">
                <a:solidFill>
                  <a:srgbClr val="000000"/>
                </a:solidFill>
                <a:latin typeface="Oswald Bold"/>
                <a:ea typeface="Oswald Bold"/>
                <a:cs typeface="Oswald Bold"/>
                <a:sym typeface="Oswald Bold"/>
              </a:rPr>
              <a:t>QA BOT FOR RESEARCH PAPERS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278653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Abstract</a:t>
            </a:r>
          </a:p>
        </p:txBody>
      </p:sp>
      <p:sp>
        <p:nvSpPr>
          <p:cNvPr name="TextBox 3" id="3"/>
          <p:cNvSpPr txBox="true"/>
          <p:nvPr/>
        </p:nvSpPr>
        <p:spPr>
          <a:xfrm rot="0">
            <a:off x="2875294" y="2278501"/>
            <a:ext cx="14134209" cy="6157595"/>
          </a:xfrm>
          <a:prstGeom prst="rect">
            <a:avLst/>
          </a:prstGeom>
        </p:spPr>
        <p:txBody>
          <a:bodyPr anchor="t" rtlCol="false" tIns="0" lIns="0" bIns="0" rIns="0">
            <a:spAutoFit/>
          </a:bodyPr>
          <a:lstStyle/>
          <a:p>
            <a:pPr algn="just">
              <a:lnSpc>
                <a:spcPts val="4480"/>
              </a:lnSpc>
            </a:pPr>
            <a:r>
              <a:rPr lang="en-US" sz="3200">
                <a:solidFill>
                  <a:srgbClr val="000000"/>
                </a:solidFill>
                <a:latin typeface="Canva Sans"/>
                <a:ea typeface="Canva Sans"/>
                <a:cs typeface="Canva Sans"/>
                <a:sym typeface="Canva Sans"/>
              </a:rPr>
              <a:t>The notebook outlines a workflow for analyzing research papers stored as PDF documents. It begins with setting up the environment by installing necessary Python packages and authenticating services, including the Hugging Face Hub for accessing language models and Astra DB for database connections. The workflow involves mounting Google Drive to access PDFs, followed by loading and processing the documents using tools such as PyPDFLoader to extract text. The text is then split into manageable chunks for further analysis. The objective is to streamline document processing and enable efficient querying or analysis of the text content, leveraging machine learning models for tasks like text embedding and semantic search.</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688315" y="933450"/>
            <a:ext cx="543056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SCOPE OF WORK</a:t>
            </a:r>
          </a:p>
        </p:txBody>
      </p:sp>
      <p:sp>
        <p:nvSpPr>
          <p:cNvPr name="TextBox 3" id="3"/>
          <p:cNvSpPr txBox="true"/>
          <p:nvPr/>
        </p:nvSpPr>
        <p:spPr>
          <a:xfrm rot="0">
            <a:off x="1631240" y="2869162"/>
            <a:ext cx="15628060" cy="4482002"/>
          </a:xfrm>
          <a:prstGeom prst="rect">
            <a:avLst/>
          </a:prstGeom>
        </p:spPr>
        <p:txBody>
          <a:bodyPr anchor="t" rtlCol="false" tIns="0" lIns="0" bIns="0" rIns="0">
            <a:spAutoFit/>
          </a:bodyPr>
          <a:lstStyle/>
          <a:p>
            <a:pPr algn="just">
              <a:lnSpc>
                <a:spcPts val="4435"/>
              </a:lnSpc>
            </a:pPr>
            <a:r>
              <a:rPr lang="en-US" sz="3168">
                <a:solidFill>
                  <a:srgbClr val="000000"/>
                </a:solidFill>
                <a:latin typeface="Canva Sans"/>
                <a:ea typeface="Canva Sans"/>
                <a:cs typeface="Canva Sans"/>
                <a:sym typeface="Canva Sans"/>
              </a:rPr>
              <a:t>The project's scope involves developing a QA chatbot that can answer questions based on the content of a research paper in PDF format. It focuses on extracting relevant information from the document and using natural language processing techniques to generate contextual responses. The user interface, built with Streamlit, provides a seamless and interactive experience for querying the research paper. Additionally, the system is designed to be extensible, allowing for integration with different models and potential support for multiple documents.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971550"/>
            <a:ext cx="4101465" cy="514081"/>
          </a:xfrm>
          <a:prstGeom prst="rect">
            <a:avLst/>
          </a:prstGeom>
        </p:spPr>
        <p:txBody>
          <a:bodyPr anchor="t" rtlCol="false" tIns="0" lIns="0" bIns="0" rIns="0">
            <a:spAutoFit/>
          </a:bodyPr>
          <a:lstStyle/>
          <a:p>
            <a:pPr algn="ctr" marL="0" indent="0" lvl="0">
              <a:lnSpc>
                <a:spcPts val="4214"/>
              </a:lnSpc>
              <a:spcBef>
                <a:spcPct val="0"/>
              </a:spcBef>
            </a:pPr>
            <a:r>
              <a:rPr lang="en-US" b="true" sz="3010" strike="noStrike" u="none">
                <a:solidFill>
                  <a:srgbClr val="000000"/>
                </a:solidFill>
                <a:latin typeface="Canva Sans Bold"/>
                <a:ea typeface="Canva Sans Bold"/>
                <a:cs typeface="Canva Sans Bold"/>
                <a:sym typeface="Canva Sans Bold"/>
              </a:rPr>
              <a:t>TECHNOLOGY  STACK</a:t>
            </a:r>
          </a:p>
        </p:txBody>
      </p:sp>
      <p:sp>
        <p:nvSpPr>
          <p:cNvPr name="TextBox 3" id="3"/>
          <p:cNvSpPr txBox="true"/>
          <p:nvPr/>
        </p:nvSpPr>
        <p:spPr>
          <a:xfrm rot="0">
            <a:off x="1028700" y="2727277"/>
            <a:ext cx="15939288" cy="3507062"/>
          </a:xfrm>
          <a:prstGeom prst="rect">
            <a:avLst/>
          </a:prstGeom>
        </p:spPr>
        <p:txBody>
          <a:bodyPr anchor="t" rtlCol="false" tIns="0" lIns="0" bIns="0" rIns="0">
            <a:spAutoFit/>
          </a:bodyPr>
          <a:lstStyle/>
          <a:p>
            <a:pPr algn="l" marL="585221" indent="-292611" lvl="1">
              <a:lnSpc>
                <a:spcPts val="5638"/>
              </a:lnSpc>
              <a:buFont typeface="Arial"/>
              <a:buChar char="•"/>
            </a:pPr>
            <a:r>
              <a:rPr lang="en-US" sz="2710" spc="157">
                <a:solidFill>
                  <a:srgbClr val="000000"/>
                </a:solidFill>
                <a:latin typeface="Canva Sans"/>
                <a:ea typeface="Canva Sans"/>
                <a:cs typeface="Canva Sans"/>
                <a:sym typeface="Canva Sans"/>
              </a:rPr>
              <a:t>Preprocessing: Text Splitting,Chunks.</a:t>
            </a:r>
          </a:p>
          <a:p>
            <a:pPr algn="l" marL="585221" indent="-292611" lvl="1">
              <a:lnSpc>
                <a:spcPts val="5638"/>
              </a:lnSpc>
              <a:buFont typeface="Arial"/>
              <a:buChar char="•"/>
            </a:pPr>
            <a:r>
              <a:rPr lang="en-US" sz="2710" spc="157">
                <a:solidFill>
                  <a:srgbClr val="000000"/>
                </a:solidFill>
                <a:latin typeface="Canva Sans"/>
                <a:ea typeface="Canva Sans"/>
                <a:cs typeface="Canva Sans"/>
                <a:sym typeface="Canva Sans"/>
              </a:rPr>
              <a:t>Embedding Models: Sentence Transformers(all-MiniLM-L6-v2).</a:t>
            </a:r>
          </a:p>
          <a:p>
            <a:pPr algn="l" marL="585221" indent="-292611" lvl="1">
              <a:lnSpc>
                <a:spcPts val="5638"/>
              </a:lnSpc>
              <a:buFont typeface="Arial"/>
              <a:buChar char="•"/>
            </a:pPr>
            <a:r>
              <a:rPr lang="en-US" sz="2710" spc="157">
                <a:solidFill>
                  <a:srgbClr val="000000"/>
                </a:solidFill>
                <a:latin typeface="Canva Sans"/>
                <a:ea typeface="Canva Sans"/>
                <a:cs typeface="Canva Sans"/>
                <a:sym typeface="Canva Sans"/>
              </a:rPr>
              <a:t>Vector Database: astra_vector_store.</a:t>
            </a:r>
          </a:p>
          <a:p>
            <a:pPr algn="l" marL="585221" indent="-292611" lvl="1">
              <a:lnSpc>
                <a:spcPts val="5638"/>
              </a:lnSpc>
              <a:buFont typeface="Arial"/>
              <a:buChar char="•"/>
            </a:pPr>
            <a:r>
              <a:rPr lang="en-US" sz="2710" spc="157">
                <a:solidFill>
                  <a:srgbClr val="000000"/>
                </a:solidFill>
                <a:latin typeface="Canva Sans"/>
                <a:ea typeface="Canva Sans"/>
                <a:cs typeface="Canva Sans"/>
                <a:sym typeface="Canva Sans"/>
              </a:rPr>
              <a:t>LLM for Response Generation: Llama(Meta-Llama-3.1-70B-Instruct-Turbo)</a:t>
            </a:r>
          </a:p>
          <a:p>
            <a:pPr algn="l" marL="585221" indent="-292611" lvl="1">
              <a:lnSpc>
                <a:spcPts val="5638"/>
              </a:lnSpc>
              <a:buFont typeface="Arial"/>
              <a:buChar char="•"/>
            </a:pPr>
            <a:r>
              <a:rPr lang="en-US" sz="2710" spc="157">
                <a:solidFill>
                  <a:srgbClr val="000000"/>
                </a:solidFill>
                <a:latin typeface="Canva Sans"/>
                <a:ea typeface="Canva Sans"/>
                <a:cs typeface="Canva Sans"/>
                <a:sym typeface="Canva Sans"/>
              </a:rPr>
              <a:t>Web Interface:  Gradio.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5272050" y="408382"/>
            <a:ext cx="10670170" cy="9622067"/>
          </a:xfrm>
          <a:custGeom>
            <a:avLst/>
            <a:gdLst/>
            <a:ahLst/>
            <a:cxnLst/>
            <a:rect r="r" b="b" t="t" l="l"/>
            <a:pathLst>
              <a:path h="9622067" w="10670170">
                <a:moveTo>
                  <a:pt x="0" y="0"/>
                </a:moveTo>
                <a:lnTo>
                  <a:pt x="10670170" y="0"/>
                </a:lnTo>
                <a:lnTo>
                  <a:pt x="10670170" y="9622066"/>
                </a:lnTo>
                <a:lnTo>
                  <a:pt x="0" y="9622066"/>
                </a:lnTo>
                <a:lnTo>
                  <a:pt x="0" y="0"/>
                </a:lnTo>
                <a:close/>
              </a:path>
            </a:pathLst>
          </a:custGeom>
          <a:blipFill>
            <a:blip r:embed="rId2"/>
            <a:stretch>
              <a:fillRect l="0" t="-1442" r="0" b="-1442"/>
            </a:stretch>
          </a:blipFill>
        </p:spPr>
      </p:sp>
      <p:sp>
        <p:nvSpPr>
          <p:cNvPr name="TextBox 3" id="3"/>
          <p:cNvSpPr txBox="true"/>
          <p:nvPr/>
        </p:nvSpPr>
        <p:spPr>
          <a:xfrm rot="0">
            <a:off x="-946969" y="322657"/>
            <a:ext cx="8097869" cy="706043"/>
          </a:xfrm>
          <a:prstGeom prst="rect">
            <a:avLst/>
          </a:prstGeom>
        </p:spPr>
        <p:txBody>
          <a:bodyPr anchor="t" rtlCol="false" tIns="0" lIns="0" bIns="0" rIns="0">
            <a:spAutoFit/>
          </a:bodyPr>
          <a:lstStyle/>
          <a:p>
            <a:pPr algn="ctr" marL="0" indent="0" lvl="0">
              <a:lnSpc>
                <a:spcPts val="5709"/>
              </a:lnSpc>
              <a:spcBef>
                <a:spcPct val="0"/>
              </a:spcBef>
            </a:pPr>
            <a:r>
              <a:rPr lang="en-US" b="true" sz="4078">
                <a:solidFill>
                  <a:srgbClr val="000000"/>
                </a:solidFill>
                <a:latin typeface="Canva Sans Bold"/>
                <a:ea typeface="Canva Sans Bold"/>
                <a:cs typeface="Canva Sans Bold"/>
                <a:sym typeface="Canva Sans Bold"/>
              </a:rPr>
              <a:t>FLOW DIAGRAM</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270689" y="2244903"/>
            <a:ext cx="5841009" cy="464550"/>
          </a:xfrm>
          <a:prstGeom prst="rect">
            <a:avLst/>
          </a:prstGeom>
        </p:spPr>
        <p:txBody>
          <a:bodyPr anchor="t" rtlCol="false" tIns="0" lIns="0" bIns="0" rIns="0">
            <a:spAutoFit/>
          </a:bodyPr>
          <a:lstStyle/>
          <a:p>
            <a:pPr algn="ctr">
              <a:lnSpc>
                <a:spcPts val="3794"/>
              </a:lnSpc>
              <a:spcBef>
                <a:spcPct val="0"/>
              </a:spcBef>
            </a:pPr>
            <a:r>
              <a:rPr lang="en-US" b="true" sz="2710">
                <a:solidFill>
                  <a:srgbClr val="000000"/>
                </a:solidFill>
                <a:latin typeface="Canva Sans Bold"/>
                <a:ea typeface="Canva Sans Bold"/>
                <a:cs typeface="Canva Sans Bold"/>
                <a:sym typeface="Canva Sans Bold"/>
              </a:rPr>
              <a:t> Data Loading and Preprocessing</a:t>
            </a:r>
          </a:p>
        </p:txBody>
      </p:sp>
      <p:sp>
        <p:nvSpPr>
          <p:cNvPr name="TextBox 3" id="3"/>
          <p:cNvSpPr txBox="true"/>
          <p:nvPr/>
        </p:nvSpPr>
        <p:spPr>
          <a:xfrm rot="0">
            <a:off x="1028700" y="1180278"/>
            <a:ext cx="4907066" cy="514081"/>
          </a:xfrm>
          <a:prstGeom prst="rect">
            <a:avLst/>
          </a:prstGeom>
        </p:spPr>
        <p:txBody>
          <a:bodyPr anchor="t" rtlCol="false" tIns="0" lIns="0" bIns="0" rIns="0">
            <a:spAutoFit/>
          </a:bodyPr>
          <a:lstStyle/>
          <a:p>
            <a:pPr algn="ctr">
              <a:lnSpc>
                <a:spcPts val="4214"/>
              </a:lnSpc>
              <a:spcBef>
                <a:spcPct val="0"/>
              </a:spcBef>
            </a:pPr>
            <a:r>
              <a:rPr lang="en-US" b="true" sz="3010">
                <a:solidFill>
                  <a:srgbClr val="000000"/>
                </a:solidFill>
                <a:latin typeface="Canva Sans Bold"/>
                <a:ea typeface="Canva Sans Bold"/>
                <a:cs typeface="Canva Sans Bold"/>
                <a:sym typeface="Canva Sans Bold"/>
              </a:rPr>
              <a:t>CODE WORKING FLOW</a:t>
            </a:r>
          </a:p>
        </p:txBody>
      </p:sp>
      <p:sp>
        <p:nvSpPr>
          <p:cNvPr name="TextBox 4" id="4"/>
          <p:cNvSpPr txBox="true"/>
          <p:nvPr/>
        </p:nvSpPr>
        <p:spPr>
          <a:xfrm rot="0">
            <a:off x="1551003" y="3261904"/>
            <a:ext cx="16464490" cy="2441738"/>
          </a:xfrm>
          <a:prstGeom prst="rect">
            <a:avLst/>
          </a:prstGeom>
        </p:spPr>
        <p:txBody>
          <a:bodyPr anchor="t" rtlCol="false" tIns="0" lIns="0" bIns="0" rIns="0">
            <a:spAutoFit/>
          </a:bodyPr>
          <a:lstStyle/>
          <a:p>
            <a:pPr algn="l">
              <a:lnSpc>
                <a:spcPts val="4201"/>
              </a:lnSpc>
            </a:pPr>
            <a:r>
              <a:rPr lang="en-US" b="true" sz="2710">
                <a:solidFill>
                  <a:srgbClr val="000000"/>
                </a:solidFill>
                <a:latin typeface="Canva Sans Bold"/>
                <a:ea typeface="Canva Sans Bold"/>
                <a:cs typeface="Canva Sans Bold"/>
                <a:sym typeface="Canva Sans Bold"/>
              </a:rPr>
              <a:t>PDF Loading</a:t>
            </a:r>
            <a:r>
              <a:rPr lang="en-US" sz="2710">
                <a:solidFill>
                  <a:srgbClr val="000000"/>
                </a:solidFill>
                <a:latin typeface="Canva Sans"/>
                <a:ea typeface="Canva Sans"/>
                <a:cs typeface="Canva Sans"/>
                <a:sym typeface="Canva Sans"/>
              </a:rPr>
              <a:t>: The script defines paths to PDF documents stored in Google Drive and attempts to load each document using PyPDFLoader</a:t>
            </a:r>
          </a:p>
          <a:p>
            <a:pPr algn="l">
              <a:lnSpc>
                <a:spcPts val="2575"/>
              </a:lnSpc>
            </a:pPr>
          </a:p>
          <a:p>
            <a:pPr algn="l">
              <a:lnSpc>
                <a:spcPts val="4201"/>
              </a:lnSpc>
            </a:pPr>
            <a:r>
              <a:rPr lang="en-US" b="true" sz="2710">
                <a:solidFill>
                  <a:srgbClr val="000000"/>
                </a:solidFill>
                <a:latin typeface="Canva Sans Bold"/>
                <a:ea typeface="Canva Sans Bold"/>
                <a:cs typeface="Canva Sans Bold"/>
                <a:sym typeface="Canva Sans Bold"/>
              </a:rPr>
              <a:t>Text Splitting</a:t>
            </a:r>
            <a:r>
              <a:rPr lang="en-US" sz="2710">
                <a:solidFill>
                  <a:srgbClr val="000000"/>
                </a:solidFill>
                <a:latin typeface="Canva Sans"/>
                <a:ea typeface="Canva Sans"/>
                <a:cs typeface="Canva Sans"/>
                <a:sym typeface="Canva Sans"/>
              </a:rPr>
              <a:t>: After successfully loading the documents, the text content is preprocessed. The RecursiveCharacterTextSplitter is used to break down the content into smaller chunks</a:t>
            </a:r>
          </a:p>
        </p:txBody>
      </p:sp>
      <p:sp>
        <p:nvSpPr>
          <p:cNvPr name="TextBox 5" id="5"/>
          <p:cNvSpPr txBox="true"/>
          <p:nvPr/>
        </p:nvSpPr>
        <p:spPr>
          <a:xfrm rot="0">
            <a:off x="1551003" y="6304802"/>
            <a:ext cx="4869418" cy="464550"/>
          </a:xfrm>
          <a:prstGeom prst="rect">
            <a:avLst/>
          </a:prstGeom>
        </p:spPr>
        <p:txBody>
          <a:bodyPr anchor="t" rtlCol="false" tIns="0" lIns="0" bIns="0" rIns="0">
            <a:spAutoFit/>
          </a:bodyPr>
          <a:lstStyle/>
          <a:p>
            <a:pPr algn="ctr">
              <a:lnSpc>
                <a:spcPts val="3794"/>
              </a:lnSpc>
              <a:spcBef>
                <a:spcPct val="0"/>
              </a:spcBef>
            </a:pPr>
            <a:r>
              <a:rPr lang="en-US" b="true" sz="2710">
                <a:solidFill>
                  <a:srgbClr val="000000"/>
                </a:solidFill>
                <a:latin typeface="Canva Sans Bold"/>
                <a:ea typeface="Canva Sans Bold"/>
                <a:cs typeface="Canva Sans Bold"/>
                <a:sym typeface="Canva Sans Bold"/>
              </a:rPr>
              <a:t>Text Embedding Generation :</a:t>
            </a:r>
          </a:p>
        </p:txBody>
      </p:sp>
      <p:sp>
        <p:nvSpPr>
          <p:cNvPr name="TextBox 6" id="6"/>
          <p:cNvSpPr txBox="true"/>
          <p:nvPr/>
        </p:nvSpPr>
        <p:spPr>
          <a:xfrm rot="0">
            <a:off x="1551003" y="7153487"/>
            <a:ext cx="16736997" cy="1417050"/>
          </a:xfrm>
          <a:prstGeom prst="rect">
            <a:avLst/>
          </a:prstGeom>
        </p:spPr>
        <p:txBody>
          <a:bodyPr anchor="t" rtlCol="false" tIns="0" lIns="0" bIns="0" rIns="0">
            <a:spAutoFit/>
          </a:bodyPr>
          <a:lstStyle/>
          <a:p>
            <a:pPr algn="l">
              <a:lnSpc>
                <a:spcPts val="3794"/>
              </a:lnSpc>
              <a:spcBef>
                <a:spcPct val="0"/>
              </a:spcBef>
            </a:pPr>
            <a:r>
              <a:rPr lang="en-US" sz="2710">
                <a:solidFill>
                  <a:srgbClr val="000000"/>
                </a:solidFill>
                <a:latin typeface="Canva Sans"/>
                <a:ea typeface="Canva Sans"/>
                <a:cs typeface="Canva Sans"/>
                <a:sym typeface="Canva Sans"/>
              </a:rPr>
              <a:t>Embeddings are numerical representations of text that capture its semantic meaning. These embeddings allow the system to perform efficient and accurate searches by comparing the vectors of a query with the vectors of the stored chunks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315262" y="3367891"/>
            <a:ext cx="10340363" cy="1325752"/>
          </a:xfrm>
          <a:custGeom>
            <a:avLst/>
            <a:gdLst/>
            <a:ahLst/>
            <a:cxnLst/>
            <a:rect r="r" b="b" t="t" l="l"/>
            <a:pathLst>
              <a:path h="1325752" w="10340363">
                <a:moveTo>
                  <a:pt x="0" y="0"/>
                </a:moveTo>
                <a:lnTo>
                  <a:pt x="10340363" y="0"/>
                </a:lnTo>
                <a:lnTo>
                  <a:pt x="10340363" y="1325752"/>
                </a:lnTo>
                <a:lnTo>
                  <a:pt x="0" y="1325752"/>
                </a:lnTo>
                <a:lnTo>
                  <a:pt x="0" y="0"/>
                </a:lnTo>
                <a:close/>
              </a:path>
            </a:pathLst>
          </a:custGeom>
          <a:blipFill>
            <a:blip r:embed="rId2"/>
            <a:stretch>
              <a:fillRect l="0" t="0" r="0" b="-54812"/>
            </a:stretch>
          </a:blipFill>
        </p:spPr>
      </p:sp>
      <p:sp>
        <p:nvSpPr>
          <p:cNvPr name="Freeform 3" id="3"/>
          <p:cNvSpPr/>
          <p:nvPr/>
        </p:nvSpPr>
        <p:spPr>
          <a:xfrm flipH="false" flipV="false" rot="0">
            <a:off x="2055767" y="5036543"/>
            <a:ext cx="14889202" cy="5047440"/>
          </a:xfrm>
          <a:custGeom>
            <a:avLst/>
            <a:gdLst/>
            <a:ahLst/>
            <a:cxnLst/>
            <a:rect r="r" b="b" t="t" l="l"/>
            <a:pathLst>
              <a:path h="5047440" w="14889202">
                <a:moveTo>
                  <a:pt x="0" y="0"/>
                </a:moveTo>
                <a:lnTo>
                  <a:pt x="14889203" y="0"/>
                </a:lnTo>
                <a:lnTo>
                  <a:pt x="14889203" y="5047440"/>
                </a:lnTo>
                <a:lnTo>
                  <a:pt x="0" y="5047440"/>
                </a:lnTo>
                <a:lnTo>
                  <a:pt x="0" y="0"/>
                </a:lnTo>
                <a:close/>
              </a:path>
            </a:pathLst>
          </a:custGeom>
          <a:blipFill>
            <a:blip r:embed="rId3"/>
            <a:stretch>
              <a:fillRect l="0" t="-3281" r="0" b="-3281"/>
            </a:stretch>
          </a:blipFill>
        </p:spPr>
      </p:sp>
      <p:sp>
        <p:nvSpPr>
          <p:cNvPr name="TextBox 4" id="4"/>
          <p:cNvSpPr txBox="true"/>
          <p:nvPr/>
        </p:nvSpPr>
        <p:spPr>
          <a:xfrm rot="0">
            <a:off x="611980" y="836108"/>
            <a:ext cx="8532020" cy="477520"/>
          </a:xfrm>
          <a:prstGeom prst="rect">
            <a:avLst/>
          </a:prstGeom>
        </p:spPr>
        <p:txBody>
          <a:bodyPr anchor="t" rtlCol="false" tIns="0" lIns="0" bIns="0" rIns="0">
            <a:spAutoFit/>
          </a:bodyPr>
          <a:lstStyle/>
          <a:p>
            <a:pPr algn="ctr">
              <a:lnSpc>
                <a:spcPts val="3769"/>
              </a:lnSpc>
              <a:spcBef>
                <a:spcPct val="0"/>
              </a:spcBef>
            </a:pPr>
            <a:r>
              <a:rPr lang="en-US" b="true" sz="2899">
                <a:solidFill>
                  <a:srgbClr val="000000"/>
                </a:solidFill>
                <a:latin typeface="Open Sauce Bold"/>
                <a:ea typeface="Open Sauce Bold"/>
                <a:cs typeface="Open Sauce Bold"/>
                <a:sym typeface="Open Sauce Bold"/>
              </a:rPr>
              <a:t>Storing Embeddings in Vector Database :</a:t>
            </a:r>
          </a:p>
        </p:txBody>
      </p:sp>
      <p:sp>
        <p:nvSpPr>
          <p:cNvPr name="TextBox 5" id="5"/>
          <p:cNvSpPr txBox="true"/>
          <p:nvPr/>
        </p:nvSpPr>
        <p:spPr>
          <a:xfrm rot="0">
            <a:off x="2055767" y="1603659"/>
            <a:ext cx="16532617" cy="1417050"/>
          </a:xfrm>
          <a:prstGeom prst="rect">
            <a:avLst/>
          </a:prstGeom>
        </p:spPr>
        <p:txBody>
          <a:bodyPr anchor="t" rtlCol="false" tIns="0" lIns="0" bIns="0" rIns="0">
            <a:spAutoFit/>
          </a:bodyPr>
          <a:lstStyle/>
          <a:p>
            <a:pPr algn="l">
              <a:lnSpc>
                <a:spcPts val="3794"/>
              </a:lnSpc>
              <a:spcBef>
                <a:spcPct val="0"/>
              </a:spcBef>
            </a:pPr>
            <a:r>
              <a:rPr lang="en-US" sz="2710">
                <a:solidFill>
                  <a:srgbClr val="000000"/>
                </a:solidFill>
                <a:latin typeface="Canva Sans"/>
                <a:ea typeface="Canva Sans"/>
                <a:cs typeface="Canva Sans"/>
                <a:sym typeface="Canva Sans"/>
              </a:rPr>
              <a:t>This database setup facilitates fast and efficient retrieval of information when a user query is received. The vector store allows for quick similarity searches to identify which text chunks are most relevant to a given query. Example Astra vector db</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456393" y="1198101"/>
            <a:ext cx="10683716" cy="488046"/>
          </a:xfrm>
          <a:prstGeom prst="rect">
            <a:avLst/>
          </a:prstGeom>
        </p:spPr>
        <p:txBody>
          <a:bodyPr anchor="t" rtlCol="false" tIns="0" lIns="0" bIns="0" rIns="0">
            <a:spAutoFit/>
          </a:bodyPr>
          <a:lstStyle/>
          <a:p>
            <a:pPr algn="ctr">
              <a:lnSpc>
                <a:spcPts val="4074"/>
              </a:lnSpc>
              <a:spcBef>
                <a:spcPct val="0"/>
              </a:spcBef>
            </a:pPr>
            <a:r>
              <a:rPr lang="en-US" b="true" sz="2910">
                <a:solidFill>
                  <a:srgbClr val="000000"/>
                </a:solidFill>
                <a:latin typeface="Canva Sans Bold"/>
                <a:ea typeface="Canva Sans Bold"/>
                <a:cs typeface="Canva Sans Bold"/>
                <a:sym typeface="Canva Sans Bold"/>
              </a:rPr>
              <a:t>RESPONSE GENERATION USING LARGE LANGUAGE MODEL</a:t>
            </a:r>
          </a:p>
        </p:txBody>
      </p:sp>
      <p:sp>
        <p:nvSpPr>
          <p:cNvPr name="TextBox 3" id="3"/>
          <p:cNvSpPr txBox="true"/>
          <p:nvPr/>
        </p:nvSpPr>
        <p:spPr>
          <a:xfrm rot="0">
            <a:off x="1028700" y="2308197"/>
            <a:ext cx="15971698" cy="1362440"/>
          </a:xfrm>
          <a:prstGeom prst="rect">
            <a:avLst/>
          </a:prstGeom>
        </p:spPr>
        <p:txBody>
          <a:bodyPr anchor="t" rtlCol="false" tIns="0" lIns="0" bIns="0" rIns="0">
            <a:spAutoFit/>
          </a:bodyPr>
          <a:lstStyle/>
          <a:p>
            <a:pPr algn="l">
              <a:lnSpc>
                <a:spcPts val="3654"/>
              </a:lnSpc>
              <a:spcBef>
                <a:spcPct val="0"/>
              </a:spcBef>
            </a:pPr>
            <a:r>
              <a:rPr lang="en-US" sz="2610">
                <a:solidFill>
                  <a:srgbClr val="000000"/>
                </a:solidFill>
                <a:latin typeface="Canva Sans"/>
                <a:ea typeface="Canva Sans"/>
                <a:cs typeface="Canva Sans"/>
                <a:sym typeface="Canva Sans"/>
              </a:rPr>
              <a:t>The LLM takes the retrieved chunks, understands the context, and produces a natural language response that answers the user’s query. This is the core of the generation step in a RAG (Retrieval-Augmented Generation) setup.</a:t>
            </a:r>
          </a:p>
        </p:txBody>
      </p:sp>
      <p:sp>
        <p:nvSpPr>
          <p:cNvPr name="TextBox 4" id="4"/>
          <p:cNvSpPr txBox="true"/>
          <p:nvPr/>
        </p:nvSpPr>
        <p:spPr>
          <a:xfrm rot="0">
            <a:off x="456393" y="4638944"/>
            <a:ext cx="7985849" cy="488046"/>
          </a:xfrm>
          <a:prstGeom prst="rect">
            <a:avLst/>
          </a:prstGeom>
        </p:spPr>
        <p:txBody>
          <a:bodyPr anchor="t" rtlCol="false" tIns="0" lIns="0" bIns="0" rIns="0">
            <a:spAutoFit/>
          </a:bodyPr>
          <a:lstStyle/>
          <a:p>
            <a:pPr algn="ctr">
              <a:lnSpc>
                <a:spcPts val="4074"/>
              </a:lnSpc>
              <a:spcBef>
                <a:spcPct val="0"/>
              </a:spcBef>
            </a:pPr>
            <a:r>
              <a:rPr lang="en-US" b="true" sz="2910">
                <a:solidFill>
                  <a:srgbClr val="000000"/>
                </a:solidFill>
                <a:latin typeface="Canva Sans Bold"/>
                <a:ea typeface="Canva Sans Bold"/>
                <a:cs typeface="Canva Sans Bold"/>
                <a:sym typeface="Canva Sans Bold"/>
              </a:rPr>
              <a:t>WEB INTERFACE FOR USER INTERACTION</a:t>
            </a:r>
          </a:p>
        </p:txBody>
      </p:sp>
      <p:sp>
        <p:nvSpPr>
          <p:cNvPr name="TextBox 5" id="5"/>
          <p:cNvSpPr txBox="true"/>
          <p:nvPr/>
        </p:nvSpPr>
        <p:spPr>
          <a:xfrm rot="0">
            <a:off x="1028700" y="5746115"/>
            <a:ext cx="16736907" cy="1580881"/>
          </a:xfrm>
          <a:prstGeom prst="rect">
            <a:avLst/>
          </a:prstGeom>
        </p:spPr>
        <p:txBody>
          <a:bodyPr anchor="t" rtlCol="false" tIns="0" lIns="0" bIns="0" rIns="0">
            <a:spAutoFit/>
          </a:bodyPr>
          <a:lstStyle/>
          <a:p>
            <a:pPr algn="l">
              <a:lnSpc>
                <a:spcPts val="4214"/>
              </a:lnSpc>
              <a:spcBef>
                <a:spcPct val="0"/>
              </a:spcBef>
            </a:pPr>
            <a:r>
              <a:rPr lang="en-US" sz="3010">
                <a:solidFill>
                  <a:srgbClr val="000000"/>
                </a:solidFill>
                <a:latin typeface="Canva Sans"/>
                <a:ea typeface="Canva Sans"/>
                <a:cs typeface="Canva Sans"/>
                <a:sym typeface="Canva Sans"/>
              </a:rPr>
              <a:t>Gradio allows users to interact with the model easily, inputting queries and receiving responses without needing to understand the backend processes. It streamlines the workflow, making the entire system more accessible and practical for end users.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DAGT29Rnt44</dc:identifier>
  <dcterms:modified xsi:type="dcterms:W3CDTF">2011-08-01T06:04:30Z</dcterms:modified>
  <cp:revision>1</cp:revision>
  <dc:title>ASAPP</dc:title>
</cp:coreProperties>
</file>