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6"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812EA5-7655-426A-A5D0-742617F3766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CB1D-335F-440C-A377-5D1375AA5F06}"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812EA5-7655-426A-A5D0-742617F3766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CB1D-335F-440C-A377-5D1375AA5F0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812EA5-7655-426A-A5D0-742617F3766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CB1D-335F-440C-A377-5D1375AA5F0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812EA5-7655-426A-A5D0-742617F3766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CB1D-335F-440C-A377-5D1375AA5F0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812EA5-7655-426A-A5D0-742617F3766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DCB1D-335F-440C-A377-5D1375AA5F0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812EA5-7655-426A-A5D0-742617F37660}"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DCB1D-335F-440C-A377-5D1375AA5F0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812EA5-7655-426A-A5D0-742617F37660}"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DCB1D-335F-440C-A377-5D1375AA5F0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812EA5-7655-426A-A5D0-742617F37660}"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DCB1D-335F-440C-A377-5D1375AA5F0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12EA5-7655-426A-A5D0-742617F37660}"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DCB1D-335F-440C-A377-5D1375AA5F0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12EA5-7655-426A-A5D0-742617F37660}"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DCB1D-335F-440C-A377-5D1375AA5F0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812EA5-7655-426A-A5D0-742617F37660}"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DCB1D-335F-440C-A377-5D1375AA5F06}"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7812EA5-7655-426A-A5D0-742617F37660}" type="datetimeFigureOut">
              <a:rPr lang="en-US" smtClean="0"/>
              <a:t>12/18/2020</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95DCB1D-335F-440C-A377-5D1375AA5F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14400"/>
            <a:ext cx="7175351" cy="5181600"/>
          </a:xfrm>
        </p:spPr>
        <p:txBody>
          <a:bodyPr/>
          <a:lstStyle/>
          <a:p>
            <a:pPr marL="182880" indent="0">
              <a:buNone/>
            </a:pPr>
            <a:r>
              <a:rPr lang="en-US" sz="6600" dirty="0" smtClean="0">
                <a:solidFill>
                  <a:schemeClr val="tx2">
                    <a:lumMod val="50000"/>
                  </a:schemeClr>
                </a:solidFill>
              </a:rPr>
              <a:t> </a:t>
            </a:r>
            <a:r>
              <a:rPr lang="en-US" sz="6600" dirty="0" smtClean="0">
                <a:solidFill>
                  <a:schemeClr val="tx2">
                    <a:lumMod val="50000"/>
                  </a:schemeClr>
                </a:solidFill>
              </a:rPr>
              <a:t> </a:t>
            </a:r>
            <a:r>
              <a:rPr lang="en-US" sz="6600" dirty="0" smtClean="0">
                <a:solidFill>
                  <a:schemeClr val="tx2">
                    <a:lumMod val="50000"/>
                  </a:schemeClr>
                </a:solidFill>
              </a:rPr>
              <a:t>PRAYAS 2020</a:t>
            </a:r>
            <a:r>
              <a:rPr lang="en-US" sz="3200" dirty="0" smtClean="0"/>
              <a:t/>
            </a:r>
            <a:br>
              <a:rPr lang="en-US" sz="3200" dirty="0" smtClean="0"/>
            </a:br>
            <a:r>
              <a:rPr lang="en-US" sz="3200" dirty="0"/>
              <a:t> </a:t>
            </a:r>
            <a:r>
              <a:rPr lang="en-US" sz="3200" dirty="0" smtClean="0"/>
              <a:t>   </a:t>
            </a:r>
            <a:br>
              <a:rPr lang="en-US" sz="3200" dirty="0" smtClean="0"/>
            </a:br>
            <a:r>
              <a:rPr lang="en-US" sz="3200" dirty="0"/>
              <a:t> </a:t>
            </a:r>
            <a:r>
              <a:rPr lang="en-US" sz="3200" dirty="0" smtClean="0"/>
              <a:t>   </a:t>
            </a:r>
            <a:r>
              <a:rPr lang="en-US" sz="2400" dirty="0" smtClean="0">
                <a:solidFill>
                  <a:schemeClr val="accent6">
                    <a:lumMod val="75000"/>
                  </a:schemeClr>
                </a:solidFill>
                <a:effectLst/>
              </a:rPr>
              <a:t>A </a:t>
            </a:r>
            <a:r>
              <a:rPr lang="en-US" sz="2400" dirty="0">
                <a:solidFill>
                  <a:schemeClr val="accent6">
                    <a:lumMod val="75000"/>
                  </a:schemeClr>
                </a:solidFill>
                <a:effectLst/>
              </a:rPr>
              <a:t>NUMERICAL BASED ALGORITHM ON </a:t>
            </a:r>
            <a:r>
              <a:rPr lang="en-US" sz="2400" dirty="0" smtClean="0">
                <a:solidFill>
                  <a:schemeClr val="accent6">
                    <a:lumMod val="75000"/>
                  </a:schemeClr>
                </a:solidFill>
                <a:effectLst/>
              </a:rPr>
              <a:t>                 CRYPTOGRAPHY </a:t>
            </a:r>
            <a:r>
              <a:rPr lang="en-US" sz="2400" dirty="0">
                <a:solidFill>
                  <a:schemeClr val="accent6">
                    <a:lumMod val="75000"/>
                  </a:schemeClr>
                </a:solidFill>
                <a:effectLst/>
              </a:rPr>
              <a:t>USING IMAGE PROCESSING</a:t>
            </a:r>
            <a:r>
              <a:rPr lang="en-US" sz="2400" dirty="0">
                <a:effectLst/>
              </a:rPr>
              <a:t/>
            </a:r>
            <a:br>
              <a:rPr lang="en-US" sz="2400" dirty="0">
                <a:effectLst/>
              </a:rPr>
            </a:br>
            <a:r>
              <a:rPr lang="en-US" sz="2400" dirty="0" smtClean="0">
                <a:effectLst/>
              </a:rPr>
              <a:t>                      </a:t>
            </a:r>
            <a:r>
              <a:rPr lang="en-US" sz="2400" dirty="0" smtClean="0">
                <a:solidFill>
                  <a:schemeClr val="bg2">
                    <a:lumMod val="10000"/>
                  </a:schemeClr>
                </a:solidFill>
                <a:effectLst/>
              </a:rPr>
              <a:t>PRESENTED BY</a:t>
            </a:r>
            <a:r>
              <a:rPr lang="en-US" sz="2400" dirty="0" smtClean="0">
                <a:effectLst/>
              </a:rPr>
              <a:t/>
            </a:r>
            <a:br>
              <a:rPr lang="en-US" sz="2400" dirty="0" smtClean="0">
                <a:effectLst/>
              </a:rPr>
            </a:br>
            <a:r>
              <a:rPr lang="en-US" sz="2400" dirty="0">
                <a:effectLst/>
              </a:rPr>
              <a:t>	</a:t>
            </a:r>
            <a:r>
              <a:rPr lang="en-US" sz="2400" dirty="0" smtClean="0">
                <a:effectLst/>
              </a:rPr>
              <a:t>	   </a:t>
            </a:r>
            <a:r>
              <a:rPr lang="en-US" sz="2400" dirty="0" smtClean="0">
                <a:solidFill>
                  <a:schemeClr val="accent6">
                    <a:lumMod val="75000"/>
                  </a:schemeClr>
                </a:solidFill>
                <a:effectLst/>
              </a:rPr>
              <a:t>SOURADEEP </a:t>
            </a:r>
            <a:r>
              <a:rPr lang="en-US" sz="2400" dirty="0" smtClean="0">
                <a:solidFill>
                  <a:schemeClr val="accent6">
                    <a:lumMod val="75000"/>
                  </a:schemeClr>
                </a:solidFill>
                <a:effectLst/>
              </a:rPr>
              <a:t>DAS</a:t>
            </a:r>
            <a:r>
              <a:rPr lang="en-US" sz="2400" dirty="0" smtClean="0">
                <a:solidFill>
                  <a:schemeClr val="accent6">
                    <a:lumMod val="75000"/>
                  </a:schemeClr>
                </a:solidFill>
                <a:effectLst/>
              </a:rPr>
              <a:t/>
            </a:r>
            <a:br>
              <a:rPr lang="en-US" sz="2400" dirty="0" smtClean="0">
                <a:solidFill>
                  <a:schemeClr val="accent6">
                    <a:lumMod val="75000"/>
                  </a:schemeClr>
                </a:solidFill>
                <a:effectLst/>
              </a:rPr>
            </a:br>
            <a:r>
              <a:rPr lang="en-US" sz="2400" dirty="0">
                <a:solidFill>
                  <a:schemeClr val="accent6">
                    <a:lumMod val="75000"/>
                  </a:schemeClr>
                </a:solidFill>
                <a:effectLst/>
              </a:rPr>
              <a:t>	</a:t>
            </a:r>
            <a:r>
              <a:rPr lang="en-US" sz="2400" dirty="0" smtClean="0">
                <a:solidFill>
                  <a:schemeClr val="accent6">
                    <a:lumMod val="75000"/>
                  </a:schemeClr>
                </a:solidFill>
                <a:effectLst/>
              </a:rPr>
              <a:t>		</a:t>
            </a:r>
            <a:r>
              <a:rPr lang="en-US" sz="2000" dirty="0" smtClean="0">
                <a:solidFill>
                  <a:schemeClr val="tx2">
                    <a:lumMod val="75000"/>
                  </a:schemeClr>
                </a:solidFill>
                <a:effectLst/>
              </a:rPr>
              <a:t>FROM</a:t>
            </a:r>
            <a:r>
              <a:rPr lang="en-US" sz="2400" dirty="0" smtClean="0">
                <a:solidFill>
                  <a:schemeClr val="tx2">
                    <a:lumMod val="75000"/>
                  </a:schemeClr>
                </a:solidFill>
                <a:effectLst/>
              </a:rPr>
              <a:t/>
            </a:r>
            <a:br>
              <a:rPr lang="en-US" sz="2400" dirty="0" smtClean="0">
                <a:solidFill>
                  <a:schemeClr val="tx2">
                    <a:lumMod val="75000"/>
                  </a:schemeClr>
                </a:solidFill>
                <a:effectLst/>
              </a:rPr>
            </a:br>
            <a:r>
              <a:rPr lang="en-US" sz="2400" dirty="0" smtClean="0">
                <a:solidFill>
                  <a:schemeClr val="accent6">
                    <a:lumMod val="75000"/>
                  </a:schemeClr>
                </a:solidFill>
                <a:effectLst/>
              </a:rPr>
              <a:t>RCC INSTITUTE OF INFORMATION TECHNOLOGY</a:t>
            </a:r>
            <a:r>
              <a:rPr lang="en-US" sz="2400" dirty="0" smtClean="0">
                <a:solidFill>
                  <a:schemeClr val="tx2">
                    <a:lumMod val="75000"/>
                  </a:schemeClr>
                </a:solidFill>
                <a:effectLst/>
              </a:rPr>
              <a:t/>
            </a:r>
            <a:br>
              <a:rPr lang="en-US" sz="2400" dirty="0" smtClean="0">
                <a:solidFill>
                  <a:schemeClr val="tx2">
                    <a:lumMod val="75000"/>
                  </a:schemeClr>
                </a:solidFill>
                <a:effectLst/>
              </a:rPr>
            </a:br>
            <a:r>
              <a:rPr lang="en-US" sz="2400" dirty="0" smtClean="0">
                <a:solidFill>
                  <a:schemeClr val="tx2">
                    <a:lumMod val="75000"/>
                  </a:schemeClr>
                </a:solidFill>
                <a:effectLst/>
              </a:rPr>
              <a:t>	</a:t>
            </a:r>
            <a:r>
              <a:rPr lang="en-US" sz="2400" dirty="0" smtClean="0">
                <a:solidFill>
                  <a:schemeClr val="accent4">
                    <a:lumMod val="50000"/>
                  </a:schemeClr>
                </a:solidFill>
                <a:effectLst/>
              </a:rPr>
              <a:t>   DEPARTMENT OF ELECTRONICS &amp;   		    COMMUNICATION ENGINEERING</a:t>
            </a:r>
            <a:endParaRPr lang="en-US" sz="2400" dirty="0">
              <a:solidFill>
                <a:schemeClr val="accent4">
                  <a:lumMod val="50000"/>
                </a:schemeClr>
              </a:solidFill>
            </a:endParaRPr>
          </a:p>
        </p:txBody>
      </p:sp>
    </p:spTree>
    <p:extLst>
      <p:ext uri="{BB962C8B-B14F-4D97-AF65-F5344CB8AC3E}">
        <p14:creationId xmlns:p14="http://schemas.microsoft.com/office/powerpoint/2010/main" val="21341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45720" indent="0">
              <a:buNone/>
            </a:pPr>
            <a:endParaRPr lang="en-US" sz="6000" dirty="0" smtClean="0"/>
          </a:p>
          <a:p>
            <a:pPr marL="45720" indent="0">
              <a:buNone/>
            </a:pPr>
            <a:endParaRPr lang="en-US" sz="6000" dirty="0"/>
          </a:p>
          <a:p>
            <a:pPr marL="45720" indent="0">
              <a:buNone/>
            </a:pPr>
            <a:r>
              <a:rPr lang="en-US" sz="6000" dirty="0" smtClean="0"/>
              <a:t>      </a:t>
            </a:r>
            <a:r>
              <a:rPr lang="en-US" sz="6000" dirty="0" smtClean="0">
                <a:solidFill>
                  <a:srgbClr val="FF0000"/>
                </a:solidFill>
              </a:rPr>
              <a:t>THANK YOU</a:t>
            </a:r>
            <a:endParaRPr lang="en-US" sz="6000" dirty="0">
              <a:solidFill>
                <a:srgbClr val="FF0000"/>
              </a:solidFill>
            </a:endParaRPr>
          </a:p>
        </p:txBody>
      </p:sp>
    </p:spTree>
    <p:extLst>
      <p:ext uri="{BB962C8B-B14F-4D97-AF65-F5344CB8AC3E}">
        <p14:creationId xmlns:p14="http://schemas.microsoft.com/office/powerpoint/2010/main" val="407445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304800"/>
            <a:ext cx="8001000" cy="6096000"/>
          </a:xfrm>
        </p:spPr>
        <p:txBody>
          <a:bodyPr>
            <a:normAutofit lnSpcReduction="10000"/>
          </a:bodyPr>
          <a:lstStyle/>
          <a:p>
            <a:pPr marL="45720" indent="0">
              <a:buNone/>
            </a:pPr>
            <a:r>
              <a:rPr lang="en-US" sz="2400" dirty="0" smtClean="0">
                <a:solidFill>
                  <a:schemeClr val="bg2">
                    <a:lumMod val="10000"/>
                  </a:schemeClr>
                </a:solidFill>
                <a:latin typeface="Times New Roman" pitchFamily="18" charset="0"/>
                <a:cs typeface="Times New Roman" pitchFamily="18" charset="0"/>
              </a:rPr>
              <a:t>INTRODUCTION</a:t>
            </a:r>
          </a:p>
          <a:p>
            <a:pPr marL="45720" indent="0" algn="just">
              <a:buNone/>
            </a:pPr>
            <a:r>
              <a:rPr lang="en-US" sz="1800" dirty="0" smtClean="0">
                <a:solidFill>
                  <a:schemeClr val="bg2">
                    <a:lumMod val="10000"/>
                  </a:schemeClr>
                </a:solidFill>
                <a:latin typeface="Times New Roman" pitchFamily="18" charset="0"/>
                <a:cs typeface="Times New Roman" pitchFamily="18" charset="0"/>
              </a:rPr>
              <a:t>In the 21</a:t>
            </a:r>
            <a:r>
              <a:rPr lang="en-US" sz="1800" baseline="30000" dirty="0" smtClean="0">
                <a:solidFill>
                  <a:schemeClr val="bg2">
                    <a:lumMod val="10000"/>
                  </a:schemeClr>
                </a:solidFill>
                <a:latin typeface="Times New Roman" pitchFamily="18" charset="0"/>
                <a:cs typeface="Times New Roman" pitchFamily="18" charset="0"/>
              </a:rPr>
              <a:t>st</a:t>
            </a:r>
            <a:r>
              <a:rPr lang="en-US" sz="1800" dirty="0">
                <a:solidFill>
                  <a:schemeClr val="bg2">
                    <a:lumMod val="10000"/>
                  </a:schemeClr>
                </a:solidFill>
                <a:latin typeface="Times New Roman" pitchFamily="18" charset="0"/>
                <a:cs typeface="Times New Roman" pitchFamily="18" charset="0"/>
              </a:rPr>
              <a:t> century security and privacy for </a:t>
            </a:r>
            <a:r>
              <a:rPr lang="en-US" sz="1800" dirty="0" smtClean="0">
                <a:solidFill>
                  <a:schemeClr val="bg2">
                    <a:lumMod val="10000"/>
                  </a:schemeClr>
                </a:solidFill>
                <a:latin typeface="Times New Roman" pitchFamily="18" charset="0"/>
                <a:cs typeface="Times New Roman" pitchFamily="18" charset="0"/>
              </a:rPr>
              <a:t>a digital </a:t>
            </a:r>
            <a:r>
              <a:rPr lang="en-US" sz="1800" dirty="0">
                <a:solidFill>
                  <a:schemeClr val="bg2">
                    <a:lumMod val="10000"/>
                  </a:schemeClr>
                </a:solidFill>
                <a:latin typeface="Times New Roman" pitchFamily="18" charset="0"/>
                <a:cs typeface="Times New Roman" pitchFamily="18" charset="0"/>
              </a:rPr>
              <a:t>data to be stored &amp; transmitted become a major concern due to rise of </a:t>
            </a:r>
            <a:r>
              <a:rPr lang="en-US" sz="1800" dirty="0" smtClean="0">
                <a:solidFill>
                  <a:schemeClr val="bg2">
                    <a:lumMod val="10000"/>
                  </a:schemeClr>
                </a:solidFill>
                <a:latin typeface="Times New Roman" pitchFamily="18" charset="0"/>
                <a:cs typeface="Times New Roman" pitchFamily="18" charset="0"/>
              </a:rPr>
              <a:t>internet </a:t>
            </a:r>
            <a:r>
              <a:rPr lang="en-US" sz="1800" dirty="0">
                <a:solidFill>
                  <a:schemeClr val="bg2">
                    <a:lumMod val="10000"/>
                  </a:schemeClr>
                </a:solidFill>
                <a:latin typeface="Times New Roman" pitchFamily="18" charset="0"/>
                <a:cs typeface="Times New Roman" pitchFamily="18" charset="0"/>
              </a:rPr>
              <a:t>&amp; </a:t>
            </a:r>
            <a:r>
              <a:rPr lang="en-US" sz="1800" dirty="0" smtClean="0">
                <a:solidFill>
                  <a:schemeClr val="bg2">
                    <a:lumMod val="10000"/>
                  </a:schemeClr>
                </a:solidFill>
                <a:latin typeface="Times New Roman" pitchFamily="18" charset="0"/>
                <a:cs typeface="Times New Roman" pitchFamily="18" charset="0"/>
              </a:rPr>
              <a:t>digital common devices. Information hiding is becoming very popular technique in terms of security &amp; privacy for digital data. Among information hiding techniques cryptography is one of the well recognized one that enables </a:t>
            </a:r>
            <a:r>
              <a:rPr lang="en-US" sz="1800" dirty="0">
                <a:solidFill>
                  <a:schemeClr val="bg2">
                    <a:lumMod val="10000"/>
                  </a:schemeClr>
                </a:solidFill>
                <a:latin typeface="Times New Roman" pitchFamily="18" charset="0"/>
                <a:cs typeface="Times New Roman" pitchFamily="18" charset="0"/>
              </a:rPr>
              <a:t>the science of using mathematical study to encrypt and decrypt data. Cryptography enables us to store sensitive information or transmit it across insecure networks so that it cannot be read by anyone except the intended user. There are several major applications of cryptography is as well, starting from protection of sensitive information of personal data security to diplomatic &amp; military communications security. There are also many aspects to security and many applications, ranging from secure commerce and payments to private communications and protecting health care information as well. Cryptography provides a range of effective solutions.</a:t>
            </a:r>
          </a:p>
          <a:p>
            <a:pPr marL="45720" indent="0">
              <a:buNone/>
            </a:pPr>
            <a:r>
              <a:rPr lang="en-US" sz="2400" dirty="0" smtClean="0">
                <a:solidFill>
                  <a:schemeClr val="bg2">
                    <a:lumMod val="10000"/>
                  </a:schemeClr>
                </a:solidFill>
                <a:latin typeface="Times New Roman" pitchFamily="18" charset="0"/>
                <a:cs typeface="Times New Roman" pitchFamily="18" charset="0"/>
              </a:rPr>
              <a:t>OBJECTIVE</a:t>
            </a:r>
          </a:p>
          <a:p>
            <a:pPr marL="45720" indent="0" algn="just">
              <a:buNone/>
            </a:pPr>
            <a:r>
              <a:rPr lang="en-US" sz="1700" dirty="0" smtClean="0">
                <a:solidFill>
                  <a:schemeClr val="bg2">
                    <a:lumMod val="10000"/>
                  </a:schemeClr>
                </a:solidFill>
                <a:latin typeface="Times New Roman" pitchFamily="18" charset="0"/>
                <a:cs typeface="Times New Roman" pitchFamily="18" charset="0"/>
              </a:rPr>
              <a:t>Using of this </a:t>
            </a:r>
            <a:r>
              <a:rPr lang="en-US" sz="1700" dirty="0">
                <a:solidFill>
                  <a:schemeClr val="bg2">
                    <a:lumMod val="10000"/>
                  </a:schemeClr>
                </a:solidFill>
                <a:latin typeface="Times New Roman" pitchFamily="18" charset="0"/>
                <a:cs typeface="Times New Roman" pitchFamily="18" charset="0"/>
              </a:rPr>
              <a:t>cryptography algorithm for </a:t>
            </a:r>
            <a:r>
              <a:rPr lang="en-US" sz="1700" dirty="0" smtClean="0">
                <a:solidFill>
                  <a:schemeClr val="bg2">
                    <a:lumMod val="10000"/>
                  </a:schemeClr>
                </a:solidFill>
                <a:latin typeface="Times New Roman" pitchFamily="18" charset="0"/>
                <a:cs typeface="Times New Roman" pitchFamily="18" charset="0"/>
              </a:rPr>
              <a:t>gray scale images </a:t>
            </a:r>
            <a:r>
              <a:rPr lang="en-US" sz="1700" dirty="0">
                <a:solidFill>
                  <a:schemeClr val="bg2">
                    <a:lumMod val="10000"/>
                  </a:schemeClr>
                </a:solidFill>
                <a:latin typeface="Times New Roman" pitchFamily="18" charset="0"/>
                <a:cs typeface="Times New Roman" pitchFamily="18" charset="0"/>
              </a:rPr>
              <a:t>to encrypt any </a:t>
            </a:r>
            <a:r>
              <a:rPr lang="en-US" sz="1700" dirty="0" smtClean="0">
                <a:solidFill>
                  <a:schemeClr val="bg2">
                    <a:lumMod val="10000"/>
                  </a:schemeClr>
                </a:solidFill>
                <a:latin typeface="Times New Roman" pitchFamily="18" charset="0"/>
                <a:cs typeface="Times New Roman" pitchFamily="18" charset="0"/>
              </a:rPr>
              <a:t>gray scale image from </a:t>
            </a:r>
            <a:r>
              <a:rPr lang="en-US" sz="1700" dirty="0">
                <a:solidFill>
                  <a:schemeClr val="bg2">
                    <a:lumMod val="10000"/>
                  </a:schemeClr>
                </a:solidFill>
                <a:latin typeface="Times New Roman" pitchFamily="18" charset="0"/>
                <a:cs typeface="Times New Roman" pitchFamily="18" charset="0"/>
              </a:rPr>
              <a:t>being tampered or accessed by the unauthorized users. </a:t>
            </a:r>
            <a:r>
              <a:rPr lang="en-US" sz="1700" dirty="0" smtClean="0">
                <a:solidFill>
                  <a:schemeClr val="bg2">
                    <a:lumMod val="10000"/>
                  </a:schemeClr>
                </a:solidFill>
                <a:latin typeface="Times New Roman" pitchFamily="18" charset="0"/>
                <a:cs typeface="Times New Roman" pitchFamily="18" charset="0"/>
              </a:rPr>
              <a:t>The basic objective is to develop an algorithm for safe and secure transmission of gray scale images &amp; the making the algorithm as much sensible as possible from any kind of manipulation of the encrypted image and also achieving results from these two encryption and decryption processes as fast as possible.</a:t>
            </a:r>
          </a:p>
        </p:txBody>
      </p:sp>
    </p:spTree>
    <p:extLst>
      <p:ext uri="{BB962C8B-B14F-4D97-AF65-F5344CB8AC3E}">
        <p14:creationId xmlns:p14="http://schemas.microsoft.com/office/powerpoint/2010/main" val="10489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381000"/>
            <a:ext cx="8153400" cy="6019800"/>
          </a:xfrm>
        </p:spPr>
        <p:txBody>
          <a:bodyPr>
            <a:normAutofit/>
          </a:bodyPr>
          <a:lstStyle/>
          <a:p>
            <a:pPr marL="45720" indent="0">
              <a:buNone/>
            </a:pPr>
            <a:r>
              <a:rPr lang="en-US" sz="2800" dirty="0" smtClean="0">
                <a:solidFill>
                  <a:schemeClr val="bg2">
                    <a:lumMod val="10000"/>
                  </a:schemeClr>
                </a:solidFill>
                <a:latin typeface="Times New Roman" pitchFamily="18" charset="0"/>
                <a:cs typeface="Times New Roman" pitchFamily="18" charset="0"/>
              </a:rPr>
              <a:t>ENCODER</a:t>
            </a:r>
          </a:p>
          <a:p>
            <a:pPr marL="45720" indent="0" algn="just">
              <a:buNone/>
            </a:pPr>
            <a:r>
              <a:rPr lang="en-US" sz="2000" dirty="0" smtClean="0">
                <a:solidFill>
                  <a:schemeClr val="bg2">
                    <a:lumMod val="10000"/>
                  </a:schemeClr>
                </a:solidFill>
                <a:latin typeface="Times New Roman" pitchFamily="18" charset="0"/>
                <a:cs typeface="Times New Roman" pitchFamily="18" charset="0"/>
              </a:rPr>
              <a:t>The encoder is used for encryption of the gray scale images. Here a gray scale image is used for the encryption purpose. The method of encryption is shown below.</a:t>
            </a:r>
          </a:p>
          <a:p>
            <a:pPr marL="45720" indent="0" algn="just">
              <a:buNone/>
            </a:pPr>
            <a:r>
              <a:rPr lang="en-US" sz="2000" dirty="0" smtClean="0">
                <a:solidFill>
                  <a:schemeClr val="bg2">
                    <a:lumMod val="10000"/>
                  </a:schemeClr>
                </a:solidFill>
                <a:latin typeface="Times New Roman" pitchFamily="18" charset="0"/>
                <a:cs typeface="Times New Roman" pitchFamily="18" charset="0"/>
              </a:rPr>
              <a:t>The encoder performing row transformation</a:t>
            </a:r>
          </a:p>
          <a:p>
            <a:pPr marL="45720" indent="0">
              <a:buNone/>
            </a:pPr>
            <a:endParaRPr lang="en-US" sz="2000" dirty="0">
              <a:solidFill>
                <a:schemeClr val="bg2">
                  <a:lumMod val="10000"/>
                </a:schemeClr>
              </a:solidFill>
              <a:latin typeface="Times New Roman" pitchFamily="18" charset="0"/>
              <a:cs typeface="Times New Roman" pitchFamily="18" charset="0"/>
            </a:endParaRPr>
          </a:p>
          <a:p>
            <a:pPr marL="45720" indent="0">
              <a:buNone/>
            </a:pPr>
            <a:endParaRPr lang="en-US" sz="2000" dirty="0" smtClean="0">
              <a:solidFill>
                <a:schemeClr val="bg2">
                  <a:lumMod val="10000"/>
                </a:schemeClr>
              </a:solidFill>
              <a:latin typeface="Times New Roman" pitchFamily="18" charset="0"/>
              <a:cs typeface="Times New Roman" pitchFamily="18" charset="0"/>
            </a:endParaRPr>
          </a:p>
          <a:p>
            <a:pPr marL="45720" indent="0">
              <a:buNone/>
            </a:pPr>
            <a:endParaRPr lang="en-US" sz="2000" dirty="0">
              <a:solidFill>
                <a:schemeClr val="bg2">
                  <a:lumMod val="10000"/>
                </a:schemeClr>
              </a:solidFill>
              <a:latin typeface="Times New Roman" pitchFamily="18" charset="0"/>
              <a:cs typeface="Times New Roman" pitchFamily="18" charset="0"/>
            </a:endParaRPr>
          </a:p>
          <a:p>
            <a:pPr marL="45720" indent="0">
              <a:buNone/>
            </a:pPr>
            <a:endParaRPr lang="en-US" sz="2000" dirty="0" smtClean="0">
              <a:solidFill>
                <a:schemeClr val="bg2">
                  <a:lumMod val="10000"/>
                </a:schemeClr>
              </a:solidFill>
              <a:latin typeface="Times New Roman" pitchFamily="18" charset="0"/>
              <a:cs typeface="Times New Roman" pitchFamily="18" charset="0"/>
            </a:endParaRPr>
          </a:p>
          <a:p>
            <a:pPr marL="45720" indent="0">
              <a:buNone/>
            </a:pPr>
            <a:endParaRPr lang="en-US" sz="2000" dirty="0">
              <a:solidFill>
                <a:schemeClr val="bg2">
                  <a:lumMod val="10000"/>
                </a:schemeClr>
              </a:solidFill>
              <a:latin typeface="Times New Roman" pitchFamily="18" charset="0"/>
              <a:cs typeface="Times New Roman" pitchFamily="18" charset="0"/>
            </a:endParaRPr>
          </a:p>
          <a:p>
            <a:pPr marL="45720" indent="0">
              <a:buNone/>
            </a:pPr>
            <a:endParaRPr lang="en-US" sz="2000" dirty="0" smtClean="0">
              <a:solidFill>
                <a:schemeClr val="bg2">
                  <a:lumMod val="10000"/>
                </a:schemeClr>
              </a:solidFill>
              <a:latin typeface="Times New Roman" pitchFamily="18" charset="0"/>
              <a:cs typeface="Times New Roman" pitchFamily="18" charset="0"/>
            </a:endParaRPr>
          </a:p>
          <a:p>
            <a:pPr marL="45720" indent="0">
              <a:buNone/>
            </a:pPr>
            <a:endParaRPr lang="en-US" sz="2000" dirty="0">
              <a:solidFill>
                <a:schemeClr val="bg2">
                  <a:lumMod val="10000"/>
                </a:schemeClr>
              </a:solidFill>
              <a:latin typeface="Times New Roman" pitchFamily="18" charset="0"/>
              <a:cs typeface="Times New Roman" pitchFamily="18" charset="0"/>
            </a:endParaRPr>
          </a:p>
          <a:p>
            <a:pPr marL="45720" indent="0">
              <a:buNone/>
            </a:pPr>
            <a:endParaRPr lang="en-US" sz="2000" dirty="0" smtClean="0">
              <a:solidFill>
                <a:schemeClr val="bg2">
                  <a:lumMod val="10000"/>
                </a:schemeClr>
              </a:solidFill>
              <a:latin typeface="Times New Roman" pitchFamily="18" charset="0"/>
              <a:cs typeface="Times New Roman" pitchFamily="18" charset="0"/>
            </a:endParaRPr>
          </a:p>
          <a:p>
            <a:pPr marL="45720" indent="0">
              <a:buNone/>
            </a:pPr>
            <a:endParaRPr lang="en-US" sz="2000" dirty="0">
              <a:solidFill>
                <a:schemeClr val="bg2">
                  <a:lumMod val="10000"/>
                </a:schemeClr>
              </a:solidFill>
              <a:latin typeface="Times New Roman" pitchFamily="18" charset="0"/>
              <a:cs typeface="Times New Roman" pitchFamily="18" charset="0"/>
            </a:endParaRPr>
          </a:p>
          <a:p>
            <a:pPr marL="45720" indent="0">
              <a:buNone/>
            </a:pPr>
            <a:endParaRPr lang="en-US" sz="2000" dirty="0" smtClean="0">
              <a:solidFill>
                <a:schemeClr val="bg2">
                  <a:lumMod val="10000"/>
                </a:schemeClr>
              </a:solidFill>
              <a:latin typeface="Times New Roman" pitchFamily="18" charset="0"/>
              <a:cs typeface="Times New Roman" pitchFamily="18" charset="0"/>
            </a:endParaRPr>
          </a:p>
        </p:txBody>
      </p:sp>
      <p:pic>
        <p:nvPicPr>
          <p:cNvPr id="2050" name="Picture 2" descr="E:\prayas\row transform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7238999" cy="373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68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28600" y="228600"/>
            <a:ext cx="8686800" cy="6400800"/>
          </a:xfrm>
        </p:spPr>
        <p:txBody>
          <a:bodyPr/>
          <a:lstStyle/>
          <a:p>
            <a:pPr marL="45720" indent="0">
              <a:buNone/>
            </a:pPr>
            <a:r>
              <a:rPr lang="en-US" sz="2000" dirty="0" smtClean="0">
                <a:latin typeface="Times New Roman" pitchFamily="18" charset="0"/>
                <a:cs typeface="Times New Roman" pitchFamily="18" charset="0"/>
              </a:rPr>
              <a:t>The encoder performing column transformation</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r>
              <a:rPr lang="en-US" sz="1800" dirty="0">
                <a:latin typeface="Times New Roman" pitchFamily="18" charset="0"/>
                <a:cs typeface="Times New Roman" pitchFamily="18" charset="0"/>
              </a:rPr>
              <a:t>After transformation of the rows and columns the modulation operation is used for proper information hiding. The process is shown below.</a:t>
            </a:r>
          </a:p>
          <a:p>
            <a:pPr marL="45720" indent="0">
              <a:buNone/>
            </a:pPr>
            <a:endParaRPr lang="en-US" sz="1800" dirty="0" smtClean="0">
              <a:latin typeface="Times New Roman" pitchFamily="18" charset="0"/>
              <a:cs typeface="Times New Roman" pitchFamily="18" charset="0"/>
            </a:endParaRPr>
          </a:p>
        </p:txBody>
      </p:sp>
      <p:pic>
        <p:nvPicPr>
          <p:cNvPr id="3075" name="Picture 3" descr="E:\prayas\column transform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229599" cy="33527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prayas\mod ope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54" y="4779818"/>
            <a:ext cx="44958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prayas\quotient matri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163" y="4779818"/>
            <a:ext cx="373033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64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228600"/>
            <a:ext cx="8534400" cy="6248400"/>
          </a:xfrm>
        </p:spPr>
        <p:txBody>
          <a:bodyPr/>
          <a:lstStyle/>
          <a:p>
            <a:pPr marL="45720" indent="0">
              <a:buNone/>
            </a:pPr>
            <a:r>
              <a:rPr lang="en-US" sz="2000" dirty="0" smtClean="0">
                <a:latin typeface="Times New Roman" pitchFamily="18" charset="0"/>
                <a:cs typeface="Times New Roman" pitchFamily="18" charset="0"/>
              </a:rPr>
              <a:t>DECODER</a:t>
            </a:r>
          </a:p>
          <a:p>
            <a:pPr marL="45720" indent="0" algn="just">
              <a:buNone/>
            </a:pPr>
            <a:r>
              <a:rPr lang="en-US" sz="1600" dirty="0" smtClean="0">
                <a:latin typeface="Times New Roman" pitchFamily="18" charset="0"/>
                <a:cs typeface="Times New Roman" pitchFamily="18" charset="0"/>
              </a:rPr>
              <a:t>In the decoder the decryption process starts by generating the crucial quotient matrix to an intermediate matrix by multiplying it with 97 and adding it with the elements of the encryption matrix. The intermediate matrix contains all the information with the accurate data which has been encrypted but in a transformed row and column form. Then again the transformation of rows and columns both are performed by the decoder one by one to get back the original image.</a:t>
            </a:r>
          </a:p>
          <a:p>
            <a:pPr marL="45720" indent="0">
              <a:buNone/>
            </a:pPr>
            <a:endParaRPr lang="en-US" dirty="0">
              <a:latin typeface="Times New Roman" pitchFamily="18" charset="0"/>
              <a:cs typeface="Times New Roman" pitchFamily="18" charset="0"/>
            </a:endParaRPr>
          </a:p>
        </p:txBody>
      </p:sp>
      <p:pic>
        <p:nvPicPr>
          <p:cNvPr id="5122" name="Picture 2" descr="E:\prayas\Decryption 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79248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E:\prayas\TRANSFORMATION DECRYP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83459"/>
            <a:ext cx="2895600" cy="162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8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304800"/>
            <a:ext cx="8382000" cy="6096000"/>
          </a:xfrm>
        </p:spPr>
        <p:txBody>
          <a:bodyPr/>
          <a:lstStyle/>
          <a:p>
            <a:pPr marL="45720" indent="0">
              <a:buNone/>
            </a:pPr>
            <a:r>
              <a:rPr lang="en-US" sz="1800" dirty="0" smtClean="0">
                <a:latin typeface="Times New Roman" pitchFamily="18" charset="0"/>
                <a:cs typeface="Times New Roman" pitchFamily="18" charset="0"/>
              </a:rPr>
              <a:t>RESULT &amp; DISCUSSION</a:t>
            </a:r>
          </a:p>
          <a:p>
            <a:pPr marL="45720" indent="0">
              <a:buNone/>
            </a:pPr>
            <a:r>
              <a:rPr lang="en-US" sz="1600" dirty="0" smtClean="0">
                <a:latin typeface="Times New Roman" pitchFamily="18" charset="0"/>
                <a:cs typeface="Times New Roman" pitchFamily="18" charset="0"/>
              </a:rPr>
              <a:t>This algorithm has been developed in </a:t>
            </a:r>
            <a:r>
              <a:rPr lang="en-US" sz="1600" dirty="0" err="1" smtClean="0">
                <a:latin typeface="Times New Roman" pitchFamily="18" charset="0"/>
                <a:cs typeface="Times New Roman" pitchFamily="18" charset="0"/>
              </a:rPr>
              <a:t>Scilab</a:t>
            </a:r>
            <a:r>
              <a:rPr lang="en-US" sz="1600" dirty="0" smtClean="0">
                <a:latin typeface="Times New Roman" pitchFamily="18" charset="0"/>
                <a:cs typeface="Times New Roman" pitchFamily="18" charset="0"/>
              </a:rPr>
              <a:t> software. The algorithm is simple but very fast while carrying both the encryption &amp; decryption operations. The figure below shows the encryption and decryption procedure of the algorithm.</a:t>
            </a:r>
          </a:p>
          <a:p>
            <a:pPr marL="45720" indent="0">
              <a:buNone/>
            </a:pPr>
            <a:endParaRPr lang="en-US" dirty="0" smtClean="0">
              <a:latin typeface="Times New Roman" pitchFamily="18" charset="0"/>
              <a:cs typeface="Times New Roman" pitchFamily="18" charset="0"/>
            </a:endParaRPr>
          </a:p>
          <a:p>
            <a:pPr marL="45720" indent="0">
              <a:buNone/>
            </a:pPr>
            <a:endParaRPr lang="en-US" dirty="0">
              <a:latin typeface="Times New Roman" pitchFamily="18" charset="0"/>
              <a:cs typeface="Times New Roman" pitchFamily="18" charset="0"/>
            </a:endParaRPr>
          </a:p>
          <a:p>
            <a:pPr marL="45720" indent="0">
              <a:buNone/>
            </a:pPr>
            <a:endParaRPr lang="en-US" dirty="0" smtClean="0">
              <a:latin typeface="Times New Roman" pitchFamily="18" charset="0"/>
              <a:cs typeface="Times New Roman" pitchFamily="18" charset="0"/>
            </a:endParaRPr>
          </a:p>
          <a:p>
            <a:pPr marL="45720" indent="0">
              <a:buNone/>
            </a:pPr>
            <a:endParaRPr lang="en-US" sz="1600" dirty="0" smtClean="0">
              <a:latin typeface="Times New Roman" pitchFamily="18" charset="0"/>
              <a:cs typeface="Times New Roman" pitchFamily="18" charset="0"/>
            </a:endParaRPr>
          </a:p>
          <a:p>
            <a:pPr marL="45720" indent="0">
              <a:buNone/>
            </a:pPr>
            <a:endParaRPr lang="en-US" sz="1600" dirty="0" smtClean="0">
              <a:latin typeface="Times New Roman" pitchFamily="18" charset="0"/>
              <a:cs typeface="Times New Roman" pitchFamily="18" charset="0"/>
            </a:endParaRPr>
          </a:p>
          <a:p>
            <a:pPr marL="45720" indent="0" algn="just">
              <a:buNone/>
            </a:pPr>
            <a:r>
              <a:rPr lang="en-US" sz="1600" dirty="0" smtClean="0">
                <a:latin typeface="Times New Roman" pitchFamily="18" charset="0"/>
                <a:cs typeface="Times New Roman" pitchFamily="18" charset="0"/>
              </a:rPr>
              <a:t>The encryption image is so sensitive that if any kind of alteration or manipulation is attempted then the entire data will be lost permanently, which makes the algorithm more </a:t>
            </a:r>
            <a:r>
              <a:rPr lang="en-US" sz="1600" dirty="0">
                <a:latin typeface="Times New Roman" pitchFamily="18" charset="0"/>
                <a:cs typeface="Times New Roman" pitchFamily="18" charset="0"/>
              </a:rPr>
              <a:t>sensitive. The above described algorithm is very much faster as well, having done the entire operation at an average time of operation is approximately about 0.2658ms. This is the average time that has been taken for both encryption &amp; decryption by the entire algorithm</a:t>
            </a: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main aim is to protect the information or can also be demonstrated as hiding the data for safety or security .This algorithm is for any type of two dimensional matrices .We used a </a:t>
            </a:r>
            <a:r>
              <a:rPr lang="en-US" sz="1600" dirty="0" smtClean="0">
                <a:latin typeface="Times New Roman" pitchFamily="18" charset="0"/>
                <a:cs typeface="Times New Roman" pitchFamily="18" charset="0"/>
              </a:rPr>
              <a:t>gray scale </a:t>
            </a:r>
            <a:r>
              <a:rPr lang="en-US" sz="1600" dirty="0">
                <a:latin typeface="Times New Roman" pitchFamily="18" charset="0"/>
                <a:cs typeface="Times New Roman" pitchFamily="18" charset="0"/>
              </a:rPr>
              <a:t>image to demonstrate the effectiveness, reliability and </a:t>
            </a:r>
            <a:r>
              <a:rPr lang="en-US" sz="1600" dirty="0" smtClean="0">
                <a:latin typeface="Times New Roman" pitchFamily="18" charset="0"/>
                <a:cs typeface="Times New Roman" pitchFamily="18" charset="0"/>
              </a:rPr>
              <a:t>flexibility of </a:t>
            </a:r>
            <a:r>
              <a:rPr lang="en-US" sz="1600" dirty="0">
                <a:latin typeface="Times New Roman" pitchFamily="18" charset="0"/>
                <a:cs typeface="Times New Roman" pitchFamily="18" charset="0"/>
              </a:rPr>
              <a:t>the algorithm.</a:t>
            </a:r>
          </a:p>
        </p:txBody>
      </p:sp>
      <p:pic>
        <p:nvPicPr>
          <p:cNvPr id="1026" name="Picture 2" descr="E:\prayas\New folder\s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676400"/>
            <a:ext cx="8458200" cy="152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27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14745" y="152400"/>
            <a:ext cx="8767763" cy="6477000"/>
          </a:xfrm>
        </p:spPr>
        <p:txBody>
          <a:bodyPr>
            <a:normAutofit/>
          </a:bodyPr>
          <a:lstStyle/>
          <a:p>
            <a:pPr marL="45720" indent="0" algn="just">
              <a:buNone/>
            </a:pPr>
            <a:r>
              <a:rPr lang="en-US" sz="1600" dirty="0" smtClean="0"/>
              <a:t>In this slide there are some manipulations which are performed on the encrypted image and after that even after applying proper decryption process the original image is completely lost.</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pPr marL="45720" indent="0">
              <a:buNone/>
            </a:pPr>
            <a:endParaRPr lang="en-US" dirty="0" smtClean="0"/>
          </a:p>
          <a:p>
            <a:pPr marL="45720" indent="0">
              <a:buNone/>
            </a:pPr>
            <a:r>
              <a:rPr lang="en-US" sz="1600" dirty="0" smtClean="0"/>
              <a:t>The above results show that any kind of attack on the encrypted image will result permanent loss of the image &amp; clearly shows the security and the sensibility of the algorithm</a:t>
            </a:r>
            <a:endParaRPr lang="en-US" sz="1600" dirty="0"/>
          </a:p>
        </p:txBody>
      </p:sp>
      <p:pic>
        <p:nvPicPr>
          <p:cNvPr id="2050" name="Picture 2" descr="E:\prayas\New folder\Gaussian no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8" y="990600"/>
            <a:ext cx="8767763"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prayas\New folder\resiz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 y="3429000"/>
            <a:ext cx="8964613" cy="241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43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228600"/>
            <a:ext cx="8763000" cy="6248400"/>
          </a:xfrm>
        </p:spPr>
        <p:txBody>
          <a:bodyPr/>
          <a:lstStyle/>
          <a:p>
            <a:pPr marL="45720" indent="0">
              <a:buNone/>
            </a:pPr>
            <a:r>
              <a:rPr lang="en-US" sz="2000" dirty="0" smtClean="0">
                <a:latin typeface="Times New Roman" pitchFamily="18" charset="0"/>
                <a:cs typeface="Times New Roman" pitchFamily="18" charset="0"/>
              </a:rPr>
              <a:t>CONCLUSION</a:t>
            </a:r>
          </a:p>
          <a:p>
            <a:pPr marL="45720" indent="0" algn="just">
              <a:buNone/>
            </a:pPr>
            <a:r>
              <a:rPr lang="en-US" sz="1800" dirty="0" smtClean="0">
                <a:latin typeface="Times New Roman" pitchFamily="18" charset="0"/>
                <a:cs typeface="Times New Roman" pitchFamily="18" charset="0"/>
              </a:rPr>
              <a:t>This work </a:t>
            </a:r>
            <a:r>
              <a:rPr lang="en-US" sz="1800" dirty="0">
                <a:latin typeface="Times New Roman" pitchFamily="18" charset="0"/>
                <a:cs typeface="Times New Roman" pitchFamily="18" charset="0"/>
              </a:rPr>
              <a:t>of </a:t>
            </a:r>
            <a:r>
              <a:rPr lang="en-US" sz="1800" dirty="0" smtClean="0">
                <a:latin typeface="Times New Roman" pitchFamily="18" charset="0"/>
                <a:cs typeface="Times New Roman" pitchFamily="18" charset="0"/>
              </a:rPr>
              <a:t>gray scale </a:t>
            </a:r>
            <a:r>
              <a:rPr lang="en-US" sz="1800" dirty="0">
                <a:latin typeface="Times New Roman" pitchFamily="18" charset="0"/>
                <a:cs typeface="Times New Roman" pitchFamily="18" charset="0"/>
              </a:rPr>
              <a:t>image encryption, which demonstrated an efficient as well as secured algorithm for protection and transmission of data. It has been observed that the algorithm is capable enough to execute proper and efficient image encryption which will further protect the information from unauthorized users. After proper and desired encryption the algorithm is also capable enough to decrypt the exact original data from the encrypted data. There is no loss of information if proper decryption process is applied on the encrypted data. Even if any other decryption process is applied other than the actual decryption operation the algorithm is efficient enough to provide incorrect or inappropriate information and is capable enough to hide the actual information. It has been observed that if the encrypted information is processed by implementing any other operation or if the encrypted information is disturbed by any operation like cropping the encrypted data, resizing the encrypted data or by adding noise to the encrypted information it is impossible to get back the decrypted original data by using the proper decryption process. This makes the algorithm much more efficient when security issues are concerned</a:t>
            </a:r>
            <a:r>
              <a:rPr lang="en-US" sz="1800" dirty="0" smtClean="0">
                <a:latin typeface="Times New Roman" pitchFamily="18" charset="0"/>
                <a:cs typeface="Times New Roman" pitchFamily="18" charset="0"/>
              </a:rPr>
              <a:t>.</a:t>
            </a:r>
          </a:p>
          <a:p>
            <a:pPr marL="45720" indent="0">
              <a:buNone/>
            </a:pPr>
            <a:r>
              <a:rPr lang="en-US" sz="2000" dirty="0" smtClean="0">
                <a:latin typeface="Times New Roman" pitchFamily="18" charset="0"/>
                <a:cs typeface="Times New Roman" pitchFamily="18" charset="0"/>
              </a:rPr>
              <a:t>FUTURE SCOPE</a:t>
            </a:r>
          </a:p>
          <a:p>
            <a:pPr marL="45720" indent="0" algn="just">
              <a:buNone/>
            </a:pPr>
            <a:r>
              <a:rPr lang="en-US" sz="1800" dirty="0" smtClean="0">
                <a:latin typeface="Times New Roman" pitchFamily="18" charset="0"/>
                <a:cs typeface="Times New Roman" pitchFamily="18" charset="0"/>
              </a:rPr>
              <a:t>This algorithm can be further developed for encryption of </a:t>
            </a:r>
            <a:r>
              <a:rPr lang="en-US" sz="1800" dirty="0" err="1" smtClean="0">
                <a:latin typeface="Times New Roman" pitchFamily="18" charset="0"/>
                <a:cs typeface="Times New Roman" pitchFamily="18" charset="0"/>
              </a:rPr>
              <a:t>colour</a:t>
            </a:r>
            <a:r>
              <a:rPr lang="en-US" sz="1800" dirty="0" smtClean="0">
                <a:latin typeface="Times New Roman" pitchFamily="18" charset="0"/>
                <a:cs typeface="Times New Roman" pitchFamily="18" charset="0"/>
              </a:rPr>
              <a:t> images that will make this purpose of using this algorithm even more and can be used for further advanced data for secure transmission.</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78376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152400"/>
            <a:ext cx="8610600" cy="6172200"/>
          </a:xfrm>
        </p:spPr>
        <p:txBody>
          <a:bodyPr>
            <a:normAutofit lnSpcReduction="10000"/>
          </a:bodyPr>
          <a:lstStyle/>
          <a:p>
            <a:pPr marL="45720" indent="0">
              <a:buNone/>
            </a:pPr>
            <a:r>
              <a:rPr lang="en-US" dirty="0" smtClean="0">
                <a:latin typeface="Times New Roman" pitchFamily="18" charset="0"/>
                <a:cs typeface="Times New Roman" pitchFamily="18" charset="0"/>
              </a:rPr>
              <a:t>REFERENCE</a:t>
            </a:r>
          </a:p>
          <a:p>
            <a:pPr marL="45720" indent="0" algn="just">
              <a:buNone/>
            </a:pPr>
            <a:r>
              <a:rPr lang="en-US" sz="1600" dirty="0">
                <a:latin typeface="Times New Roman" pitchFamily="18" charset="0"/>
                <a:cs typeface="Times New Roman" pitchFamily="18" charset="0"/>
              </a:rPr>
              <a:t>[1] N. Sharma , </a:t>
            </a:r>
            <a:r>
              <a:rPr lang="en-US" sz="1600" dirty="0" err="1">
                <a:latin typeface="Times New Roman" pitchFamily="18" charset="0"/>
                <a:cs typeface="Times New Roman" pitchFamily="18" charset="0"/>
              </a:rPr>
              <a:t>Prabhjot</a:t>
            </a:r>
            <a:r>
              <a:rPr lang="en-US" sz="1600" dirty="0">
                <a:latin typeface="Times New Roman" pitchFamily="18" charset="0"/>
                <a:cs typeface="Times New Roman" pitchFamily="18" charset="0"/>
              </a:rPr>
              <a:t> and H. </a:t>
            </a:r>
            <a:r>
              <a:rPr lang="en-US" sz="1600" dirty="0" err="1">
                <a:latin typeface="Times New Roman" pitchFamily="18" charset="0"/>
                <a:cs typeface="Times New Roman" pitchFamily="18" charset="0"/>
              </a:rPr>
              <a:t>Kaur</a:t>
            </a:r>
            <a:r>
              <a:rPr lang="en-US" sz="1600" dirty="0">
                <a:latin typeface="Times New Roman" pitchFamily="18" charset="0"/>
                <a:cs typeface="Times New Roman" pitchFamily="18" charset="0"/>
              </a:rPr>
              <a:t>, "A Review of Information Security using Cryptography Technique," International Journal of Advanced Research in Computer Science, vol. 8, no. Special Issue, pp. 323-326, 2017.</a:t>
            </a:r>
          </a:p>
          <a:p>
            <a:pPr marL="45720" indent="0" algn="just">
              <a:buNone/>
            </a:pPr>
            <a:r>
              <a:rPr lang="en-US" sz="1600" dirty="0">
                <a:latin typeface="Times New Roman" pitchFamily="18" charset="0"/>
                <a:cs typeface="Times New Roman" pitchFamily="18" charset="0"/>
              </a:rPr>
              <a:t>[2] B. </a:t>
            </a:r>
            <a:r>
              <a:rPr lang="en-US" sz="1600" dirty="0" err="1">
                <a:latin typeface="Times New Roman" pitchFamily="18" charset="0"/>
                <a:cs typeface="Times New Roman" pitchFamily="18" charset="0"/>
              </a:rPr>
              <a:t>Preneel</a:t>
            </a:r>
            <a:r>
              <a:rPr lang="en-US" sz="1600" dirty="0">
                <a:latin typeface="Times New Roman" pitchFamily="18" charset="0"/>
                <a:cs typeface="Times New Roman" pitchFamily="18" charset="0"/>
              </a:rPr>
              <a:t>, Understanding Cryptography: A Textbook for Students and Practitioners, London: Springer, 2010</a:t>
            </a:r>
          </a:p>
          <a:p>
            <a:pPr marL="45720" indent="0" algn="just">
              <a:buNone/>
            </a:pPr>
            <a:r>
              <a:rPr lang="en-US" sz="1600" dirty="0">
                <a:latin typeface="Times New Roman" pitchFamily="18" charset="0"/>
                <a:cs typeface="Times New Roman" pitchFamily="18" charset="0"/>
              </a:rPr>
              <a:t>[3] J. Katz and Y. </a:t>
            </a:r>
            <a:r>
              <a:rPr lang="en-US" sz="1600" dirty="0" err="1">
                <a:latin typeface="Times New Roman" pitchFamily="18" charset="0"/>
                <a:cs typeface="Times New Roman" pitchFamily="18" charset="0"/>
              </a:rPr>
              <a:t>Lindell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lntroduct:ion</a:t>
            </a:r>
            <a:r>
              <a:rPr lang="en-US" sz="1600" dirty="0">
                <a:latin typeface="Times New Roman" pitchFamily="18" charset="0"/>
                <a:cs typeface="Times New Roman" pitchFamily="18" charset="0"/>
              </a:rPr>
              <a:t> t:o Modern Cryptography, London: Taylor &amp; Francis Group, LLC , 2008</a:t>
            </a:r>
            <a:r>
              <a:rPr lang="en-US" sz="1600" dirty="0" smtClean="0">
                <a:latin typeface="Times New Roman" pitchFamily="18" charset="0"/>
                <a:cs typeface="Times New Roman" pitchFamily="18" charset="0"/>
              </a:rPr>
              <a:t>.</a:t>
            </a:r>
          </a:p>
          <a:p>
            <a:pPr marL="45720" indent="0" algn="just">
              <a:buNone/>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4] S. J. </a:t>
            </a:r>
            <a:r>
              <a:rPr lang="en-US" sz="1600" dirty="0" err="1">
                <a:latin typeface="Times New Roman" pitchFamily="18" charset="0"/>
                <a:cs typeface="Times New Roman" pitchFamily="18" charset="0"/>
              </a:rPr>
              <a:t>Lincke</a:t>
            </a:r>
            <a:r>
              <a:rPr lang="en-US" sz="1600" dirty="0">
                <a:latin typeface="Times New Roman" pitchFamily="18" charset="0"/>
                <a:cs typeface="Times New Roman" pitchFamily="18" charset="0"/>
              </a:rPr>
              <a:t> and A. </a:t>
            </a:r>
            <a:r>
              <a:rPr lang="en-US" sz="1600" dirty="0" err="1">
                <a:latin typeface="Times New Roman" pitchFamily="18" charset="0"/>
                <a:cs typeface="Times New Roman" pitchFamily="18" charset="0"/>
              </a:rPr>
              <a:t>Hollan</a:t>
            </a:r>
            <a:r>
              <a:rPr lang="en-US" sz="1600" dirty="0">
                <a:latin typeface="Times New Roman" pitchFamily="18" charset="0"/>
                <a:cs typeface="Times New Roman" pitchFamily="18" charset="0"/>
              </a:rPr>
              <a:t>, "Network Security: Focus on Security, Skills, and Stability," in 37th ASEE/IEEE Frontiers in Education Conference, Milwaukee, 2007.</a:t>
            </a:r>
          </a:p>
          <a:p>
            <a:pPr marL="45720" indent="0" algn="just">
              <a:buNone/>
            </a:pPr>
            <a:r>
              <a:rPr lang="en-US" sz="1600" dirty="0">
                <a:latin typeface="Times New Roman" pitchFamily="18" charset="0"/>
                <a:cs typeface="Times New Roman" pitchFamily="18" charset="0"/>
              </a:rPr>
              <a:t>[5] O. O. </a:t>
            </a:r>
            <a:r>
              <a:rPr lang="en-US" sz="1600" dirty="0" err="1">
                <a:latin typeface="Times New Roman" pitchFamily="18" charset="0"/>
                <a:cs typeface="Times New Roman" pitchFamily="18" charset="0"/>
              </a:rPr>
              <a:t>Khalifa</a:t>
            </a:r>
            <a:r>
              <a:rPr lang="en-US" sz="1600" dirty="0">
                <a:latin typeface="Times New Roman" pitchFamily="18" charset="0"/>
                <a:cs typeface="Times New Roman" pitchFamily="18" charset="0"/>
              </a:rPr>
              <a:t>, M. R. Islam, S. Khan and M. S. </a:t>
            </a:r>
            <a:r>
              <a:rPr lang="en-US" sz="1600" dirty="0" err="1">
                <a:latin typeface="Times New Roman" pitchFamily="18" charset="0"/>
                <a:cs typeface="Times New Roman" pitchFamily="18" charset="0"/>
              </a:rPr>
              <a:t>Shebani</a:t>
            </a:r>
            <a:r>
              <a:rPr lang="en-US" sz="1600" dirty="0">
                <a:latin typeface="Times New Roman" pitchFamily="18" charset="0"/>
                <a:cs typeface="Times New Roman" pitchFamily="18" charset="0"/>
              </a:rPr>
              <a:t>, "Communications cryptography," in RF and Microwave Conference, 2004. RFM 2004. Proceedings, Selangor, 2004.</a:t>
            </a:r>
          </a:p>
          <a:p>
            <a:pPr marL="45720" indent="0" algn="just">
              <a:buNone/>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6] </a:t>
            </a:r>
            <a:r>
              <a:rPr lang="en-US" sz="1600" dirty="0" err="1">
                <a:latin typeface="Times New Roman" pitchFamily="18" charset="0"/>
                <a:cs typeface="Times New Roman" pitchFamily="18" charset="0"/>
              </a:rPr>
              <a:t>Manajaih</a:t>
            </a:r>
            <a:r>
              <a:rPr lang="en-US" sz="1600" dirty="0">
                <a:latin typeface="Times New Roman" pitchFamily="18" charset="0"/>
                <a:cs typeface="Times New Roman" pitchFamily="18" charset="0"/>
              </a:rPr>
              <a:t> DH. Modular arithmetic in RSA cryptography. International Journal of Advanced Computer Research. 2014; 4(4):973-8.</a:t>
            </a:r>
          </a:p>
          <a:p>
            <a:pPr marL="45720" indent="0" algn="just">
              <a:buNone/>
            </a:pPr>
            <a:r>
              <a:rPr lang="en-US" sz="1600" dirty="0">
                <a:latin typeface="Times New Roman" pitchFamily="18" charset="0"/>
                <a:cs typeface="Times New Roman" pitchFamily="18" charset="0"/>
              </a:rPr>
              <a:t>[7] N. </a:t>
            </a:r>
            <a:r>
              <a:rPr lang="en-US" sz="1600" dirty="0" err="1">
                <a:latin typeface="Times New Roman" pitchFamily="18" charset="0"/>
                <a:cs typeface="Times New Roman" pitchFamily="18" charset="0"/>
              </a:rPr>
              <a:t>Jirwan</a:t>
            </a:r>
            <a:r>
              <a:rPr lang="en-US" sz="1600" dirty="0">
                <a:latin typeface="Times New Roman" pitchFamily="18" charset="0"/>
                <a:cs typeface="Times New Roman" pitchFamily="18" charset="0"/>
              </a:rPr>
              <a:t>, A. Singh and S. Vijay , "Review and Analysis of Cryptography Techniques," International Journal of Scientific &amp; Engineering Research, vol. 3, no. 4, pp. 1-6, 2013 .</a:t>
            </a:r>
          </a:p>
          <a:p>
            <a:pPr marL="45720" indent="0" algn="just">
              <a:buNone/>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8] </a:t>
            </a:r>
            <a:r>
              <a:rPr lang="en-US" sz="1600" dirty="0" err="1">
                <a:latin typeface="Times New Roman" pitchFamily="18" charset="0"/>
                <a:cs typeface="Times New Roman" pitchFamily="18" charset="0"/>
              </a:rPr>
              <a:t>Khanapur</a:t>
            </a:r>
            <a:r>
              <a:rPr lang="en-US" sz="1600" dirty="0">
                <a:latin typeface="Times New Roman" pitchFamily="18" charset="0"/>
                <a:cs typeface="Times New Roman" pitchFamily="18" charset="0"/>
              </a:rPr>
              <a:t> NH, </a:t>
            </a:r>
            <a:r>
              <a:rPr lang="en-US" sz="1600" dirty="0" err="1">
                <a:latin typeface="Times New Roman" pitchFamily="18" charset="0"/>
                <a:cs typeface="Times New Roman" pitchFamily="18" charset="0"/>
              </a:rPr>
              <a:t>Patro</a:t>
            </a:r>
            <a:r>
              <a:rPr lang="en-US" sz="1600" dirty="0">
                <a:latin typeface="Times New Roman" pitchFamily="18" charset="0"/>
                <a:cs typeface="Times New Roman" pitchFamily="18" charset="0"/>
              </a:rPr>
              <a:t> A. Design and implementation of enhanced version of MRC6 algorithm for data security. International Journal of Advanced Computer Research. 2015; 5(19):225-32.</a:t>
            </a:r>
          </a:p>
          <a:p>
            <a:pPr marL="45720" indent="0" algn="just">
              <a:buNone/>
            </a:pPr>
            <a:r>
              <a:rPr lang="en-US" sz="1600" dirty="0">
                <a:latin typeface="Times New Roman" pitchFamily="18" charset="0"/>
                <a:cs typeface="Times New Roman" pitchFamily="18" charset="0"/>
              </a:rPr>
              <a:t>[9] Hassan MF. Synchronization of </a:t>
            </a:r>
            <a:r>
              <a:rPr lang="en-US" sz="1600" dirty="0" err="1">
                <a:latin typeface="Times New Roman" pitchFamily="18" charset="0"/>
                <a:cs typeface="Times New Roman" pitchFamily="18" charset="0"/>
              </a:rPr>
              <a:t>hyperchaotic</a:t>
            </a:r>
            <a:r>
              <a:rPr lang="en-US" sz="1600" dirty="0">
                <a:latin typeface="Times New Roman" pitchFamily="18" charset="0"/>
                <a:cs typeface="Times New Roman" pitchFamily="18" charset="0"/>
              </a:rPr>
              <a:t> systems with application to secure communication. In IEEE international systems conference (Sys Con) 2015 (pp.121-6). </a:t>
            </a:r>
            <a:r>
              <a:rPr lang="en-US" sz="1600" dirty="0" smtClean="0">
                <a:latin typeface="Times New Roman" pitchFamily="18" charset="0"/>
                <a:cs typeface="Times New Roman" pitchFamily="18" charset="0"/>
              </a:rPr>
              <a:t>IEEE</a:t>
            </a:r>
          </a:p>
          <a:p>
            <a:pPr marL="45720" indent="0" algn="just">
              <a:buNone/>
            </a:pPr>
            <a:r>
              <a:rPr lang="en-US" sz="1600" dirty="0">
                <a:latin typeface="Times New Roman" pitchFamily="18" charset="0"/>
                <a:cs typeface="Times New Roman" pitchFamily="18" charset="0"/>
              </a:rPr>
              <a:t>[10] J. Callas, "The Future of Cryptography," Information Systems Security, vol. 16, no. 1, pp. 15-22, 2007. </a:t>
            </a:r>
          </a:p>
        </p:txBody>
      </p:sp>
    </p:spTree>
    <p:extLst>
      <p:ext uri="{BB962C8B-B14F-4D97-AF65-F5344CB8AC3E}">
        <p14:creationId xmlns:p14="http://schemas.microsoft.com/office/powerpoint/2010/main" val="26192414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445</TotalTime>
  <Words>1210</Words>
  <Application>Microsoft Office PowerPoint</Application>
  <PresentationFormat>On-screen Show (4:3)</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Slipstream</vt:lpstr>
      <vt:lpstr>  PRAYAS 2020          A NUMERICAL BASED ALGORITHM ON                  CRYPTOGRAPHY USING IMAGE PROCESSING                       PRESENTED BY      SOURADEEP DAS    FROM RCC INSTITUTE OF INFORMATION TECHNOLOGY     DEPARTMENT OF ELECTRONICS &amp;         COMMUNICATION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dc:creator>
  <cp:lastModifiedBy>SOURADEEP</cp:lastModifiedBy>
  <cp:revision>38</cp:revision>
  <dcterms:created xsi:type="dcterms:W3CDTF">2020-12-17T09:17:18Z</dcterms:created>
  <dcterms:modified xsi:type="dcterms:W3CDTF">2020-12-18T07:43:50Z</dcterms:modified>
</cp:coreProperties>
</file>