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639D71-ACD6-43E4-BE96-758CE3D48C6E}">
  <a:tblStyle styleId="{1F639D71-ACD6-43E4-BE96-758CE3D48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e786263d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e786263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de786263d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de786263d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e786263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de786263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13b9beb7d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13b9beb7d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3b9beb7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13b9beb7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13b9beb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13b9beb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13b9beb7d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13b9beb7d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de786263d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de786263d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dedaa063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dedaa063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dedaa063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dedaa063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af64ab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af64ab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dedaa063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dedaa063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dedaa063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dedaa063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11b8d3e18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11b8d3e18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11b8d3e18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11b8d3e18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11b8d3e18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11b8d3e18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11b8d3e18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11b8d3e18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11b8d3e18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11b8d3e18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11b8d3e18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11b8d3e18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af64ab0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af64ab0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af64ab0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af64ab0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af64ab03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af64ab03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af64a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af64a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af64ab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af64ab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af64ab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af64ab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af64ab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af64ab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ON BANK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SOUVIK CHAUDHURI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Variable: housing</a:t>
            </a:r>
            <a:endParaRPr sz="24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0" y="1417950"/>
            <a:ext cx="4311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</a:t>
            </a:r>
            <a:r>
              <a:rPr lang="en"/>
              <a:t>whether</a:t>
            </a:r>
            <a:r>
              <a:rPr lang="en"/>
              <a:t> a person has home loan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55.58% customers have home loan.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highest conversion rate is 16.70% and it is for the customers who don’t have any home loan.</a:t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394775" y="21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710825"/>
                <a:gridCol w="171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25130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10500"/>
            <a:ext cx="4311600" cy="50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175" y="180825"/>
            <a:ext cx="4311600" cy="22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571750"/>
            <a:ext cx="4311600" cy="25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loan</a:t>
            </a:r>
            <a:endParaRPr sz="2800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0" y="1417950"/>
            <a:ext cx="47592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whether a person has personal loan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83.98% customers don’t have any personal loan.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Among the customers who don’t have any personal loan 12.66% customers and 6.68% from the rest of the customers have bought the policy.</a:t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97275" y="20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884375"/>
                <a:gridCol w="1884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37967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832400" y="0"/>
            <a:ext cx="43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075" y="124925"/>
            <a:ext cx="4311600" cy="24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2652125"/>
            <a:ext cx="4286251" cy="24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contact</a:t>
            </a:r>
            <a:endParaRPr sz="2800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0" y="1165025"/>
            <a:ext cx="44619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which way the customer was contacted before.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64.77% customers were contacted through Cellular.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14.92% of customers who were contacted via cellular have bought the policy which is the highest conversion rate.</a:t>
            </a:r>
            <a:endParaRPr/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175375" y="19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Cellular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29285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572000" y="271250"/>
            <a:ext cx="4572000" cy="4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6600"/>
            <a:ext cx="4512775" cy="24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675" y="2718075"/>
            <a:ext cx="4512775" cy="24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34175" y="202850"/>
            <a:ext cx="31575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Month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67150" y="888950"/>
            <a:ext cx="43011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ast contact month of year i.e. in which month of the current year the person was contacted for the last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number of customers were contacted in the month of May.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May but it has the lowest conversion rate(6.72%) and the highest conversion rate is in month of  March (48.01%) followed by Dec(46.46%), Sep (46.73%), Oct(43.77%) etc.</a:t>
            </a:r>
            <a:endParaRPr/>
          </a:p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4422000" y="0"/>
            <a:ext cx="472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246050" y="19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782100"/>
                <a:gridCol w="1782100"/>
              </a:tblGrid>
              <a:tr h="33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Unique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frequency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000" y="74375"/>
            <a:ext cx="4722000" cy="23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000" y="2571750"/>
            <a:ext cx="4722000" cy="25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163875"/>
            <a:ext cx="4496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poutcome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86750" y="1017725"/>
            <a:ext cx="43752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come of the previous campaign.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their previous campaign 81.75% result was unknown.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previous campaign 64.73% among success phone calls and 12.61% of the failure phone calls brought the term policy.</a:t>
            </a:r>
            <a:endParaRPr/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4647750" y="0"/>
            <a:ext cx="449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311700" y="15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732300"/>
                <a:gridCol w="1732300"/>
              </a:tblGrid>
              <a:tr h="3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36959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50" y="86750"/>
            <a:ext cx="4437025" cy="24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900" y="2648850"/>
            <a:ext cx="4431675" cy="24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age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86750" y="1017725"/>
            <a:ext cx="42249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the age of the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4607400" y="0"/>
            <a:ext cx="4536600" cy="50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237625" y="15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961575"/>
                <a:gridCol w="196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10.62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400" y="104550"/>
            <a:ext cx="4405075" cy="1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400" y="1765750"/>
            <a:ext cx="4405074" cy="17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7400" y="3574300"/>
            <a:ext cx="4405074" cy="14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54675" y="310725"/>
            <a:ext cx="416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balance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99150" y="1017725"/>
            <a:ext cx="4789200" cy="4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the current available balance in customer’s account.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84.42% customers have positive(&gt;0) balance in their accounts.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5.58% of people having negative balance in their accounts also have bought the term condition.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5036075" y="86750"/>
            <a:ext cx="4023900" cy="4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075" y="86750"/>
            <a:ext cx="4023925" cy="15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075" y="1705525"/>
            <a:ext cx="4023925" cy="163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p28"/>
          <p:cNvGraphicFramePr/>
          <p:nvPr/>
        </p:nvGraphicFramePr>
        <p:xfrm>
          <a:off x="354675" y="162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2139075"/>
                <a:gridCol w="2139075"/>
              </a:tblGrid>
              <a:tr h="3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-8019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102127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1362.27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3044.77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4" name="Google Shape;19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050" y="3424500"/>
            <a:ext cx="4023925" cy="1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0350" y="270450"/>
            <a:ext cx="387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day</a:t>
            </a:r>
            <a:endParaRPr sz="2800"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14775" y="843150"/>
            <a:ext cx="4384200" cy="4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contact day of the month i.e in which day of the month the person was being contacted by the bank.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customers were contacted on the day of 20 among which 93% didn’t bought the term policy.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Those who were contacted on the day of 30 among them 17.31% customers have bought the term policy.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9"/>
          <p:cNvGraphicFramePr/>
          <p:nvPr/>
        </p:nvGraphicFramePr>
        <p:xfrm>
          <a:off x="371075" y="16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794500"/>
                <a:gridCol w="1794500"/>
              </a:tblGrid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9"/>
          <p:cNvSpPr txBox="1"/>
          <p:nvPr>
            <p:ph idx="2" type="body"/>
          </p:nvPr>
        </p:nvSpPr>
        <p:spPr>
          <a:xfrm>
            <a:off x="4734500" y="74375"/>
            <a:ext cx="4350300" cy="50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500" y="1844375"/>
            <a:ext cx="4336600" cy="1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38" y="3425400"/>
            <a:ext cx="4384225" cy="16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375" y="108050"/>
            <a:ext cx="4336600" cy="16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duration</a:t>
            </a:r>
            <a:endParaRPr sz="2800"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74375" y="1152475"/>
            <a:ext cx="4237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contact duration with the person, in seconds.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30"/>
          <p:cNvGraphicFramePr/>
          <p:nvPr/>
        </p:nvGraphicFramePr>
        <p:xfrm>
          <a:off x="224950" y="173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803775"/>
                <a:gridCol w="1803775"/>
              </a:tblGrid>
              <a:tr h="48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258.16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257.53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30"/>
          <p:cNvSpPr txBox="1"/>
          <p:nvPr>
            <p:ph idx="2" type="body"/>
          </p:nvPr>
        </p:nvSpPr>
        <p:spPr>
          <a:xfrm>
            <a:off x="4510925" y="1255725"/>
            <a:ext cx="43698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925" y="1225600"/>
            <a:ext cx="4369801" cy="26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141925" y="135725"/>
            <a:ext cx="42525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campaign</a:t>
            </a:r>
            <a:endParaRPr sz="2800"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61975" y="926625"/>
            <a:ext cx="4412400" cy="4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contacts performed during this campaign and for a </a:t>
            </a:r>
            <a:r>
              <a:rPr lang="en"/>
              <a:t>particular</a:t>
            </a:r>
            <a:r>
              <a:rPr lang="en"/>
              <a:t> customer.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customers who were contacted more than 32 times they have not bought the term policy.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persons who were contacted only once among them 14.60% customers have bought the term policy.</a:t>
            </a:r>
            <a:endParaRPr/>
          </a:p>
        </p:txBody>
      </p:sp>
      <p:graphicFrame>
        <p:nvGraphicFramePr>
          <p:cNvPr id="221" name="Google Shape;221;p31"/>
          <p:cNvGraphicFramePr/>
          <p:nvPr/>
        </p:nvGraphicFramePr>
        <p:xfrm>
          <a:off x="272475" y="169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868350"/>
                <a:gridCol w="1868350"/>
              </a:tblGrid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1"/>
          <p:cNvSpPr txBox="1"/>
          <p:nvPr>
            <p:ph idx="2" type="body"/>
          </p:nvPr>
        </p:nvSpPr>
        <p:spPr>
          <a:xfrm>
            <a:off x="4832400" y="61975"/>
            <a:ext cx="4252500" cy="5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61975"/>
            <a:ext cx="4252500" cy="1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753750"/>
            <a:ext cx="4252500" cy="16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400" y="3445525"/>
            <a:ext cx="4252499" cy="1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054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XYZ bank wants to find out who are the customers who are most likely to respond to their marketing campaign for a Term Policy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267350" y="162575"/>
            <a:ext cx="3378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pdays</a:t>
            </a:r>
            <a:endParaRPr sz="2800"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86750" y="848675"/>
            <a:ext cx="5029800" cy="4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 that passed by after the customer was contacted for the last time after the previous campaign.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** here -1 means the customer was not previously contacted.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Those customers who were not contacted at least once among them 9.16% customers have bought the term policy.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>
            <p:ph idx="2" type="body"/>
          </p:nvPr>
        </p:nvSpPr>
        <p:spPr>
          <a:xfrm>
            <a:off x="5224075" y="61975"/>
            <a:ext cx="3861000" cy="50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32"/>
          <p:cNvGraphicFramePr/>
          <p:nvPr/>
        </p:nvGraphicFramePr>
        <p:xfrm>
          <a:off x="267350" y="16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930500"/>
                <a:gridCol w="1930500"/>
              </a:tblGrid>
              <a:tr h="3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025" y="61975"/>
            <a:ext cx="3861050" cy="23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025" y="2511325"/>
            <a:ext cx="3861050" cy="25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previous</a:t>
            </a:r>
            <a:endParaRPr sz="2800"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71700" y="1152475"/>
            <a:ext cx="42399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of contacts performed before this campaign and for this customer.</a:t>
            </a:r>
            <a:endParaRPr/>
          </a:p>
        </p:txBody>
      </p:sp>
      <p:sp>
        <p:nvSpPr>
          <p:cNvPr id="242" name="Google Shape;242;p33"/>
          <p:cNvSpPr txBox="1"/>
          <p:nvPr>
            <p:ph idx="2" type="body"/>
          </p:nvPr>
        </p:nvSpPr>
        <p:spPr>
          <a:xfrm>
            <a:off x="4458600" y="61975"/>
            <a:ext cx="4613700" cy="5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3" name="Google Shape;243;p33"/>
          <p:cNvGraphicFramePr/>
          <p:nvPr/>
        </p:nvGraphicFramePr>
        <p:xfrm>
          <a:off x="232825" y="17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87900" y="120875"/>
            <a:ext cx="41244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Variable: y [Output variable]</a:t>
            </a:r>
            <a:endParaRPr sz="2800"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Indicates whether the customer has subscribed a term deposit or bought a term policy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According to the record 88.30% has not bought the previous term condition.</a:t>
            </a:r>
            <a:endParaRPr/>
          </a:p>
        </p:txBody>
      </p:sp>
      <p:sp>
        <p:nvSpPr>
          <p:cNvPr id="250" name="Google Shape;250;p34"/>
          <p:cNvSpPr txBox="1"/>
          <p:nvPr>
            <p:ph idx="2" type="body"/>
          </p:nvPr>
        </p:nvSpPr>
        <p:spPr>
          <a:xfrm>
            <a:off x="4722100" y="1301375"/>
            <a:ext cx="43380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00" y="458025"/>
            <a:ext cx="4338000" cy="4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with the Data Set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387900" y="1489825"/>
            <a:ext cx="83682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drop the ‘month’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Converted all the categorical data to numerical.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Modified the ‘job’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normalization and </a:t>
            </a:r>
            <a:r>
              <a:rPr lang="en"/>
              <a:t>standardization</a:t>
            </a:r>
            <a:r>
              <a:rPr lang="en"/>
              <a:t> to the ‘balance’ and ‘duration’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train-test split.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 various models on the data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Among various models with the best model (based on test score) calculated prediction and probability of the customers (who will buy the term policy).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of ‘job’ column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241725" y="1489825"/>
            <a:ext cx="8729100" cy="36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converted all the job profiles into 4 groups.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I.    A : entrepreneur, self-employed, house maid, services, unemployed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II.   B : retired and student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III.  C : blue-collar, management and technician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IV. D : admin and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made the division based on the correlation of the job profiles with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Among all these groups we have kept only the group B and deleted all other groups.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		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have </a:t>
            </a:r>
            <a:r>
              <a:rPr lang="en"/>
              <a:t>splitted</a:t>
            </a:r>
            <a:r>
              <a:rPr lang="en"/>
              <a:t> the data as train set (70%) and test test (30%).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387900" y="270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387900" y="1034075"/>
            <a:ext cx="8368200" cy="3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6 models on the data set.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LogisticRegression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 - Nearest Neighbor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Gaussian</a:t>
            </a:r>
            <a:r>
              <a:rPr lang="en"/>
              <a:t> Naive Bayes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Support Vector Machine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Among all these models the test score of Random Forest model is the most. So we have used ‘Random Forest’ model for the prediction test and probability test.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87900" y="2700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test &amp; </a:t>
            </a:r>
            <a:r>
              <a:rPr lang="en"/>
              <a:t>Probability</a:t>
            </a:r>
            <a:r>
              <a:rPr lang="en"/>
              <a:t> test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87900" y="1168350"/>
            <a:ext cx="83682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all the above information the model have predicted the customers who may buy the term policy and calculated a probability for each customer.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the probability is greater or equal to 0.5 the model has converted the prediction as 1 which means the customers may buy the term policy.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Build a classification model that will categorise customers by their likelihood of purchasing      the particular term policy based on historical data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Customer demographics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Age, job, marital, education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Account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Balance, Defaults, Existing Loans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Campaign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Previous campaign methods and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Client Benefits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will be able to target their customers better, and thus save money and improve customer satisfaction by calling the right customer for the right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KPI - Conversion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customers who were contacted and purchased my products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customers contacted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KPI = 0.06%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KPI = 0.15%    Increase of $$$ 50 %   400k→ 200k usd</a:t>
            </a:r>
            <a:endParaRPr/>
          </a:p>
        </p:txBody>
      </p:sp>
      <p:cxnSp>
        <p:nvCxnSpPr>
          <p:cNvPr id="74" name="Google Shape;74;p16"/>
          <p:cNvCxnSpPr/>
          <p:nvPr/>
        </p:nvCxnSpPr>
        <p:spPr>
          <a:xfrm>
            <a:off x="398025" y="3000375"/>
            <a:ext cx="6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939750"/>
            <a:ext cx="9144000" cy="42798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of rows = 45211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Primary Key = no primary key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columns = 17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Categorical columns  = 10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numeric columns = 7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of date columns =  no date column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Outcome = 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Outcome %- = 11.69% have subscribed and 82.31% have not subscribed</a:t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Report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3800" y="7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Variable : Job</a:t>
            </a:r>
            <a:endParaRPr sz="24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0" y="542250"/>
            <a:ext cx="3291000" cy="4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.</a:t>
            </a:r>
            <a:endParaRPr sz="1000"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299275" y="6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495850"/>
                <a:gridCol w="1495850"/>
              </a:tblGrid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Admin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5171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blue-collar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9732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entrepreneur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1487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housemaid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1240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management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9458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retired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2264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self-</a:t>
                      </a:r>
                      <a:r>
                        <a:rPr lang="en" sz="1200"/>
                        <a:t>employed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1579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services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4154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technician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7597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unemployed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unknown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288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297450"/>
            <a:ext cx="4773300" cy="19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311600" y="297450"/>
            <a:ext cx="4773300" cy="4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937" y="2571750"/>
            <a:ext cx="5104063" cy="25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7075" y="73200"/>
            <a:ext cx="5406925" cy="2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marital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0" y="1417950"/>
            <a:ext cx="4311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column indicates the marital status of a person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Unique value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There are 60.19% married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conversion rate is highest for the single customers which is 14.95% 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187775" y="23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806875"/>
                <a:gridCol w="1806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Married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27214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Divorced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5207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975" y="1920850"/>
            <a:ext cx="41529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114800" y="123950"/>
            <a:ext cx="4717500" cy="5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975" y="0"/>
            <a:ext cx="4549050" cy="25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0975" y="2531400"/>
            <a:ext cx="4569025" cy="25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Education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0" y="1417950"/>
            <a:ext cx="4311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the education level of the employees.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Null value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51.32% people have secondary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15.01% Among the customers who have tertiary education have bought the policy.</a:t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311700" y="22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484650"/>
                <a:gridCol w="148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tertiary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secondary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23202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375075" y="0"/>
            <a:ext cx="4768800" cy="50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3775"/>
            <a:ext cx="4838700" cy="24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2685525"/>
            <a:ext cx="4838700" cy="24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Variable: default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25" y="1417950"/>
            <a:ext cx="4832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Indicates whether a person has credit in default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Data_type = Categorical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Almost 98.20% people don’t have any credit in default.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11.80% people have bought the policy among the people who don’t have any credit in default.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311700" y="235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{1F639D71-ACD6-43E4-BE96-758CE3D48C6E}</a:tableStyleId>
              </a:tblPr>
              <a:tblGrid>
                <a:gridCol w="1800700"/>
                <a:gridCol w="1800700"/>
              </a:tblGrid>
              <a:tr h="49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r>
                        <a:rPr lang="en"/>
                        <a:t>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44396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832400" y="0"/>
            <a:ext cx="43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925" y="130625"/>
            <a:ext cx="43116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725" y="2843525"/>
            <a:ext cx="4311600" cy="21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