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EDEB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D5785-7693-43E7-8BF7-C6F4266A70BF}" type="datetimeFigureOut">
              <a:rPr lang="en-IN" smtClean="0"/>
              <a:t>28-05-2022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BA02F-281C-4A40-AE86-DA2A093F0973}" type="slidenum">
              <a:rPr lang="en-IN" smtClean="0"/>
              <a:t>‹#›</a:t>
            </a:fld>
            <a:endParaRPr lang="en-IN"/>
          </a:p>
        </p:txBody>
      </p:sp>
    </p:spTree>
    <p:extLst>
      <p:ext uri="{BB962C8B-B14F-4D97-AF65-F5344CB8AC3E}">
        <p14:creationId xmlns:p14="http://schemas.microsoft.com/office/powerpoint/2010/main" val="2111590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ABA02F-281C-4A40-AE86-DA2A093F0973}" type="slidenum">
              <a:rPr lang="en-IN" smtClean="0"/>
              <a:t>10</a:t>
            </a:fld>
            <a:endParaRPr lang="en-IN"/>
          </a:p>
        </p:txBody>
      </p:sp>
    </p:spTree>
    <p:extLst>
      <p:ext uri="{BB962C8B-B14F-4D97-AF65-F5344CB8AC3E}">
        <p14:creationId xmlns:p14="http://schemas.microsoft.com/office/powerpoint/2010/main" val="554818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32945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79FEFF-65AF-4DCF-AC67-F89A237B9CA0}"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864737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31358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2830019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3777729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41295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2995130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2825203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382695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267856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79FEFF-65AF-4DCF-AC67-F89A237B9CA0}"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68973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FEFF-65AF-4DCF-AC67-F89A237B9CA0}"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22046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79FEFF-65AF-4DCF-AC67-F89A237B9CA0}"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2777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79FEFF-65AF-4DCF-AC67-F89A237B9CA0}"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70040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9FEFF-65AF-4DCF-AC67-F89A237B9CA0}"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395315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79FEFF-65AF-4DCF-AC67-F89A237B9CA0}"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84960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79FEFF-65AF-4DCF-AC67-F89A237B9CA0}"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5A8249-64D5-4199-994B-8853B55A7463}" type="slidenum">
              <a:rPr lang="en-IN" smtClean="0"/>
              <a:t>‹#›</a:t>
            </a:fld>
            <a:endParaRPr lang="en-IN"/>
          </a:p>
        </p:txBody>
      </p:sp>
    </p:spTree>
    <p:extLst>
      <p:ext uri="{BB962C8B-B14F-4D97-AF65-F5344CB8AC3E}">
        <p14:creationId xmlns:p14="http://schemas.microsoft.com/office/powerpoint/2010/main" val="170574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79FEFF-65AF-4DCF-AC67-F89A237B9CA0}" type="datetimeFigureOut">
              <a:rPr lang="en-IN" smtClean="0"/>
              <a:t>28-05-2022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5A8249-64D5-4199-994B-8853B55A7463}" type="slidenum">
              <a:rPr lang="en-IN" smtClean="0"/>
              <a:t>‹#›</a:t>
            </a:fld>
            <a:endParaRPr lang="en-IN"/>
          </a:p>
        </p:txBody>
      </p:sp>
    </p:spTree>
    <p:extLst>
      <p:ext uri="{BB962C8B-B14F-4D97-AF65-F5344CB8AC3E}">
        <p14:creationId xmlns:p14="http://schemas.microsoft.com/office/powerpoint/2010/main" val="1425665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8929" y="418519"/>
            <a:ext cx="6591414" cy="772972"/>
          </a:xfrm>
        </p:spPr>
        <p:txBody>
          <a:bodyPr>
            <a:noAutofit/>
          </a:bodyPr>
          <a:lstStyle/>
          <a:p>
            <a:r>
              <a:rPr lang="en-IN" sz="2800" b="1" dirty="0">
                <a:latin typeface="Arial Black" panose="020B0A04020102020204" pitchFamily="34" charset="0"/>
              </a:rPr>
              <a:t>Music Recommendation System</a:t>
            </a:r>
          </a:p>
        </p:txBody>
      </p:sp>
      <p:sp>
        <p:nvSpPr>
          <p:cNvPr id="3" name="Subtitle 2"/>
          <p:cNvSpPr>
            <a:spLocks noGrp="1"/>
          </p:cNvSpPr>
          <p:nvPr>
            <p:ph type="subTitle" idx="1"/>
          </p:nvPr>
        </p:nvSpPr>
        <p:spPr>
          <a:xfrm>
            <a:off x="4372151" y="1074461"/>
            <a:ext cx="7481055" cy="5373112"/>
          </a:xfrm>
        </p:spPr>
        <p:txBody>
          <a:bodyPr>
            <a:normAutofit/>
          </a:bodyPr>
          <a:lstStyle/>
          <a:p>
            <a:pPr algn="l"/>
            <a:endParaRPr lang="en-IN" sz="1800" dirty="0"/>
          </a:p>
          <a:p>
            <a:pPr algn="l"/>
            <a:r>
              <a:rPr lang="en-IN" sz="1800" b="1" dirty="0"/>
              <a:t>Building a content based music recommendation system:</a:t>
            </a:r>
          </a:p>
          <a:p>
            <a:pPr algn="l"/>
            <a:r>
              <a:rPr lang="en-US" sz="1600" dirty="0">
                <a:solidFill>
                  <a:srgbClr val="4D4D4D"/>
                </a:solidFill>
              </a:rPr>
              <a:t>Content-based filtering uses item features to recommend other items similar to what the user likes, based on their previous actions or explicit feedback.</a:t>
            </a:r>
          </a:p>
          <a:p>
            <a:pPr algn="l"/>
            <a:r>
              <a:rPr lang="en-US" sz="1600" b="1" dirty="0"/>
              <a:t>Why use content based filtering:</a:t>
            </a:r>
          </a:p>
          <a:p>
            <a:pPr marL="285750" indent="-285750" algn="l">
              <a:buFont typeface="Arial" panose="020B0604020202020204" pitchFamily="34" charset="0"/>
              <a:buChar char="•"/>
            </a:pPr>
            <a:r>
              <a:rPr lang="en-US" sz="1600" dirty="0">
                <a:solidFill>
                  <a:srgbClr val="4D4D4D"/>
                </a:solidFill>
              </a:rPr>
              <a:t>The model doesn't need any data about other users, since the recommendations are specific to this user. This makes it easier to scale to a large number of users.</a:t>
            </a:r>
          </a:p>
          <a:p>
            <a:pPr marL="285750" indent="-285750" algn="l">
              <a:buFont typeface="Arial" panose="020B0604020202020204" pitchFamily="34" charset="0"/>
              <a:buChar char="•"/>
            </a:pPr>
            <a:r>
              <a:rPr lang="en-US" sz="1600" dirty="0">
                <a:solidFill>
                  <a:srgbClr val="4D4D4D"/>
                </a:solidFill>
              </a:rPr>
              <a:t>Recommendations are highly relevant to the user</a:t>
            </a:r>
            <a:endParaRPr lang="en-IN" sz="1800" dirty="0">
              <a:solidFill>
                <a:srgbClr val="4D4D4D"/>
              </a:solidFill>
            </a:endParaRPr>
          </a:p>
          <a:p>
            <a:pPr algn="l"/>
            <a:r>
              <a:rPr lang="en-IN" sz="1800" b="1" dirty="0"/>
              <a:t>Tech stack used :</a:t>
            </a:r>
          </a:p>
          <a:p>
            <a:pPr marL="285750" indent="-285750" algn="l">
              <a:buFont typeface="Arial" panose="020B0604020202020204" pitchFamily="34" charset="0"/>
              <a:buChar char="•"/>
            </a:pPr>
            <a:r>
              <a:rPr lang="en-IN" sz="1600" dirty="0">
                <a:solidFill>
                  <a:srgbClr val="4D4D4D"/>
                </a:solidFill>
              </a:rPr>
              <a:t>Python </a:t>
            </a:r>
          </a:p>
          <a:p>
            <a:pPr marL="285750" indent="-285750" algn="l">
              <a:buFont typeface="Arial" panose="020B0604020202020204" pitchFamily="34" charset="0"/>
              <a:buChar char="•"/>
            </a:pPr>
            <a:r>
              <a:rPr lang="en-IN" sz="1600" dirty="0">
                <a:solidFill>
                  <a:srgbClr val="4D4D4D"/>
                </a:solidFill>
              </a:rPr>
              <a:t>HTML</a:t>
            </a:r>
          </a:p>
          <a:p>
            <a:pPr marL="285750" indent="-285750" algn="l">
              <a:buFont typeface="Arial" panose="020B0604020202020204" pitchFamily="34" charset="0"/>
              <a:buChar char="•"/>
            </a:pPr>
            <a:r>
              <a:rPr lang="en-IN" sz="1600" dirty="0">
                <a:solidFill>
                  <a:srgbClr val="4D4D4D"/>
                </a:solidFill>
              </a:rPr>
              <a:t>CSS</a:t>
            </a:r>
          </a:p>
          <a:p>
            <a:pPr marL="285750" indent="-285750" algn="l">
              <a:buFont typeface="Arial" panose="020B0604020202020204" pitchFamily="34" charset="0"/>
              <a:buChar char="•"/>
            </a:pPr>
            <a:r>
              <a:rPr lang="en-US" sz="1600" dirty="0">
                <a:solidFill>
                  <a:srgbClr val="4D4D4D"/>
                </a:solidFill>
              </a:rPr>
              <a:t>JavaScript</a:t>
            </a:r>
          </a:p>
          <a:p>
            <a:pPr algn="l"/>
            <a:endParaRPr lang="en-IN" sz="1400" dirty="0"/>
          </a:p>
        </p:txBody>
      </p:sp>
    </p:spTree>
    <p:extLst>
      <p:ext uri="{BB962C8B-B14F-4D97-AF65-F5344CB8AC3E}">
        <p14:creationId xmlns:p14="http://schemas.microsoft.com/office/powerpoint/2010/main" val="55531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1837" y="331772"/>
            <a:ext cx="10515600" cy="6416985"/>
          </a:xfrm>
        </p:spPr>
        <p:txBody>
          <a:bodyPr>
            <a:normAutofit fontScale="92500" lnSpcReduction="10000"/>
          </a:bodyPr>
          <a:lstStyle/>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solidFill>
                  <a:srgbClr val="4D4D4D"/>
                </a:solidFill>
              </a:rPr>
              <a:t>Now we need to</a:t>
            </a:r>
            <a:r>
              <a:rPr lang="en-IN" sz="1600" dirty="0"/>
              <a:t> </a:t>
            </a:r>
            <a:r>
              <a:rPr lang="en-IN" sz="1600" b="1" dirty="0"/>
              <a:t>One Hot Encode</a:t>
            </a:r>
            <a:r>
              <a:rPr lang="en-IN" sz="1600" dirty="0"/>
              <a:t> </a:t>
            </a:r>
            <a:r>
              <a:rPr lang="en-IN" sz="1600" dirty="0">
                <a:solidFill>
                  <a:srgbClr val="4D4D4D"/>
                </a:solidFill>
              </a:rPr>
              <a:t>the release year column of the dataset. But before doing that I will perform binning on the release year and divide them into bins of 10 years, because any song that is released in this duration is a good recommendation. </a:t>
            </a:r>
          </a:p>
          <a:p>
            <a:pPr marL="0" indent="0">
              <a:buNone/>
            </a:pPr>
            <a:endParaRPr lang="en-IN" sz="1600" dirty="0">
              <a:solidFill>
                <a:srgbClr val="4D4D4D"/>
              </a:solidFill>
            </a:endParaRPr>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solidFill>
                  <a:srgbClr val="4D4D4D"/>
                </a:solidFill>
              </a:rPr>
              <a:t>Finally after doing all the above mentioned feature engineering we are now ready to group together the final set of useful features which will help us in generating the recommendations.</a:t>
            </a:r>
          </a:p>
          <a:p>
            <a:pPr marL="0" indent="0">
              <a:buNone/>
            </a:pPr>
            <a:endParaRPr lang="en-IN" sz="1600" dirty="0"/>
          </a:p>
        </p:txBody>
      </p:sp>
      <p:pic>
        <p:nvPicPr>
          <p:cNvPr id="6" name="Picture 5"/>
          <p:cNvPicPr>
            <a:picLocks noChangeAspect="1"/>
          </p:cNvPicPr>
          <p:nvPr/>
        </p:nvPicPr>
        <p:blipFill>
          <a:blip r:embed="rId3"/>
          <a:stretch>
            <a:fillRect/>
          </a:stretch>
        </p:blipFill>
        <p:spPr>
          <a:xfrm>
            <a:off x="1881991" y="3251913"/>
            <a:ext cx="8626588" cy="2552921"/>
          </a:xfrm>
          <a:prstGeom prst="rect">
            <a:avLst/>
          </a:prstGeom>
        </p:spPr>
      </p:pic>
      <p:pic>
        <p:nvPicPr>
          <p:cNvPr id="2" name="Picture 1"/>
          <p:cNvPicPr>
            <a:picLocks noChangeAspect="1"/>
          </p:cNvPicPr>
          <p:nvPr/>
        </p:nvPicPr>
        <p:blipFill>
          <a:blip r:embed="rId4"/>
          <a:stretch>
            <a:fillRect/>
          </a:stretch>
        </p:blipFill>
        <p:spPr>
          <a:xfrm>
            <a:off x="1881991" y="331772"/>
            <a:ext cx="8268417" cy="2286198"/>
          </a:xfrm>
          <a:prstGeom prst="rect">
            <a:avLst/>
          </a:prstGeom>
        </p:spPr>
      </p:pic>
    </p:spTree>
    <p:extLst>
      <p:ext uri="{BB962C8B-B14F-4D97-AF65-F5344CB8AC3E}">
        <p14:creationId xmlns:p14="http://schemas.microsoft.com/office/powerpoint/2010/main" val="411441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99282" y="397405"/>
            <a:ext cx="6614733" cy="312447"/>
          </a:xfrm>
          <a:prstGeom prst="rect">
            <a:avLst/>
          </a:prstGeom>
        </p:spPr>
      </p:pic>
      <p:pic>
        <p:nvPicPr>
          <p:cNvPr id="5" name="Picture 4"/>
          <p:cNvPicPr>
            <a:picLocks noChangeAspect="1"/>
          </p:cNvPicPr>
          <p:nvPr/>
        </p:nvPicPr>
        <p:blipFill>
          <a:blip r:embed="rId3"/>
          <a:stretch>
            <a:fillRect/>
          </a:stretch>
        </p:blipFill>
        <p:spPr>
          <a:xfrm>
            <a:off x="1599282" y="806415"/>
            <a:ext cx="10592718" cy="4633362"/>
          </a:xfrm>
          <a:prstGeom prst="rect">
            <a:avLst/>
          </a:prstGeom>
        </p:spPr>
      </p:pic>
      <p:sp>
        <p:nvSpPr>
          <p:cNvPr id="2" name="TextBox 1"/>
          <p:cNvSpPr txBox="1"/>
          <p:nvPr/>
        </p:nvSpPr>
        <p:spPr>
          <a:xfrm>
            <a:off x="1599282" y="5656413"/>
            <a:ext cx="10592718" cy="584775"/>
          </a:xfrm>
          <a:prstGeom prst="rect">
            <a:avLst/>
          </a:prstGeom>
          <a:noFill/>
        </p:spPr>
        <p:txBody>
          <a:bodyPr wrap="square" rtlCol="0">
            <a:spAutoFit/>
          </a:bodyPr>
          <a:lstStyle/>
          <a:p>
            <a:r>
              <a:rPr lang="en-IN" sz="1600" dirty="0">
                <a:solidFill>
                  <a:srgbClr val="4D4D4D"/>
                </a:solidFill>
              </a:rPr>
              <a:t>One thing to </a:t>
            </a:r>
            <a:r>
              <a:rPr lang="en-IN" sz="1600" b="1" dirty="0">
                <a:solidFill>
                  <a:schemeClr val="bg2">
                    <a:lumMod val="10000"/>
                  </a:schemeClr>
                </a:solidFill>
              </a:rPr>
              <a:t>note</a:t>
            </a:r>
            <a:r>
              <a:rPr lang="en-IN" sz="1600" dirty="0">
                <a:solidFill>
                  <a:srgbClr val="4D4D4D"/>
                </a:solidFill>
              </a:rPr>
              <a:t> here is that I have assigned different weights to different feature set by multiplying them with some constant this has been done by testing the model on various inputs in order to generate better recommendations.</a:t>
            </a:r>
          </a:p>
        </p:txBody>
      </p:sp>
    </p:spTree>
    <p:extLst>
      <p:ext uri="{BB962C8B-B14F-4D97-AF65-F5344CB8AC3E}">
        <p14:creationId xmlns:p14="http://schemas.microsoft.com/office/powerpoint/2010/main" val="85724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6840"/>
          </a:xfrm>
        </p:spPr>
        <p:txBody>
          <a:bodyPr>
            <a:normAutofit/>
          </a:bodyPr>
          <a:lstStyle/>
          <a:p>
            <a:r>
              <a:rPr lang="en-US" sz="2800" b="1" dirty="0">
                <a:latin typeface="+mn-lt"/>
              </a:rPr>
              <a:t>		   	  Generate Recommendations</a:t>
            </a:r>
            <a:endParaRPr lang="en-IN" sz="2800" b="1" dirty="0">
              <a:latin typeface="+mn-lt"/>
            </a:endParaRPr>
          </a:p>
        </p:txBody>
      </p:sp>
      <p:sp>
        <p:nvSpPr>
          <p:cNvPr id="3" name="Content Placeholder 2"/>
          <p:cNvSpPr>
            <a:spLocks noGrp="1"/>
          </p:cNvSpPr>
          <p:nvPr>
            <p:ph idx="1"/>
          </p:nvPr>
        </p:nvSpPr>
        <p:spPr>
          <a:xfrm>
            <a:off x="1759527" y="689209"/>
            <a:ext cx="10247745" cy="5017061"/>
          </a:xfrm>
        </p:spPr>
        <p:txBody>
          <a:bodyPr>
            <a:normAutofit/>
          </a:bodyPr>
          <a:lstStyle/>
          <a:p>
            <a:pPr marL="0" indent="0">
              <a:buNone/>
            </a:pPr>
            <a:r>
              <a:rPr lang="en-US" sz="1600" dirty="0">
                <a:solidFill>
                  <a:srgbClr val="4D4D4D"/>
                </a:solidFill>
              </a:rPr>
              <a:t>Firstly I need to separate final useful set of </a:t>
            </a:r>
            <a:r>
              <a:rPr lang="en-US" sz="1600" dirty="0" err="1">
                <a:solidFill>
                  <a:srgbClr val="4D4D4D"/>
                </a:solidFill>
              </a:rPr>
              <a:t>user_track</a:t>
            </a:r>
            <a:r>
              <a:rPr lang="en-US" sz="1600" dirty="0">
                <a:solidFill>
                  <a:srgbClr val="4D4D4D"/>
                </a:solidFill>
              </a:rPr>
              <a:t> feature set from </a:t>
            </a:r>
            <a:r>
              <a:rPr lang="en-US" sz="1600" dirty="0" err="1">
                <a:solidFill>
                  <a:srgbClr val="4D4D4D"/>
                </a:solidFill>
              </a:rPr>
              <a:t>tracks_df</a:t>
            </a:r>
            <a:r>
              <a:rPr lang="en-US" sz="1600" dirty="0">
                <a:solidFill>
                  <a:srgbClr val="4D4D4D"/>
                </a:solidFill>
              </a:rPr>
              <a:t>( </a:t>
            </a:r>
            <a:r>
              <a:rPr lang="en-US" sz="1600" dirty="0" err="1">
                <a:solidFill>
                  <a:srgbClr val="4D4D4D"/>
                </a:solidFill>
              </a:rPr>
              <a:t>spotify</a:t>
            </a:r>
            <a:r>
              <a:rPr lang="en-US" sz="1600" dirty="0">
                <a:solidFill>
                  <a:srgbClr val="4D4D4D"/>
                </a:solidFill>
              </a:rPr>
              <a:t> dataset ) as I had merged them together before, this is needed because I need to compute similarity between </a:t>
            </a:r>
            <a:r>
              <a:rPr lang="en-US" sz="1600" dirty="0" err="1">
                <a:solidFill>
                  <a:srgbClr val="4D4D4D"/>
                </a:solidFill>
              </a:rPr>
              <a:t>user_track</a:t>
            </a:r>
            <a:r>
              <a:rPr lang="en-US" sz="1600" dirty="0">
                <a:solidFill>
                  <a:srgbClr val="4D4D4D"/>
                </a:solidFill>
              </a:rPr>
              <a:t> feature set and </a:t>
            </a:r>
            <a:r>
              <a:rPr lang="en-US" sz="1600" dirty="0" err="1">
                <a:solidFill>
                  <a:srgbClr val="4D4D4D"/>
                </a:solidFill>
              </a:rPr>
              <a:t>tracks_df</a:t>
            </a:r>
            <a:r>
              <a:rPr lang="en-US" sz="1600" dirty="0">
                <a:solidFill>
                  <a:srgbClr val="4D4D4D"/>
                </a:solidFill>
              </a:rPr>
              <a:t>. This also prevents user track from becoming a possible candidate for final recommendation</a:t>
            </a:r>
            <a:r>
              <a:rPr lang="en-US" sz="1600" dirty="0"/>
              <a:t>.</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solidFill>
                  <a:srgbClr val="4D4D4D"/>
                </a:solidFill>
              </a:rPr>
              <a:t>Now to find out the similarity score between user song and tracks present in our dataset. The similarity metric chosen is</a:t>
            </a:r>
            <a:r>
              <a:rPr lang="en-US" sz="1600" dirty="0"/>
              <a:t> </a:t>
            </a:r>
            <a:r>
              <a:rPr lang="en-US" sz="1600" b="1" dirty="0"/>
              <a:t>Cosine similarity.</a:t>
            </a:r>
          </a:p>
          <a:p>
            <a:pPr marL="0" indent="0">
              <a:buNone/>
            </a:pPr>
            <a:r>
              <a:rPr lang="en-US" sz="1600" dirty="0">
                <a:solidFill>
                  <a:srgbClr val="4D4D4D"/>
                </a:solidFill>
              </a:rPr>
              <a:t>Cosine similarity is a mathematical value that measures the similarities between vectors. Imagining our songs vectors as only two-dimensional, the visual representation would look similar to the figure below.</a:t>
            </a:r>
          </a:p>
          <a:p>
            <a:pPr marL="0" indent="0">
              <a:buNone/>
            </a:pPr>
            <a:endParaRPr lang="en-IN" sz="1600" dirty="0"/>
          </a:p>
        </p:txBody>
      </p:sp>
      <p:pic>
        <p:nvPicPr>
          <p:cNvPr id="4" name="Picture 3"/>
          <p:cNvPicPr>
            <a:picLocks noChangeAspect="1"/>
          </p:cNvPicPr>
          <p:nvPr/>
        </p:nvPicPr>
        <p:blipFill>
          <a:blip r:embed="rId2"/>
          <a:stretch>
            <a:fillRect/>
          </a:stretch>
        </p:blipFill>
        <p:spPr>
          <a:xfrm>
            <a:off x="1851890" y="2306122"/>
            <a:ext cx="9906859" cy="891617"/>
          </a:xfrm>
          <a:prstGeom prst="rect">
            <a:avLst/>
          </a:prstGeom>
        </p:spPr>
      </p:pic>
      <p:pic>
        <p:nvPicPr>
          <p:cNvPr id="5" name="Picture 4"/>
          <p:cNvPicPr>
            <a:picLocks noChangeAspect="1"/>
          </p:cNvPicPr>
          <p:nvPr/>
        </p:nvPicPr>
        <p:blipFill>
          <a:blip r:embed="rId3"/>
          <a:stretch>
            <a:fillRect/>
          </a:stretch>
        </p:blipFill>
        <p:spPr>
          <a:xfrm>
            <a:off x="1851890" y="4685101"/>
            <a:ext cx="7026249" cy="2042337"/>
          </a:xfrm>
          <a:prstGeom prst="rect">
            <a:avLst/>
          </a:prstGeom>
        </p:spPr>
      </p:pic>
    </p:spTree>
    <p:extLst>
      <p:ext uri="{BB962C8B-B14F-4D97-AF65-F5344CB8AC3E}">
        <p14:creationId xmlns:p14="http://schemas.microsoft.com/office/powerpoint/2010/main" val="163096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1836" y="336433"/>
            <a:ext cx="10515600" cy="5812821"/>
          </a:xfrm>
        </p:spPr>
        <p:txBody>
          <a:bodyPr>
            <a:normAutofit lnSpcReduction="10000"/>
          </a:bodyPr>
          <a:lstStyle/>
          <a:p>
            <a:pPr marL="0" indent="0">
              <a:buNone/>
            </a:pPr>
            <a:r>
              <a:rPr lang="en-US" sz="1600" dirty="0">
                <a:solidFill>
                  <a:srgbClr val="4D4D4D"/>
                </a:solidFill>
              </a:rPr>
              <a:t>Once the two vectors are pointing generally in the same direction, then they are similar. This implies that a higher value of </a:t>
            </a:r>
            <a:r>
              <a:rPr lang="en-US" sz="1600" dirty="0" err="1">
                <a:solidFill>
                  <a:srgbClr val="4D4D4D"/>
                </a:solidFill>
              </a:rPr>
              <a:t>cos</a:t>
            </a:r>
            <a:r>
              <a:rPr lang="en-US" sz="1600" dirty="0">
                <a:solidFill>
                  <a:srgbClr val="4D4D4D"/>
                </a:solidFill>
              </a:rPr>
              <a:t>(theta) where theta is the angle between the two vectors, tells us that the songs are similar.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solidFill>
                  <a:srgbClr val="4D4D4D"/>
                </a:solidFill>
              </a:rPr>
              <a:t>The generate recommendation function computes similarity between the user track and </a:t>
            </a:r>
            <a:r>
              <a:rPr lang="en-US" sz="1600" dirty="0" err="1">
                <a:solidFill>
                  <a:srgbClr val="4D4D4D"/>
                </a:solidFill>
              </a:rPr>
              <a:t>spotify</a:t>
            </a:r>
            <a:r>
              <a:rPr lang="en-US" sz="1600" dirty="0">
                <a:solidFill>
                  <a:srgbClr val="4D4D4D"/>
                </a:solidFill>
              </a:rPr>
              <a:t> </a:t>
            </a:r>
            <a:r>
              <a:rPr lang="en-US" sz="1600" dirty="0" err="1" smtClean="0">
                <a:solidFill>
                  <a:srgbClr val="4D4D4D"/>
                </a:solidFill>
              </a:rPr>
              <a:t>dataframe</a:t>
            </a:r>
            <a:r>
              <a:rPr lang="en-US" sz="1600" dirty="0" smtClean="0">
                <a:solidFill>
                  <a:srgbClr val="4D4D4D"/>
                </a:solidFill>
              </a:rPr>
              <a:t> </a:t>
            </a:r>
            <a:r>
              <a:rPr lang="en-US" sz="1600" dirty="0">
                <a:solidFill>
                  <a:srgbClr val="4D4D4D"/>
                </a:solidFill>
              </a:rPr>
              <a:t>and then sorts the </a:t>
            </a:r>
            <a:r>
              <a:rPr lang="en-US" sz="1600" dirty="0" err="1" smtClean="0">
                <a:solidFill>
                  <a:srgbClr val="4D4D4D"/>
                </a:solidFill>
              </a:rPr>
              <a:t>spotify</a:t>
            </a:r>
            <a:r>
              <a:rPr lang="en-US" sz="1600" dirty="0">
                <a:solidFill>
                  <a:srgbClr val="4D4D4D"/>
                </a:solidFill>
              </a:rPr>
              <a:t> </a:t>
            </a:r>
            <a:r>
              <a:rPr lang="en-US" sz="1600" dirty="0" err="1" smtClean="0">
                <a:solidFill>
                  <a:srgbClr val="4D4D4D"/>
                </a:solidFill>
              </a:rPr>
              <a:t>dataframe</a:t>
            </a:r>
            <a:r>
              <a:rPr lang="en-US" sz="1600" dirty="0" smtClean="0">
                <a:solidFill>
                  <a:srgbClr val="4D4D4D"/>
                </a:solidFill>
              </a:rPr>
              <a:t> </a:t>
            </a:r>
            <a:r>
              <a:rPr lang="en-US" sz="1600" dirty="0">
                <a:solidFill>
                  <a:srgbClr val="4D4D4D"/>
                </a:solidFill>
              </a:rPr>
              <a:t>on the basis on decreasing similarity score. The type of sorting used is </a:t>
            </a:r>
            <a:r>
              <a:rPr lang="en-US" sz="1600" b="1" dirty="0"/>
              <a:t>Merge Sort </a:t>
            </a:r>
            <a:r>
              <a:rPr lang="en-US" sz="1600" dirty="0">
                <a:solidFill>
                  <a:srgbClr val="4D4D4D"/>
                </a:solidFill>
              </a:rPr>
              <a:t>because of its </a:t>
            </a:r>
            <a:r>
              <a:rPr lang="en-US" sz="1600" dirty="0" err="1">
                <a:solidFill>
                  <a:srgbClr val="4D4D4D"/>
                </a:solidFill>
              </a:rPr>
              <a:t>nlogn</a:t>
            </a:r>
            <a:r>
              <a:rPr lang="en-US" sz="1600" dirty="0">
                <a:solidFill>
                  <a:srgbClr val="4D4D4D"/>
                </a:solidFill>
              </a:rPr>
              <a:t> time complexity. </a:t>
            </a:r>
          </a:p>
          <a:p>
            <a:pPr marL="0" indent="0">
              <a:buNone/>
            </a:pPr>
            <a:r>
              <a:rPr lang="en-US" sz="1600" dirty="0">
                <a:solidFill>
                  <a:srgbClr val="4D4D4D"/>
                </a:solidFill>
              </a:rPr>
              <a:t>Finally </a:t>
            </a:r>
            <a:r>
              <a:rPr lang="en-US" sz="1600" dirty="0" smtClean="0">
                <a:solidFill>
                  <a:srgbClr val="4D4D4D"/>
                </a:solidFill>
              </a:rPr>
              <a:t> it returns </a:t>
            </a:r>
            <a:r>
              <a:rPr lang="en-US" sz="1600" dirty="0">
                <a:solidFill>
                  <a:srgbClr val="4D4D4D"/>
                </a:solidFill>
              </a:rPr>
              <a:t>the top 10 songs from the </a:t>
            </a:r>
            <a:r>
              <a:rPr lang="en-US" sz="1600" dirty="0" err="1">
                <a:solidFill>
                  <a:srgbClr val="4D4D4D"/>
                </a:solidFill>
              </a:rPr>
              <a:t>spotify</a:t>
            </a:r>
            <a:r>
              <a:rPr lang="en-US" sz="1600" dirty="0">
                <a:solidFill>
                  <a:srgbClr val="4D4D4D"/>
                </a:solidFill>
              </a:rPr>
              <a:t> </a:t>
            </a:r>
            <a:r>
              <a:rPr lang="en-US" sz="1600" dirty="0" err="1">
                <a:solidFill>
                  <a:srgbClr val="4D4D4D"/>
                </a:solidFill>
              </a:rPr>
              <a:t>dataframe</a:t>
            </a:r>
            <a:r>
              <a:rPr lang="en-US" sz="1600" dirty="0">
                <a:solidFill>
                  <a:srgbClr val="4D4D4D"/>
                </a:solidFill>
              </a:rPr>
              <a:t> after sorting.</a:t>
            </a:r>
          </a:p>
        </p:txBody>
      </p:sp>
      <p:pic>
        <p:nvPicPr>
          <p:cNvPr id="4" name="Picture 3"/>
          <p:cNvPicPr>
            <a:picLocks noChangeAspect="1"/>
          </p:cNvPicPr>
          <p:nvPr/>
        </p:nvPicPr>
        <p:blipFill>
          <a:blip r:embed="rId2"/>
          <a:stretch>
            <a:fillRect/>
          </a:stretch>
        </p:blipFill>
        <p:spPr>
          <a:xfrm>
            <a:off x="1850848" y="1361706"/>
            <a:ext cx="9602032" cy="281964"/>
          </a:xfrm>
          <a:prstGeom prst="rect">
            <a:avLst/>
          </a:prstGeom>
        </p:spPr>
      </p:pic>
      <p:pic>
        <p:nvPicPr>
          <p:cNvPr id="5" name="Picture 4"/>
          <p:cNvPicPr>
            <a:picLocks noChangeAspect="1"/>
          </p:cNvPicPr>
          <p:nvPr/>
        </p:nvPicPr>
        <p:blipFill>
          <a:blip r:embed="rId3"/>
          <a:stretch>
            <a:fillRect/>
          </a:stretch>
        </p:blipFill>
        <p:spPr>
          <a:xfrm>
            <a:off x="1850848" y="1973843"/>
            <a:ext cx="8397968" cy="2857748"/>
          </a:xfrm>
          <a:prstGeom prst="rect">
            <a:avLst/>
          </a:prstGeom>
        </p:spPr>
      </p:pic>
    </p:spTree>
    <p:extLst>
      <p:ext uri="{BB962C8B-B14F-4D97-AF65-F5344CB8AC3E}">
        <p14:creationId xmlns:p14="http://schemas.microsoft.com/office/powerpoint/2010/main" val="3196511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9339" y="480292"/>
            <a:ext cx="9876054" cy="1588654"/>
          </a:xfrm>
        </p:spPr>
        <p:txBody>
          <a:bodyPr>
            <a:normAutofit/>
          </a:bodyPr>
          <a:lstStyle/>
          <a:p>
            <a:pPr marL="0" indent="0">
              <a:buNone/>
            </a:pPr>
            <a:r>
              <a:rPr lang="en-IN" sz="1600" dirty="0">
                <a:solidFill>
                  <a:srgbClr val="4D4D4D"/>
                </a:solidFill>
              </a:rPr>
              <a:t>Now we have the top 10 songs that we want to recommend to the user. The name, artist, album image and </a:t>
            </a:r>
            <a:r>
              <a:rPr lang="en-IN" sz="1600" dirty="0" err="1">
                <a:solidFill>
                  <a:srgbClr val="4D4D4D"/>
                </a:solidFill>
              </a:rPr>
              <a:t>spotify</a:t>
            </a:r>
            <a:r>
              <a:rPr lang="en-IN" sz="1600" dirty="0">
                <a:solidFill>
                  <a:srgbClr val="4D4D4D"/>
                </a:solidFill>
              </a:rPr>
              <a:t> link of the tracks will be retrieved through </a:t>
            </a:r>
            <a:r>
              <a:rPr lang="en-IN" sz="1600" dirty="0" err="1">
                <a:solidFill>
                  <a:srgbClr val="4D4D4D"/>
                </a:solidFill>
              </a:rPr>
              <a:t>spotify</a:t>
            </a:r>
            <a:r>
              <a:rPr lang="en-IN" sz="1600" dirty="0">
                <a:solidFill>
                  <a:srgbClr val="4D4D4D"/>
                </a:solidFill>
              </a:rPr>
              <a:t> API and will be shown to the user on the website</a:t>
            </a:r>
            <a:r>
              <a:rPr lang="en-IN" sz="1600" dirty="0"/>
              <a:t>. </a:t>
            </a:r>
            <a:r>
              <a:rPr lang="en-IN" sz="1600" b="1" dirty="0"/>
              <a:t>Here I’ve used the multiprocessing</a:t>
            </a:r>
            <a:r>
              <a:rPr lang="en-IN" sz="1600" dirty="0"/>
              <a:t> </a:t>
            </a:r>
            <a:r>
              <a:rPr lang="en-IN" sz="1600" b="1" dirty="0"/>
              <a:t>module</a:t>
            </a:r>
            <a:r>
              <a:rPr lang="en-IN" sz="1600" dirty="0"/>
              <a:t> </a:t>
            </a:r>
            <a:r>
              <a:rPr lang="en-IN" sz="1600" b="1" dirty="0"/>
              <a:t>to run the API requests in parallel</a:t>
            </a:r>
            <a:r>
              <a:rPr lang="en-IN" sz="1600" dirty="0"/>
              <a:t>, </a:t>
            </a:r>
            <a:r>
              <a:rPr lang="en-IN" sz="1600" dirty="0">
                <a:solidFill>
                  <a:srgbClr val="4D4D4D"/>
                </a:solidFill>
              </a:rPr>
              <a:t>this helped to reduce the runtime of the application.</a:t>
            </a:r>
          </a:p>
          <a:p>
            <a:pPr marL="0" indent="0">
              <a:buNone/>
            </a:pPr>
            <a:endParaRPr lang="en-IN" sz="1600" dirty="0"/>
          </a:p>
        </p:txBody>
      </p:sp>
      <p:pic>
        <p:nvPicPr>
          <p:cNvPr id="4" name="Picture 3"/>
          <p:cNvPicPr>
            <a:picLocks noChangeAspect="1"/>
          </p:cNvPicPr>
          <p:nvPr/>
        </p:nvPicPr>
        <p:blipFill>
          <a:blip r:embed="rId2"/>
          <a:stretch>
            <a:fillRect/>
          </a:stretch>
        </p:blipFill>
        <p:spPr>
          <a:xfrm>
            <a:off x="2188247" y="267701"/>
            <a:ext cx="4839119" cy="289585"/>
          </a:xfrm>
          <a:prstGeom prst="rect">
            <a:avLst/>
          </a:prstGeom>
        </p:spPr>
      </p:pic>
      <p:pic>
        <p:nvPicPr>
          <p:cNvPr id="5" name="Picture 4"/>
          <p:cNvPicPr>
            <a:picLocks noChangeAspect="1"/>
          </p:cNvPicPr>
          <p:nvPr/>
        </p:nvPicPr>
        <p:blipFill>
          <a:blip r:embed="rId3"/>
          <a:stretch>
            <a:fillRect/>
          </a:stretch>
        </p:blipFill>
        <p:spPr>
          <a:xfrm>
            <a:off x="2188247" y="1713864"/>
            <a:ext cx="9007621" cy="4663844"/>
          </a:xfrm>
          <a:prstGeom prst="rect">
            <a:avLst/>
          </a:prstGeom>
        </p:spPr>
      </p:pic>
    </p:spTree>
    <p:extLst>
      <p:ext uri="{BB962C8B-B14F-4D97-AF65-F5344CB8AC3E}">
        <p14:creationId xmlns:p14="http://schemas.microsoft.com/office/powerpoint/2010/main" val="135298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7367"/>
          </a:xfrm>
        </p:spPr>
        <p:txBody>
          <a:bodyPr>
            <a:noAutofit/>
          </a:bodyPr>
          <a:lstStyle/>
          <a:p>
            <a:r>
              <a:rPr lang="en-IN" sz="2800" b="1" dirty="0">
                <a:latin typeface="+mn-lt"/>
              </a:rPr>
              <a:t>				 Web Application </a:t>
            </a:r>
          </a:p>
        </p:txBody>
      </p:sp>
      <p:sp>
        <p:nvSpPr>
          <p:cNvPr id="3" name="TextBox 2"/>
          <p:cNvSpPr txBox="1"/>
          <p:nvPr/>
        </p:nvSpPr>
        <p:spPr>
          <a:xfrm>
            <a:off x="2052680" y="1240697"/>
            <a:ext cx="10139320" cy="338554"/>
          </a:xfrm>
          <a:prstGeom prst="rect">
            <a:avLst/>
          </a:prstGeom>
          <a:noFill/>
        </p:spPr>
        <p:txBody>
          <a:bodyPr wrap="square" rtlCol="0">
            <a:spAutoFit/>
          </a:bodyPr>
          <a:lstStyle/>
          <a:p>
            <a:r>
              <a:rPr lang="en-US" sz="1600" b="1" dirty="0"/>
              <a:t>Website</a:t>
            </a:r>
            <a:r>
              <a:rPr lang="en-US" sz="1600" dirty="0"/>
              <a:t>: https://music-recommendation-alucard.herokuapp.com/</a:t>
            </a:r>
            <a:endParaRPr lang="en-IN" sz="1600" dirty="0"/>
          </a:p>
        </p:txBody>
      </p:sp>
      <p:pic>
        <p:nvPicPr>
          <p:cNvPr id="6" name="Content Placeholder 3"/>
          <p:cNvPicPr>
            <a:picLocks noChangeAspect="1"/>
          </p:cNvPicPr>
          <p:nvPr/>
        </p:nvPicPr>
        <p:blipFill>
          <a:blip r:embed="rId2"/>
          <a:stretch>
            <a:fillRect/>
          </a:stretch>
        </p:blipFill>
        <p:spPr>
          <a:xfrm>
            <a:off x="2084105" y="1646603"/>
            <a:ext cx="10107895" cy="5019675"/>
          </a:xfrm>
          <a:prstGeom prst="rect">
            <a:avLst/>
          </a:prstGeom>
        </p:spPr>
      </p:pic>
    </p:spTree>
    <p:extLst>
      <p:ext uri="{BB962C8B-B14F-4D97-AF65-F5344CB8AC3E}">
        <p14:creationId xmlns:p14="http://schemas.microsoft.com/office/powerpoint/2010/main" val="1890174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59780" y="1099380"/>
            <a:ext cx="10515600" cy="5277201"/>
          </a:xfrm>
          <a:prstGeom prst="rect">
            <a:avLst/>
          </a:prstGeom>
        </p:spPr>
      </p:pic>
    </p:spTree>
    <p:extLst>
      <p:ext uri="{BB962C8B-B14F-4D97-AF65-F5344CB8AC3E}">
        <p14:creationId xmlns:p14="http://schemas.microsoft.com/office/powerpoint/2010/main" val="236366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49274"/>
          </a:xfrm>
        </p:spPr>
        <p:txBody>
          <a:bodyPr>
            <a:noAutofit/>
          </a:bodyPr>
          <a:lstStyle/>
          <a:p>
            <a:r>
              <a:rPr lang="en-IN" sz="3600" b="1" dirty="0">
                <a:latin typeface="+mn-lt"/>
              </a:rPr>
              <a:t>	                     Recommendation System Pipeline</a:t>
            </a:r>
          </a:p>
        </p:txBody>
      </p:sp>
      <p:pic>
        <p:nvPicPr>
          <p:cNvPr id="4" name="Content Placeholder 3"/>
          <p:cNvPicPr>
            <a:picLocks noGrp="1" noChangeAspect="1"/>
          </p:cNvPicPr>
          <p:nvPr>
            <p:ph idx="1"/>
          </p:nvPr>
        </p:nvPicPr>
        <p:blipFill>
          <a:blip r:embed="rId2"/>
          <a:stretch>
            <a:fillRect/>
          </a:stretch>
        </p:blipFill>
        <p:spPr>
          <a:xfrm>
            <a:off x="1921320" y="1829373"/>
            <a:ext cx="9716342" cy="3863675"/>
          </a:xfrm>
          <a:prstGeom prst="rect">
            <a:avLst/>
          </a:prstGeom>
        </p:spPr>
      </p:pic>
    </p:spTree>
    <p:extLst>
      <p:ext uri="{BB962C8B-B14F-4D97-AF65-F5344CB8AC3E}">
        <p14:creationId xmlns:p14="http://schemas.microsoft.com/office/powerpoint/2010/main" val="105439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0195"/>
          </a:xfrm>
        </p:spPr>
        <p:txBody>
          <a:bodyPr>
            <a:normAutofit fontScale="90000"/>
          </a:bodyPr>
          <a:lstStyle/>
          <a:p>
            <a:r>
              <a:rPr lang="en-IN" sz="3600" b="1" dirty="0">
                <a:latin typeface="+mn-lt"/>
              </a:rPr>
              <a:t>                   How to generate recommendations for a song</a:t>
            </a:r>
          </a:p>
        </p:txBody>
      </p:sp>
      <p:sp>
        <p:nvSpPr>
          <p:cNvPr id="3" name="Content Placeholder 2"/>
          <p:cNvSpPr>
            <a:spLocks noGrp="1"/>
          </p:cNvSpPr>
          <p:nvPr>
            <p:ph idx="1"/>
          </p:nvPr>
        </p:nvSpPr>
        <p:spPr>
          <a:xfrm>
            <a:off x="1613619" y="1549399"/>
            <a:ext cx="10116563" cy="4103256"/>
          </a:xfrm>
        </p:spPr>
        <p:txBody>
          <a:bodyPr>
            <a:normAutofit/>
          </a:bodyPr>
          <a:lstStyle/>
          <a:p>
            <a:r>
              <a:rPr lang="en-IN" sz="1600" dirty="0">
                <a:solidFill>
                  <a:srgbClr val="4D4D4D"/>
                </a:solidFill>
              </a:rPr>
              <a:t>Connecting to </a:t>
            </a:r>
            <a:r>
              <a:rPr lang="en-IN" sz="1600" dirty="0" err="1">
                <a:solidFill>
                  <a:srgbClr val="4D4D4D"/>
                </a:solidFill>
              </a:rPr>
              <a:t>Spotify</a:t>
            </a:r>
            <a:r>
              <a:rPr lang="en-IN" sz="1600" dirty="0">
                <a:solidFill>
                  <a:srgbClr val="4D4D4D"/>
                </a:solidFill>
              </a:rPr>
              <a:t> API.</a:t>
            </a:r>
          </a:p>
          <a:p>
            <a:r>
              <a:rPr lang="en-IN" sz="1600" dirty="0">
                <a:solidFill>
                  <a:srgbClr val="4D4D4D"/>
                </a:solidFill>
              </a:rPr>
              <a:t>Data preparation</a:t>
            </a:r>
          </a:p>
          <a:p>
            <a:r>
              <a:rPr lang="en-IN" sz="1600" dirty="0">
                <a:solidFill>
                  <a:srgbClr val="4D4D4D"/>
                </a:solidFill>
              </a:rPr>
              <a:t>Feature Engineering</a:t>
            </a:r>
          </a:p>
          <a:p>
            <a:r>
              <a:rPr lang="en-IN" sz="1600" dirty="0">
                <a:solidFill>
                  <a:srgbClr val="4D4D4D"/>
                </a:solidFill>
              </a:rPr>
              <a:t>Generate recommendations.</a:t>
            </a:r>
          </a:p>
          <a:p>
            <a:pPr marL="0" indent="0">
              <a:buNone/>
            </a:pPr>
            <a:endParaRPr lang="en-IN" sz="1600" dirty="0"/>
          </a:p>
          <a:p>
            <a:pPr marL="0" indent="0">
              <a:buNone/>
            </a:pPr>
            <a:r>
              <a:rPr lang="en-IN" sz="1800" b="1" dirty="0"/>
              <a:t>Details:</a:t>
            </a:r>
          </a:p>
          <a:p>
            <a:r>
              <a:rPr lang="en-IN" sz="1800" b="1" dirty="0"/>
              <a:t>Algorithm Type</a:t>
            </a:r>
            <a:r>
              <a:rPr lang="en-IN" sz="2000" b="1" dirty="0"/>
              <a:t>: </a:t>
            </a:r>
            <a:r>
              <a:rPr lang="en-IN" sz="1600" dirty="0">
                <a:solidFill>
                  <a:srgbClr val="4D4D4D"/>
                </a:solidFill>
              </a:rPr>
              <a:t>Content based Recommendation system</a:t>
            </a:r>
            <a:r>
              <a:rPr lang="en-IN" sz="1800" dirty="0">
                <a:solidFill>
                  <a:srgbClr val="4D4D4D"/>
                </a:solidFill>
              </a:rPr>
              <a:t>.</a:t>
            </a:r>
          </a:p>
          <a:p>
            <a:r>
              <a:rPr lang="en-IN" sz="1800" b="1" dirty="0"/>
              <a:t>Limitations: </a:t>
            </a:r>
            <a:endParaRPr lang="en-IN" sz="1600" b="1" dirty="0"/>
          </a:p>
          <a:p>
            <a:pPr lvl="1">
              <a:buFont typeface="Wingdings" panose="05000000000000000000" pitchFamily="2" charset="2"/>
              <a:buChar char="Ø"/>
            </a:pPr>
            <a:r>
              <a:rPr lang="en-IN" sz="1600" dirty="0">
                <a:solidFill>
                  <a:srgbClr val="4D4D4D"/>
                </a:solidFill>
              </a:rPr>
              <a:t>Dataset used is quite small(around 6000 songs) which affects the recommendation.</a:t>
            </a:r>
            <a:r>
              <a:rPr lang="en-IN" sz="1400" dirty="0">
                <a:solidFill>
                  <a:srgbClr val="4D4D4D"/>
                </a:solidFill>
              </a:rPr>
              <a:t> </a:t>
            </a:r>
          </a:p>
          <a:p>
            <a:pPr lvl="1">
              <a:buFont typeface="Wingdings" panose="05000000000000000000" pitchFamily="2" charset="2"/>
              <a:buChar char="Ø"/>
            </a:pPr>
            <a:r>
              <a:rPr lang="en-IN" sz="1600" dirty="0">
                <a:solidFill>
                  <a:srgbClr val="4D4D4D"/>
                </a:solidFill>
              </a:rPr>
              <a:t>Many genres missing in the dataset or have only a few songs</a:t>
            </a:r>
            <a:r>
              <a:rPr lang="en-IN" sz="1400" dirty="0">
                <a:solidFill>
                  <a:srgbClr val="4D4D4D"/>
                </a:solidFill>
              </a:rPr>
              <a:t>. </a:t>
            </a:r>
            <a:r>
              <a:rPr lang="en-IN" sz="1600" dirty="0">
                <a:solidFill>
                  <a:srgbClr val="4D4D4D"/>
                </a:solidFill>
              </a:rPr>
              <a:t>This affected the recommendation for songs of certain genres.</a:t>
            </a:r>
          </a:p>
        </p:txBody>
      </p:sp>
    </p:spTree>
    <p:extLst>
      <p:ext uri="{BB962C8B-B14F-4D97-AF65-F5344CB8AC3E}">
        <p14:creationId xmlns:p14="http://schemas.microsoft.com/office/powerpoint/2010/main" val="259151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2102"/>
          </a:xfrm>
        </p:spPr>
        <p:txBody>
          <a:bodyPr>
            <a:normAutofit/>
          </a:bodyPr>
          <a:lstStyle/>
          <a:p>
            <a:r>
              <a:rPr lang="en-IN" sz="2800" b="1" dirty="0">
                <a:latin typeface="+mn-lt"/>
              </a:rPr>
              <a:t>			     Connecting to </a:t>
            </a:r>
            <a:r>
              <a:rPr lang="en-IN" sz="2800" b="1" dirty="0" err="1">
                <a:latin typeface="+mn-lt"/>
              </a:rPr>
              <a:t>Spotify</a:t>
            </a:r>
            <a:r>
              <a:rPr lang="en-IN" sz="2800" b="1" dirty="0">
                <a:latin typeface="+mn-lt"/>
              </a:rPr>
              <a:t> API</a:t>
            </a:r>
          </a:p>
        </p:txBody>
      </p:sp>
      <p:sp>
        <p:nvSpPr>
          <p:cNvPr id="3" name="Content Placeholder 2"/>
          <p:cNvSpPr>
            <a:spLocks noGrp="1"/>
          </p:cNvSpPr>
          <p:nvPr>
            <p:ph idx="1"/>
          </p:nvPr>
        </p:nvSpPr>
        <p:spPr>
          <a:xfrm>
            <a:off x="1891145" y="1434660"/>
            <a:ext cx="10515600" cy="4696121"/>
          </a:xfrm>
        </p:spPr>
        <p:txBody>
          <a:bodyPr>
            <a:normAutofit/>
          </a:bodyPr>
          <a:lstStyle/>
          <a:p>
            <a:pPr marL="0" indent="0">
              <a:buNone/>
            </a:pPr>
            <a:r>
              <a:rPr lang="en-IN" sz="1800" b="1" dirty="0"/>
              <a:t>Installing </a:t>
            </a:r>
            <a:r>
              <a:rPr lang="en-IN" sz="1800" b="1" dirty="0" err="1"/>
              <a:t>Spotipy</a:t>
            </a:r>
            <a:endParaRPr lang="en-IN" sz="1800" b="1" dirty="0"/>
          </a:p>
          <a:p>
            <a:pPr marL="0" indent="0">
              <a:buNone/>
            </a:pPr>
            <a:r>
              <a:rPr lang="en-US" sz="1600" dirty="0">
                <a:solidFill>
                  <a:srgbClr val="4D4D4D"/>
                </a:solidFill>
              </a:rPr>
              <a:t>Firstly we will install </a:t>
            </a:r>
            <a:r>
              <a:rPr lang="en-US" sz="1600" dirty="0" err="1">
                <a:solidFill>
                  <a:srgbClr val="4D4D4D"/>
                </a:solidFill>
              </a:rPr>
              <a:t>Spotipy</a:t>
            </a:r>
            <a:r>
              <a:rPr lang="en-US" sz="1600" dirty="0">
                <a:solidFill>
                  <a:srgbClr val="4D4D4D"/>
                </a:solidFill>
              </a:rPr>
              <a:t> using pip. </a:t>
            </a:r>
            <a:r>
              <a:rPr lang="en-US" sz="1600" dirty="0" err="1">
                <a:solidFill>
                  <a:srgbClr val="4D4D4D"/>
                </a:solidFill>
              </a:rPr>
              <a:t>Spotipy</a:t>
            </a:r>
            <a:r>
              <a:rPr lang="en-US" sz="1600" dirty="0">
                <a:solidFill>
                  <a:srgbClr val="4D4D4D"/>
                </a:solidFill>
              </a:rPr>
              <a:t> is a Python client for the </a:t>
            </a:r>
            <a:r>
              <a:rPr lang="en-US" sz="1600" dirty="0" err="1">
                <a:solidFill>
                  <a:srgbClr val="4D4D4D"/>
                </a:solidFill>
              </a:rPr>
              <a:t>Spotify</a:t>
            </a:r>
            <a:r>
              <a:rPr lang="en-US" sz="1600" dirty="0">
                <a:solidFill>
                  <a:srgbClr val="4D4D4D"/>
                </a:solidFill>
              </a:rPr>
              <a:t> Web API that makes it easy for developers to fetch data and query </a:t>
            </a:r>
            <a:r>
              <a:rPr lang="en-US" sz="1600" dirty="0" err="1">
                <a:solidFill>
                  <a:srgbClr val="4D4D4D"/>
                </a:solidFill>
              </a:rPr>
              <a:t>Spotify’s</a:t>
            </a:r>
            <a:r>
              <a:rPr lang="en-US" sz="1600" dirty="0">
                <a:solidFill>
                  <a:srgbClr val="4D4D4D"/>
                </a:solidFill>
              </a:rPr>
              <a:t> catalog for songs. </a:t>
            </a:r>
          </a:p>
          <a:p>
            <a:pPr marL="0" indent="0">
              <a:buNone/>
            </a:pPr>
            <a:endParaRPr lang="en-US" sz="1600" b="1" dirty="0"/>
          </a:p>
          <a:p>
            <a:pPr marL="0" indent="0">
              <a:buNone/>
            </a:pPr>
            <a:endParaRPr lang="en-IN" sz="1600" b="1" dirty="0"/>
          </a:p>
          <a:p>
            <a:pPr marL="0" indent="0">
              <a:buNone/>
            </a:pPr>
            <a:r>
              <a:rPr lang="en-IN" sz="1800" b="1" dirty="0"/>
              <a:t>Type of authorization :  </a:t>
            </a:r>
            <a:r>
              <a:rPr lang="en-IN" sz="1600" dirty="0">
                <a:solidFill>
                  <a:srgbClr val="4D4D4D"/>
                </a:solidFill>
              </a:rPr>
              <a:t>Client Credentials flow.</a:t>
            </a:r>
          </a:p>
          <a:p>
            <a:pPr marL="0" indent="0">
              <a:buNone/>
            </a:pPr>
            <a:endParaRPr lang="en-IN"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r>
              <a:rPr lang="en-US" sz="1600" dirty="0">
                <a:solidFill>
                  <a:srgbClr val="4D4D4D"/>
                </a:solidFill>
              </a:rPr>
              <a:t>CLIENT_ID and CLIENT_SECRET is stored as environment variables in the .</a:t>
            </a:r>
            <a:r>
              <a:rPr lang="en-US" sz="1600" dirty="0" err="1">
                <a:solidFill>
                  <a:srgbClr val="4D4D4D"/>
                </a:solidFill>
              </a:rPr>
              <a:t>env</a:t>
            </a:r>
            <a:r>
              <a:rPr lang="en-US" sz="1600" dirty="0">
                <a:solidFill>
                  <a:srgbClr val="4D4D4D"/>
                </a:solidFill>
              </a:rPr>
              <a:t> file. </a:t>
            </a:r>
            <a:endParaRPr lang="en-IN" sz="1600" dirty="0">
              <a:solidFill>
                <a:srgbClr val="4D4D4D"/>
              </a:solidFill>
            </a:endParaRPr>
          </a:p>
        </p:txBody>
      </p:sp>
      <p:pic>
        <p:nvPicPr>
          <p:cNvPr id="4" name="Picture 3"/>
          <p:cNvPicPr>
            <a:picLocks noChangeAspect="1"/>
          </p:cNvPicPr>
          <p:nvPr/>
        </p:nvPicPr>
        <p:blipFill>
          <a:blip r:embed="rId2"/>
          <a:stretch>
            <a:fillRect/>
          </a:stretch>
        </p:blipFill>
        <p:spPr>
          <a:xfrm>
            <a:off x="2006825" y="3824597"/>
            <a:ext cx="10143837" cy="1569856"/>
          </a:xfrm>
          <a:prstGeom prst="rect">
            <a:avLst/>
          </a:prstGeom>
        </p:spPr>
      </p:pic>
      <p:pic>
        <p:nvPicPr>
          <p:cNvPr id="6" name="Picture 5"/>
          <p:cNvPicPr>
            <a:picLocks noChangeAspect="1"/>
          </p:cNvPicPr>
          <p:nvPr/>
        </p:nvPicPr>
        <p:blipFill>
          <a:blip r:embed="rId3"/>
          <a:stretch>
            <a:fillRect/>
          </a:stretch>
        </p:blipFill>
        <p:spPr>
          <a:xfrm>
            <a:off x="2006825" y="2798685"/>
            <a:ext cx="1646063" cy="289585"/>
          </a:xfrm>
          <a:prstGeom prst="rect">
            <a:avLst/>
          </a:prstGeom>
        </p:spPr>
      </p:pic>
    </p:spTree>
    <p:extLst>
      <p:ext uri="{BB962C8B-B14F-4D97-AF65-F5344CB8AC3E}">
        <p14:creationId xmlns:p14="http://schemas.microsoft.com/office/powerpoint/2010/main" val="293741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4471"/>
          </a:xfrm>
        </p:spPr>
        <p:txBody>
          <a:bodyPr>
            <a:normAutofit/>
          </a:bodyPr>
          <a:lstStyle/>
          <a:p>
            <a:r>
              <a:rPr lang="en-IN" sz="2800" b="1" dirty="0">
                <a:latin typeface="+mn-lt"/>
              </a:rPr>
              <a:t>				Data Preparation </a:t>
            </a:r>
          </a:p>
        </p:txBody>
      </p:sp>
      <p:sp>
        <p:nvSpPr>
          <p:cNvPr id="3" name="Content Placeholder 2"/>
          <p:cNvSpPr>
            <a:spLocks noGrp="1"/>
          </p:cNvSpPr>
          <p:nvPr>
            <p:ph idx="1"/>
          </p:nvPr>
        </p:nvSpPr>
        <p:spPr>
          <a:xfrm>
            <a:off x="1586346" y="1440896"/>
            <a:ext cx="10515600" cy="4558556"/>
          </a:xfrm>
        </p:spPr>
        <p:txBody>
          <a:bodyPr>
            <a:normAutofit/>
          </a:bodyPr>
          <a:lstStyle/>
          <a:p>
            <a:pPr marL="0" indent="0">
              <a:buNone/>
            </a:pPr>
            <a:r>
              <a:rPr lang="en-IN" sz="1800" dirty="0">
                <a:solidFill>
                  <a:srgbClr val="4D4D4D"/>
                </a:solidFill>
              </a:rPr>
              <a:t>The dataset used for this project was taken from </a:t>
            </a:r>
            <a:r>
              <a:rPr lang="en-IN" sz="1800" dirty="0" err="1">
                <a:solidFill>
                  <a:srgbClr val="4D4D4D"/>
                </a:solidFill>
              </a:rPr>
              <a:t>K</a:t>
            </a:r>
            <a:r>
              <a:rPr lang="en-IN" sz="1800" dirty="0" err="1" smtClean="0">
                <a:solidFill>
                  <a:srgbClr val="4D4D4D"/>
                </a:solidFill>
              </a:rPr>
              <a:t>aggle</a:t>
            </a:r>
            <a:r>
              <a:rPr lang="en-IN" sz="1800" dirty="0"/>
              <a:t>.</a:t>
            </a:r>
          </a:p>
          <a:p>
            <a:pPr marL="0" indent="0">
              <a:buNone/>
            </a:pPr>
            <a:endParaRPr lang="en-IN" sz="1600" dirty="0"/>
          </a:p>
          <a:p>
            <a:pPr marL="0" indent="0">
              <a:buNone/>
            </a:pPr>
            <a:endParaRPr lang="en-IN" sz="1600" dirty="0"/>
          </a:p>
          <a:p>
            <a:pPr marL="0" indent="0">
              <a:buNone/>
            </a:pPr>
            <a:r>
              <a:rPr lang="en-IN" sz="1600" dirty="0">
                <a:solidFill>
                  <a:srgbClr val="4D4D4D"/>
                </a:solidFill>
              </a:rPr>
              <a:t>This dataset contains various track features as well as track id, track name, track artists.</a:t>
            </a:r>
          </a:p>
          <a:p>
            <a:pPr marL="0" indent="0">
              <a:buNone/>
            </a:pPr>
            <a:r>
              <a:rPr lang="en-IN" sz="1600" dirty="0">
                <a:solidFill>
                  <a:srgbClr val="4D4D4D"/>
                </a:solidFill>
              </a:rPr>
              <a:t>The genre column of this dataset is actually given in form of string although it looks like list of strings.</a:t>
            </a:r>
          </a:p>
          <a:p>
            <a:pPr marL="0" indent="0">
              <a:buNone/>
            </a:pPr>
            <a:r>
              <a:rPr lang="en-US" sz="1600" dirty="0">
                <a:solidFill>
                  <a:srgbClr val="4D4D4D"/>
                </a:solidFill>
              </a:rPr>
              <a:t>I'm going to put together a regex statement to extract the genres and input into a list</a:t>
            </a:r>
            <a:r>
              <a:rPr lang="en-IN" sz="1600" dirty="0">
                <a:solidFill>
                  <a:srgbClr val="4D4D4D"/>
                </a:solidFill>
              </a:rPr>
              <a:t>.</a:t>
            </a:r>
          </a:p>
          <a:p>
            <a:pPr marL="0" indent="0">
              <a:buNone/>
            </a:pPr>
            <a:endParaRPr lang="en-IN" sz="1600" dirty="0"/>
          </a:p>
          <a:p>
            <a:pPr marL="0" indent="0">
              <a:buNone/>
            </a:pPr>
            <a:endParaRPr lang="en-IN" sz="1600" dirty="0"/>
          </a:p>
          <a:p>
            <a:pPr marL="0" indent="0">
              <a:buNone/>
            </a:pPr>
            <a:endParaRPr lang="en-IN" sz="1600" dirty="0"/>
          </a:p>
          <a:p>
            <a:pPr marL="0" indent="0">
              <a:buNone/>
            </a:pPr>
            <a:r>
              <a:rPr lang="en-IN" sz="1600" dirty="0">
                <a:solidFill>
                  <a:srgbClr val="4D4D4D"/>
                </a:solidFill>
              </a:rPr>
              <a:t>Now I will retrieve the user track information/data with the help of song name and song artist</a:t>
            </a:r>
            <a:r>
              <a:rPr lang="en-IN" sz="1600" dirty="0"/>
              <a:t>.</a:t>
            </a:r>
          </a:p>
          <a:p>
            <a:pPr marL="0" indent="0">
              <a:buNone/>
            </a:pPr>
            <a:endParaRPr lang="en-IN" sz="1600" dirty="0"/>
          </a:p>
        </p:txBody>
      </p:sp>
      <p:pic>
        <p:nvPicPr>
          <p:cNvPr id="5" name="Picture 4"/>
          <p:cNvPicPr>
            <a:picLocks noChangeAspect="1"/>
          </p:cNvPicPr>
          <p:nvPr/>
        </p:nvPicPr>
        <p:blipFill>
          <a:blip r:embed="rId2"/>
          <a:stretch>
            <a:fillRect/>
          </a:stretch>
        </p:blipFill>
        <p:spPr>
          <a:xfrm>
            <a:off x="1699552" y="4058306"/>
            <a:ext cx="8436071" cy="693480"/>
          </a:xfrm>
          <a:prstGeom prst="rect">
            <a:avLst/>
          </a:prstGeom>
        </p:spPr>
      </p:pic>
      <p:pic>
        <p:nvPicPr>
          <p:cNvPr id="8" name="Picture 7"/>
          <p:cNvPicPr>
            <a:picLocks noChangeAspect="1"/>
          </p:cNvPicPr>
          <p:nvPr/>
        </p:nvPicPr>
        <p:blipFill>
          <a:blip r:embed="rId3"/>
          <a:stretch>
            <a:fillRect/>
          </a:stretch>
        </p:blipFill>
        <p:spPr>
          <a:xfrm>
            <a:off x="1699552" y="5636694"/>
            <a:ext cx="4587638" cy="312447"/>
          </a:xfrm>
          <a:prstGeom prst="rect">
            <a:avLst/>
          </a:prstGeom>
        </p:spPr>
      </p:pic>
      <p:pic>
        <p:nvPicPr>
          <p:cNvPr id="9" name="Picture 8"/>
          <p:cNvPicPr>
            <a:picLocks noChangeAspect="1"/>
          </p:cNvPicPr>
          <p:nvPr/>
        </p:nvPicPr>
        <p:blipFill>
          <a:blip r:embed="rId4"/>
          <a:stretch>
            <a:fillRect/>
          </a:stretch>
        </p:blipFill>
        <p:spPr>
          <a:xfrm>
            <a:off x="1699552" y="2259418"/>
            <a:ext cx="4823878" cy="281964"/>
          </a:xfrm>
          <a:prstGeom prst="rect">
            <a:avLst/>
          </a:prstGeom>
        </p:spPr>
      </p:pic>
    </p:spTree>
    <p:extLst>
      <p:ext uri="{BB962C8B-B14F-4D97-AF65-F5344CB8AC3E}">
        <p14:creationId xmlns:p14="http://schemas.microsoft.com/office/powerpoint/2010/main" val="35345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884749" y="269256"/>
            <a:ext cx="6015754" cy="6254750"/>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7EC3E6"/>
                </a:solidFill>
                <a:effectLst/>
                <a:latin typeface="JetBrains Mono"/>
              </a:rPr>
              <a:t># fetching the information regarding the track that user entered</a:t>
            </a:r>
            <a:br>
              <a:rPr kumimoji="0" lang="en-US" sz="1200" b="0" i="0" u="none" strike="noStrike" cap="none" normalizeH="0" baseline="0" dirty="0">
                <a:ln>
                  <a:noFill/>
                </a:ln>
                <a:solidFill>
                  <a:srgbClr val="7EC3E6"/>
                </a:solidFill>
                <a:effectLst/>
                <a:latin typeface="JetBrains Mono"/>
              </a:rPr>
            </a:br>
            <a:r>
              <a:rPr kumimoji="0" lang="en-US" sz="1200" b="0" i="0" u="none" strike="noStrike" cap="none" normalizeH="0" baseline="0" dirty="0">
                <a:ln>
                  <a:noFill/>
                </a:ln>
                <a:solidFill>
                  <a:srgbClr val="ED864A"/>
                </a:solidFill>
                <a:effectLst/>
                <a:latin typeface="JetBrains Mono"/>
              </a:rPr>
              <a:t>def </a:t>
            </a:r>
            <a:r>
              <a:rPr kumimoji="0" lang="en-US" sz="1200" b="0" i="0" u="none" strike="noStrike" cap="none" normalizeH="0" baseline="0" dirty="0" err="1">
                <a:ln>
                  <a:noFill/>
                </a:ln>
                <a:solidFill>
                  <a:srgbClr val="FFCF40"/>
                </a:solidFill>
                <a:effectLst/>
                <a:latin typeface="JetBrains Mono"/>
              </a:rPr>
              <a:t>fetch_track</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err="1">
                <a:ln>
                  <a:noFill/>
                </a:ln>
                <a:solidFill>
                  <a:srgbClr val="FFFFFF"/>
                </a:solidFill>
                <a:effectLst/>
                <a:latin typeface="JetBrains Mono"/>
              </a:rPr>
              <a:t>song_name</a:t>
            </a:r>
            <a:r>
              <a:rPr kumimoji="0" lang="en-US" sz="1200" b="1" i="0" u="none" strike="noStrike" cap="none" normalizeH="0" baseline="0" dirty="0">
                <a:ln>
                  <a:noFill/>
                </a:ln>
                <a:solidFill>
                  <a:srgbClr val="ED864A"/>
                </a:solidFill>
                <a:effectLst/>
                <a:latin typeface="JetBrains Mono"/>
              </a:rPr>
              <a:t>, </a:t>
            </a:r>
            <a:r>
              <a:rPr kumimoji="0" lang="en-US" sz="1200" b="0" i="0" u="none" strike="noStrike" cap="none" normalizeH="0" baseline="0" dirty="0" err="1">
                <a:ln>
                  <a:noFill/>
                </a:ln>
                <a:solidFill>
                  <a:srgbClr val="FFFFFF"/>
                </a:solidFill>
                <a:effectLst/>
                <a:latin typeface="JetBrains Mono"/>
              </a:rPr>
              <a:t>song_artist</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result = </a:t>
            </a:r>
            <a:r>
              <a:rPr kumimoji="0" lang="en-US" sz="1200" b="0" i="0" u="none" strike="noStrike" cap="none" normalizeH="0" baseline="0" dirty="0" err="1">
                <a:ln>
                  <a:noFill/>
                </a:ln>
                <a:solidFill>
                  <a:srgbClr val="EBEBEB"/>
                </a:solidFill>
                <a:effectLst/>
                <a:latin typeface="JetBrains Mono"/>
              </a:rPr>
              <a:t>spotify.search</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AA4926"/>
                </a:solidFill>
                <a:effectLst/>
                <a:latin typeface="JetBrains Mono"/>
              </a:rPr>
              <a:t>q</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'track: {} artist: {}'</a:t>
            </a:r>
            <a:r>
              <a:rPr kumimoji="0" lang="en-US" sz="1200" b="0" i="0" u="none" strike="noStrike" cap="none" normalizeH="0" baseline="0" dirty="0">
                <a:ln>
                  <a:noFill/>
                </a:ln>
                <a:solidFill>
                  <a:srgbClr val="EBEBEB"/>
                </a:solidFill>
                <a:effectLst/>
                <a:latin typeface="JetBrains Mono"/>
              </a:rPr>
              <a:t>.format(</a:t>
            </a:r>
            <a:r>
              <a:rPr kumimoji="0" lang="en-US" sz="1200" b="0" i="0" u="none" strike="noStrike" cap="none" normalizeH="0" baseline="0" dirty="0" err="1">
                <a:ln>
                  <a:noFill/>
                </a:ln>
                <a:solidFill>
                  <a:srgbClr val="FFFFFF"/>
                </a:solidFill>
                <a:effectLst/>
                <a:latin typeface="JetBrains Mono"/>
              </a:rPr>
              <a:t>song_name</a:t>
            </a:r>
            <a:r>
              <a:rPr kumimoji="0" lang="en-US" sz="1200" b="1" i="0" u="none" strike="noStrike" cap="none" normalizeH="0" baseline="0" dirty="0">
                <a:ln>
                  <a:noFill/>
                </a:ln>
                <a:solidFill>
                  <a:srgbClr val="ED864A"/>
                </a:solidFill>
                <a:effectLst/>
                <a:latin typeface="JetBrains Mono"/>
              </a:rPr>
              <a:t>, </a:t>
            </a:r>
            <a:r>
              <a:rPr kumimoji="0" lang="en-US" sz="1200" b="0" i="0" u="none" strike="noStrike" cap="none" normalizeH="0" baseline="0" dirty="0" err="1">
                <a:ln>
                  <a:noFill/>
                </a:ln>
                <a:solidFill>
                  <a:srgbClr val="FFFFFF"/>
                </a:solidFill>
                <a:effectLst/>
                <a:latin typeface="JetBrains Mono"/>
              </a:rPr>
              <a:t>song_artist</a:t>
            </a:r>
            <a:r>
              <a:rPr kumimoji="0" lang="en-US" sz="1200" b="0" i="0" u="none" strike="noStrike" cap="none" normalizeH="0" baseline="0" dirty="0">
                <a:ln>
                  <a:noFill/>
                </a:ln>
                <a:solidFill>
                  <a:srgbClr val="EBEBEB"/>
                </a:solidFill>
                <a:effectLst/>
                <a:latin typeface="JetBrains Mono"/>
              </a:rPr>
              <a:t>)</a:t>
            </a:r>
            <a:r>
              <a:rPr kumimoji="0" lang="en-US" sz="1200" b="1" i="0" u="none" strike="noStrike" cap="none" normalizeH="0" baseline="0" dirty="0">
                <a:ln>
                  <a:noFill/>
                </a:ln>
                <a:solidFill>
                  <a:srgbClr val="ED864A"/>
                </a:solidFill>
                <a:effectLst/>
                <a:latin typeface="JetBrains Mono"/>
              </a:rPr>
              <a:t>, </a:t>
            </a:r>
            <a:r>
              <a:rPr kumimoji="0" lang="en-US" sz="1200" b="0" i="0" u="none" strike="noStrike" cap="none" normalizeH="0" baseline="0" dirty="0">
                <a:ln>
                  <a:noFill/>
                </a:ln>
                <a:solidFill>
                  <a:srgbClr val="AA4926"/>
                </a:solidFill>
                <a:effectLst/>
                <a:latin typeface="JetBrains Mono"/>
              </a:rPr>
              <a:t>limit</a:t>
            </a:r>
            <a:r>
              <a:rPr kumimoji="0" lang="en-US" sz="1200" b="0" i="0" u="none" strike="noStrike" cap="none" normalizeH="0" baseline="0" dirty="0">
                <a:ln>
                  <a:noFill/>
                </a:ln>
                <a:solidFill>
                  <a:srgbClr val="EBEBEB"/>
                </a:solidFill>
                <a:effectLst/>
                <a:latin typeface="JetBrains Mono"/>
              </a:rPr>
              <a:t>=</a:t>
            </a:r>
            <a:r>
              <a:rPr kumimoji="0" lang="en-US" sz="1200" b="1" i="0" u="none" strike="noStrike" cap="none" normalizeH="0" baseline="0" dirty="0">
                <a:ln>
                  <a:noFill/>
                </a:ln>
                <a:solidFill>
                  <a:srgbClr val="33CCFF"/>
                </a:solidFill>
                <a:effectLst/>
                <a:latin typeface="JetBrains Mono"/>
              </a:rPr>
              <a:t>1</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a:ln>
                  <a:noFill/>
                </a:ln>
                <a:solidFill>
                  <a:srgbClr val="7EC3E6"/>
                </a:solidFill>
                <a:effectLst/>
                <a:latin typeface="JetBrains Mono"/>
              </a:rPr>
              <a:t># not able to find song (return None)</a:t>
            </a:r>
            <a:br>
              <a:rPr kumimoji="0" lang="en-US" sz="1200" b="0" i="0" u="none" strike="noStrike" cap="none" normalizeH="0" baseline="0" dirty="0">
                <a:ln>
                  <a:noFill/>
                </a:ln>
                <a:solidFill>
                  <a:srgbClr val="7EC3E6"/>
                </a:solidFill>
                <a:effectLst/>
                <a:latin typeface="JetBrains Mono"/>
              </a:rPr>
            </a:br>
            <a:r>
              <a:rPr kumimoji="0" lang="en-US" sz="1200" b="0" i="0" u="none" strike="noStrike" cap="none" normalizeH="0" baseline="0" dirty="0">
                <a:ln>
                  <a:noFill/>
                </a:ln>
                <a:solidFill>
                  <a:srgbClr val="7EC3E6"/>
                </a:solidFill>
                <a:effectLst/>
                <a:latin typeface="JetBrains Mono"/>
              </a:rPr>
              <a:t>    </a:t>
            </a:r>
            <a:r>
              <a:rPr kumimoji="0" lang="en-US" sz="1200" b="0" i="0" u="none" strike="noStrike" cap="none" normalizeH="0" baseline="0" dirty="0">
                <a:ln>
                  <a:noFill/>
                </a:ln>
                <a:solidFill>
                  <a:srgbClr val="ED864A"/>
                </a:solidFill>
                <a:effectLst/>
                <a:latin typeface="JetBrains Mono"/>
              </a:rPr>
              <a:t>if </a:t>
            </a:r>
            <a:r>
              <a:rPr kumimoji="0" lang="en-US" sz="1200" b="0" i="0" u="none" strike="noStrike" cap="none" normalizeH="0" baseline="0" dirty="0">
                <a:ln>
                  <a:noFill/>
                </a:ln>
                <a:solidFill>
                  <a:srgbClr val="EBEBEB"/>
                </a:solidFill>
                <a:effectLst/>
                <a:latin typeface="JetBrains Mono"/>
              </a:rPr>
              <a:t>result[</a:t>
            </a:r>
            <a:r>
              <a:rPr kumimoji="0" lang="en-US" sz="1200" b="0" i="0" u="none" strike="noStrike" cap="none" normalizeH="0" baseline="0" dirty="0">
                <a:ln>
                  <a:noFill/>
                </a:ln>
                <a:solidFill>
                  <a:srgbClr val="54B33E"/>
                </a:solidFill>
                <a:effectLst/>
                <a:latin typeface="JetBrains Mono"/>
              </a:rPr>
              <a:t>'tracks'</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'items'</a:t>
            </a:r>
            <a:r>
              <a:rPr kumimoji="0" lang="en-US" sz="1200" b="0" i="0" u="none" strike="noStrike" cap="none" normalizeH="0" baseline="0" dirty="0">
                <a:ln>
                  <a:noFill/>
                </a:ln>
                <a:solidFill>
                  <a:srgbClr val="EBEBEB"/>
                </a:solidFill>
                <a:effectLst/>
                <a:latin typeface="JetBrains Mono"/>
              </a:rPr>
              <a:t>] == []:</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a:ln>
                  <a:noFill/>
                </a:ln>
                <a:solidFill>
                  <a:srgbClr val="ED864A"/>
                </a:solidFill>
                <a:effectLst/>
                <a:latin typeface="JetBrains Mono"/>
              </a:rPr>
              <a:t>return None</a:t>
            </a:r>
            <a:br>
              <a:rPr kumimoji="0" lang="en-US" sz="1200" b="0" i="0" u="none" strike="noStrike" cap="none" normalizeH="0" baseline="0" dirty="0">
                <a:ln>
                  <a:noFill/>
                </a:ln>
                <a:solidFill>
                  <a:srgbClr val="ED864A"/>
                </a:solidFill>
                <a:effectLst/>
                <a:latin typeface="JetBrains Mono"/>
              </a:rPr>
            </a:br>
            <a:r>
              <a:rPr kumimoji="0" lang="en-US" sz="1200" b="0" i="0" u="none" strike="noStrike" cap="none" normalizeH="0" baseline="0" dirty="0">
                <a:ln>
                  <a:noFill/>
                </a:ln>
                <a:solidFill>
                  <a:srgbClr val="ED864A"/>
                </a:solidFill>
                <a:effectLst/>
                <a:latin typeface="JetBrains Mono"/>
              </a:rPr>
              <a:t/>
            </a:r>
            <a:br>
              <a:rPr kumimoji="0" lang="en-US" sz="1200" b="0" i="0" u="none" strike="noStrike" cap="none" normalizeH="0" baseline="0" dirty="0">
                <a:ln>
                  <a:noFill/>
                </a:ln>
                <a:solidFill>
                  <a:srgbClr val="ED864A"/>
                </a:solidFill>
                <a:effectLst/>
                <a:latin typeface="JetBrains Mono"/>
              </a:rPr>
            </a:br>
            <a:r>
              <a:rPr kumimoji="0" lang="en-US" sz="1200" b="0" i="0" u="none" strike="noStrike" cap="none" normalizeH="0" baseline="0" dirty="0">
                <a:ln>
                  <a:noFill/>
                </a:ln>
                <a:solidFill>
                  <a:srgbClr val="ED864A"/>
                </a:solidFill>
                <a:effectLst/>
                <a:latin typeface="JetBrains Mono"/>
              </a:rPr>
              <a:t>    </a:t>
            </a:r>
            <a:r>
              <a:rPr kumimoji="0" lang="en-US" sz="1200" b="0" i="0" u="none" strike="noStrike" cap="none" normalizeH="0" baseline="0" dirty="0" err="1">
                <a:ln>
                  <a:noFill/>
                </a:ln>
                <a:solidFill>
                  <a:srgbClr val="EBEBEB"/>
                </a:solidFill>
                <a:effectLst/>
                <a:latin typeface="JetBrains Mono"/>
              </a:rPr>
              <a:t>song_id</a:t>
            </a:r>
            <a:r>
              <a:rPr kumimoji="0" lang="en-US" sz="1200" b="0" i="0" u="none" strike="noStrike" cap="none" normalizeH="0" baseline="0" dirty="0">
                <a:ln>
                  <a:noFill/>
                </a:ln>
                <a:solidFill>
                  <a:srgbClr val="EBEBEB"/>
                </a:solidFill>
                <a:effectLst/>
                <a:latin typeface="JetBrains Mono"/>
              </a:rPr>
              <a:t> = result[</a:t>
            </a:r>
            <a:r>
              <a:rPr kumimoji="0" lang="en-US" sz="1200" b="0" i="0" u="none" strike="noStrike" cap="none" normalizeH="0" baseline="0" dirty="0">
                <a:ln>
                  <a:noFill/>
                </a:ln>
                <a:solidFill>
                  <a:srgbClr val="54B33E"/>
                </a:solidFill>
                <a:effectLst/>
                <a:latin typeface="JetBrains Mono"/>
              </a:rPr>
              <a:t>'tracks'</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'items'</a:t>
            </a:r>
            <a:r>
              <a:rPr kumimoji="0" lang="en-US" sz="1200" b="0" i="0" u="none" strike="noStrike" cap="none" normalizeH="0" baseline="0" dirty="0">
                <a:ln>
                  <a:noFill/>
                </a:ln>
                <a:solidFill>
                  <a:srgbClr val="EBEBEB"/>
                </a:solidFill>
                <a:effectLst/>
                <a:latin typeface="JetBrains Mono"/>
              </a:rPr>
              <a:t>][</a:t>
            </a:r>
            <a:r>
              <a:rPr kumimoji="0" lang="en-US" sz="1200" b="1" i="0" u="none" strike="noStrike" cap="none" normalizeH="0" baseline="0" dirty="0">
                <a:ln>
                  <a:noFill/>
                </a:ln>
                <a:solidFill>
                  <a:srgbClr val="33CCFF"/>
                </a:solidFill>
                <a:effectLst/>
                <a:latin typeface="JetBrains Mono"/>
              </a:rPr>
              <a:t>0</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'id'</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a:ln>
                  <a:noFill/>
                </a:ln>
                <a:solidFill>
                  <a:srgbClr val="7EC3E6"/>
                </a:solidFill>
                <a:effectLst/>
                <a:latin typeface="JetBrains Mono"/>
              </a:rPr>
              <a:t># retrieving the user tracks features from </a:t>
            </a:r>
            <a:r>
              <a:rPr kumimoji="0" lang="en-US" sz="1200" b="0" i="0" u="none" strike="noStrike" cap="none" normalizeH="0" baseline="0" dirty="0" err="1">
                <a:ln>
                  <a:noFill/>
                </a:ln>
                <a:solidFill>
                  <a:srgbClr val="7EC3E6"/>
                </a:solidFill>
                <a:effectLst/>
                <a:latin typeface="JetBrains Mono"/>
              </a:rPr>
              <a:t>spotify</a:t>
            </a:r>
            <a:r>
              <a:rPr kumimoji="0" lang="en-US" sz="1200" b="0" i="0" u="none" strike="noStrike" cap="none" normalizeH="0" baseline="0" dirty="0">
                <a:ln>
                  <a:noFill/>
                </a:ln>
                <a:solidFill>
                  <a:srgbClr val="7EC3E6"/>
                </a:solidFill>
                <a:effectLst/>
                <a:latin typeface="JetBrains Mono"/>
              </a:rPr>
              <a:t> </a:t>
            </a:r>
            <a:r>
              <a:rPr kumimoji="0" lang="en-US" sz="1200" b="0" i="0" u="none" strike="noStrike" cap="none" normalizeH="0" baseline="0" dirty="0" err="1">
                <a:ln>
                  <a:noFill/>
                </a:ln>
                <a:solidFill>
                  <a:srgbClr val="7EC3E6"/>
                </a:solidFill>
                <a:effectLst/>
                <a:latin typeface="JetBrains Mono"/>
              </a:rPr>
              <a:t>api</a:t>
            </a:r>
            <a:r>
              <a:rPr kumimoji="0" lang="en-US" sz="1200" b="0" i="0" u="none" strike="noStrike" cap="none" normalizeH="0" baseline="0" dirty="0">
                <a:ln>
                  <a:noFill/>
                </a:ln>
                <a:solidFill>
                  <a:srgbClr val="7EC3E6"/>
                </a:solidFill>
                <a:effectLst/>
                <a:latin typeface="JetBrains Mono"/>
              </a:rPr>
              <a:t/>
            </a:r>
            <a:br>
              <a:rPr kumimoji="0" lang="en-US" sz="1200" b="0" i="0" u="none" strike="noStrike" cap="none" normalizeH="0" baseline="0" dirty="0">
                <a:ln>
                  <a:noFill/>
                </a:ln>
                <a:solidFill>
                  <a:srgbClr val="7EC3E6"/>
                </a:solidFill>
                <a:effectLst/>
                <a:latin typeface="JetBrains Mono"/>
              </a:rPr>
            </a:br>
            <a:r>
              <a:rPr kumimoji="0" lang="en-US" sz="1200" b="0" i="0" u="none" strike="noStrike" cap="none" normalizeH="0" baseline="0" dirty="0">
                <a:ln>
                  <a:noFill/>
                </a:ln>
                <a:solidFill>
                  <a:srgbClr val="7EC3E6"/>
                </a:solidFill>
                <a:effectLst/>
                <a:latin typeface="JetBrains Mono"/>
              </a:rPr>
              <a:t>    </a:t>
            </a:r>
            <a:r>
              <a:rPr kumimoji="0" lang="en-US" sz="1200" b="0" i="0" u="none" strike="noStrike" cap="none" normalizeH="0" baseline="0" dirty="0" err="1">
                <a:ln>
                  <a:noFill/>
                </a:ln>
                <a:solidFill>
                  <a:srgbClr val="EBEBEB"/>
                </a:solidFill>
                <a:effectLst/>
                <a:latin typeface="JetBrains Mono"/>
              </a:rPr>
              <a:t>track_info</a:t>
            </a:r>
            <a:r>
              <a:rPr kumimoji="0" lang="en-US" sz="1200" b="0" i="0" u="none" strike="noStrike" cap="none" normalizeH="0" baseline="0" dirty="0">
                <a:ln>
                  <a:noFill/>
                </a:ln>
                <a:solidFill>
                  <a:srgbClr val="EBEBEB"/>
                </a:solidFill>
                <a:effectLst/>
                <a:latin typeface="JetBrains Mono"/>
              </a:rPr>
              <a:t> = </a:t>
            </a:r>
            <a:r>
              <a:rPr kumimoji="0" lang="en-US" sz="1200" b="0" i="0" u="none" strike="noStrike" cap="none" normalizeH="0" baseline="0" dirty="0" err="1">
                <a:ln>
                  <a:noFill/>
                </a:ln>
                <a:solidFill>
                  <a:srgbClr val="EBEBEB"/>
                </a:solidFill>
                <a:effectLst/>
                <a:latin typeface="JetBrains Mono"/>
              </a:rPr>
              <a:t>spotify.audio_features</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AA4926"/>
                </a:solidFill>
                <a:effectLst/>
                <a:latin typeface="JetBrains Mono"/>
              </a:rPr>
              <a:t>tracks</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err="1">
                <a:ln>
                  <a:noFill/>
                </a:ln>
                <a:solidFill>
                  <a:srgbClr val="EBEBEB"/>
                </a:solidFill>
                <a:effectLst/>
                <a:latin typeface="JetBrains Mono"/>
              </a:rPr>
              <a:t>song_id</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track_info</a:t>
            </a:r>
            <a:r>
              <a:rPr kumimoji="0" lang="en-US" sz="1200" b="0" i="0" u="none" strike="noStrike" cap="none" normalizeH="0" baseline="0" dirty="0">
                <a:ln>
                  <a:noFill/>
                </a:ln>
                <a:solidFill>
                  <a:srgbClr val="EBEBEB"/>
                </a:solidFill>
                <a:effectLst/>
                <a:latin typeface="JetBrains Mono"/>
              </a:rPr>
              <a:t> = </a:t>
            </a:r>
            <a:r>
              <a:rPr kumimoji="0" lang="en-US" sz="1200" b="0" i="0" u="none" strike="noStrike" cap="none" normalizeH="0" baseline="0" dirty="0" err="1">
                <a:ln>
                  <a:noFill/>
                </a:ln>
                <a:solidFill>
                  <a:srgbClr val="EBEBEB"/>
                </a:solidFill>
                <a:effectLst/>
                <a:latin typeface="JetBrains Mono"/>
              </a:rPr>
              <a:t>track_info</a:t>
            </a:r>
            <a:r>
              <a:rPr kumimoji="0" lang="en-US" sz="1200" b="0" i="0" u="none" strike="noStrike" cap="none" normalizeH="0" baseline="0" dirty="0">
                <a:ln>
                  <a:noFill/>
                </a:ln>
                <a:solidFill>
                  <a:srgbClr val="EBEBEB"/>
                </a:solidFill>
                <a:effectLst/>
                <a:latin typeface="JetBrains Mono"/>
              </a:rPr>
              <a:t>[</a:t>
            </a:r>
            <a:r>
              <a:rPr kumimoji="0" lang="en-US" sz="1200" b="1" i="0" u="none" strike="noStrike" cap="none" normalizeH="0" baseline="0" dirty="0">
                <a:ln>
                  <a:noFill/>
                </a:ln>
                <a:solidFill>
                  <a:srgbClr val="33CCFF"/>
                </a:solidFill>
                <a:effectLst/>
                <a:latin typeface="JetBrains Mono"/>
              </a:rPr>
              <a:t>0</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track_data</a:t>
            </a:r>
            <a:r>
              <a:rPr kumimoji="0" lang="en-US" sz="1200" b="0" i="0" u="none" strike="noStrike" cap="none" normalizeH="0" baseline="0" dirty="0">
                <a:ln>
                  <a:noFill/>
                </a:ln>
                <a:solidFill>
                  <a:srgbClr val="EBEBEB"/>
                </a:solidFill>
                <a:effectLst/>
                <a:latin typeface="JetBrains Mono"/>
              </a:rPr>
              <a:t> = </a:t>
            </a:r>
            <a:r>
              <a:rPr kumimoji="0" lang="en-US" sz="1200" b="0" i="0" u="none" strike="noStrike" cap="none" normalizeH="0" baseline="0" dirty="0" err="1">
                <a:ln>
                  <a:noFill/>
                </a:ln>
                <a:solidFill>
                  <a:srgbClr val="EBEBEB"/>
                </a:solidFill>
                <a:effectLst/>
                <a:latin typeface="JetBrains Mono"/>
              </a:rPr>
              <a:t>defaultdict</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a:ln>
                  <a:noFill/>
                </a:ln>
                <a:solidFill>
                  <a:srgbClr val="ED864A"/>
                </a:solidFill>
                <a:effectLst/>
                <a:latin typeface="JetBrains Mono"/>
              </a:rPr>
              <a:t>for </a:t>
            </a:r>
            <a:r>
              <a:rPr kumimoji="0" lang="en-US" sz="1200" b="0" i="0" u="none" strike="noStrike" cap="none" normalizeH="0" baseline="0" dirty="0">
                <a:ln>
                  <a:noFill/>
                </a:ln>
                <a:solidFill>
                  <a:srgbClr val="EBEBEB"/>
                </a:solidFill>
                <a:effectLst/>
                <a:latin typeface="JetBrains Mono"/>
              </a:rPr>
              <a:t>key</a:t>
            </a:r>
            <a:r>
              <a:rPr kumimoji="0" lang="en-US" sz="1200" b="1" i="0" u="none" strike="noStrike" cap="none" normalizeH="0" baseline="0" dirty="0">
                <a:ln>
                  <a:noFill/>
                </a:ln>
                <a:solidFill>
                  <a:srgbClr val="ED864A"/>
                </a:solidFill>
                <a:effectLst/>
                <a:latin typeface="JetBrains Mono"/>
              </a:rPr>
              <a:t>, </a:t>
            </a:r>
            <a:r>
              <a:rPr kumimoji="0" lang="en-US" sz="1200" b="0" i="0" u="none" strike="noStrike" cap="none" normalizeH="0" baseline="0" dirty="0">
                <a:ln>
                  <a:noFill/>
                </a:ln>
                <a:solidFill>
                  <a:srgbClr val="EBEBEB"/>
                </a:solidFill>
                <a:effectLst/>
                <a:latin typeface="JetBrains Mono"/>
              </a:rPr>
              <a:t>value </a:t>
            </a:r>
            <a:r>
              <a:rPr kumimoji="0" lang="en-US" sz="1200" b="0" i="0" u="none" strike="noStrike" cap="none" normalizeH="0" baseline="0" dirty="0">
                <a:ln>
                  <a:noFill/>
                </a:ln>
                <a:solidFill>
                  <a:srgbClr val="ED864A"/>
                </a:solidFill>
                <a:effectLst/>
                <a:latin typeface="JetBrains Mono"/>
              </a:rPr>
              <a:t>in </a:t>
            </a:r>
            <a:r>
              <a:rPr kumimoji="0" lang="en-US" sz="1200" b="0" i="0" u="none" strike="noStrike" cap="none" normalizeH="0" baseline="0" dirty="0" err="1">
                <a:ln>
                  <a:noFill/>
                </a:ln>
                <a:solidFill>
                  <a:srgbClr val="EBEBEB"/>
                </a:solidFill>
                <a:effectLst/>
                <a:latin typeface="JetBrains Mono"/>
              </a:rPr>
              <a:t>track_info.items</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track_data</a:t>
            </a:r>
            <a:r>
              <a:rPr kumimoji="0" lang="en-US" sz="1200" b="0" i="0" u="none" strike="noStrike" cap="none" normalizeH="0" baseline="0" dirty="0">
                <a:ln>
                  <a:noFill/>
                </a:ln>
                <a:solidFill>
                  <a:srgbClr val="EBEBEB"/>
                </a:solidFill>
                <a:effectLst/>
                <a:latin typeface="JetBrains Mono"/>
              </a:rPr>
              <a:t>[key] = value</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artist_id</a:t>
            </a:r>
            <a:r>
              <a:rPr kumimoji="0" lang="en-US" sz="1200" b="0" i="0" u="none" strike="noStrike" cap="none" normalizeH="0" baseline="0" dirty="0">
                <a:ln>
                  <a:noFill/>
                </a:ln>
                <a:solidFill>
                  <a:srgbClr val="EBEBEB"/>
                </a:solidFill>
                <a:effectLst/>
                <a:latin typeface="JetBrains Mono"/>
              </a:rPr>
              <a:t> = result[</a:t>
            </a:r>
            <a:r>
              <a:rPr kumimoji="0" lang="en-US" sz="1200" b="0" i="0" u="none" strike="noStrike" cap="none" normalizeH="0" baseline="0" dirty="0">
                <a:ln>
                  <a:noFill/>
                </a:ln>
                <a:solidFill>
                  <a:srgbClr val="54B33E"/>
                </a:solidFill>
                <a:effectLst/>
                <a:latin typeface="JetBrains Mono"/>
              </a:rPr>
              <a:t>'tracks'</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'items'</a:t>
            </a:r>
            <a:r>
              <a:rPr kumimoji="0" lang="en-US" sz="1200" b="0" i="0" u="none" strike="noStrike" cap="none" normalizeH="0" baseline="0" dirty="0">
                <a:ln>
                  <a:noFill/>
                </a:ln>
                <a:solidFill>
                  <a:srgbClr val="EBEBEB"/>
                </a:solidFill>
                <a:effectLst/>
                <a:latin typeface="JetBrains Mono"/>
              </a:rPr>
              <a:t>][</a:t>
            </a:r>
            <a:r>
              <a:rPr kumimoji="0" lang="en-US" sz="1200" b="1" i="0" u="none" strike="noStrike" cap="none" normalizeH="0" baseline="0" dirty="0">
                <a:ln>
                  <a:noFill/>
                </a:ln>
                <a:solidFill>
                  <a:srgbClr val="33CCFF"/>
                </a:solidFill>
                <a:effectLst/>
                <a:latin typeface="JetBrains Mono"/>
              </a:rPr>
              <a:t>0</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'album'</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'artists'</a:t>
            </a:r>
            <a:r>
              <a:rPr kumimoji="0" lang="en-US" sz="1200" b="0" i="0" u="none" strike="noStrike" cap="none" normalizeH="0" baseline="0" dirty="0">
                <a:ln>
                  <a:noFill/>
                </a:ln>
                <a:solidFill>
                  <a:srgbClr val="EBEBEB"/>
                </a:solidFill>
                <a:effectLst/>
                <a:latin typeface="JetBrains Mono"/>
              </a:rPr>
              <a:t>][</a:t>
            </a:r>
            <a:r>
              <a:rPr kumimoji="0" lang="en-US" sz="1200" b="1" i="0" u="none" strike="noStrike" cap="none" normalizeH="0" baseline="0" dirty="0">
                <a:ln>
                  <a:noFill/>
                </a:ln>
                <a:solidFill>
                  <a:srgbClr val="33CCFF"/>
                </a:solidFill>
                <a:effectLst/>
                <a:latin typeface="JetBrains Mono"/>
              </a:rPr>
              <a:t>0</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'id'</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artist_info</a:t>
            </a:r>
            <a:r>
              <a:rPr kumimoji="0" lang="en-US" sz="1200" b="0" i="0" u="none" strike="noStrike" cap="none" normalizeH="0" baseline="0" dirty="0">
                <a:ln>
                  <a:noFill/>
                </a:ln>
                <a:solidFill>
                  <a:srgbClr val="EBEBEB"/>
                </a:solidFill>
                <a:effectLst/>
                <a:latin typeface="JetBrains Mono"/>
              </a:rPr>
              <a:t> = </a:t>
            </a:r>
            <a:r>
              <a:rPr kumimoji="0" lang="en-US" sz="1200" b="0" i="0" u="none" strike="noStrike" cap="none" normalizeH="0" baseline="0" dirty="0" err="1">
                <a:ln>
                  <a:noFill/>
                </a:ln>
                <a:solidFill>
                  <a:srgbClr val="EBEBEB"/>
                </a:solidFill>
                <a:effectLst/>
                <a:latin typeface="JetBrains Mono"/>
              </a:rPr>
              <a:t>spotify.artist</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err="1">
                <a:ln>
                  <a:noFill/>
                </a:ln>
                <a:solidFill>
                  <a:srgbClr val="AA4926"/>
                </a:solidFill>
                <a:effectLst/>
                <a:latin typeface="JetBrains Mono"/>
              </a:rPr>
              <a:t>artist_id</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err="1">
                <a:ln>
                  <a:noFill/>
                </a:ln>
                <a:solidFill>
                  <a:srgbClr val="EBEBEB"/>
                </a:solidFill>
                <a:effectLst/>
                <a:latin typeface="JetBrains Mono"/>
              </a:rPr>
              <a:t>artist_id</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artist_genres</a:t>
            </a:r>
            <a:r>
              <a:rPr kumimoji="0" lang="en-US" sz="1200" b="0" i="0" u="none" strike="noStrike" cap="none" normalizeH="0" baseline="0" dirty="0">
                <a:ln>
                  <a:noFill/>
                </a:ln>
                <a:solidFill>
                  <a:srgbClr val="EBEBEB"/>
                </a:solidFill>
                <a:effectLst/>
                <a:latin typeface="JetBrains Mono"/>
              </a:rPr>
              <a:t> = </a:t>
            </a:r>
            <a:r>
              <a:rPr kumimoji="0" lang="en-US" sz="1200" b="0" i="0" u="none" strike="noStrike" cap="none" normalizeH="0" baseline="0" dirty="0" err="1">
                <a:ln>
                  <a:noFill/>
                </a:ln>
                <a:solidFill>
                  <a:srgbClr val="EBEBEB"/>
                </a:solidFill>
                <a:effectLst/>
                <a:latin typeface="JetBrains Mono"/>
              </a:rPr>
              <a:t>artist_info</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'genres'</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track_data</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'genres'</a:t>
            </a:r>
            <a:r>
              <a:rPr kumimoji="0" lang="en-US" sz="1200" b="0" i="0" u="none" strike="noStrike" cap="none" normalizeH="0" baseline="0" dirty="0">
                <a:ln>
                  <a:noFill/>
                </a:ln>
                <a:solidFill>
                  <a:srgbClr val="EBEBEB"/>
                </a:solidFill>
                <a:effectLst/>
                <a:latin typeface="JetBrains Mono"/>
              </a:rPr>
              <a:t>] = [</a:t>
            </a:r>
            <a:r>
              <a:rPr kumimoji="0" lang="en-US" sz="1200" b="0" i="0" u="none" strike="noStrike" cap="none" normalizeH="0" baseline="0" dirty="0" err="1">
                <a:ln>
                  <a:noFill/>
                </a:ln>
                <a:solidFill>
                  <a:srgbClr val="EBEBEB"/>
                </a:solidFill>
                <a:effectLst/>
                <a:latin typeface="JetBrains Mono"/>
              </a:rPr>
              <a:t>artist_genres</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track_data</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'artists'</a:t>
            </a:r>
            <a:r>
              <a:rPr kumimoji="0" lang="en-US" sz="1200" b="0" i="0" u="none" strike="noStrike" cap="none" normalizeH="0" baseline="0" dirty="0">
                <a:ln>
                  <a:noFill/>
                </a:ln>
                <a:solidFill>
                  <a:srgbClr val="EBEBEB"/>
                </a:solidFill>
                <a:effectLst/>
                <a:latin typeface="JetBrains Mono"/>
              </a:rPr>
              <a:t>] = </a:t>
            </a:r>
            <a:r>
              <a:rPr kumimoji="0" lang="en-US" sz="1200" b="0" i="0" u="none" strike="noStrike" cap="none" normalizeH="0" baseline="0" dirty="0" err="1">
                <a:ln>
                  <a:noFill/>
                </a:ln>
                <a:solidFill>
                  <a:srgbClr val="EBEBEB"/>
                </a:solidFill>
                <a:effectLst/>
                <a:latin typeface="JetBrains Mono"/>
              </a:rPr>
              <a:t>artist_info</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'name'</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track_data</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'name'</a:t>
            </a:r>
            <a:r>
              <a:rPr kumimoji="0" lang="en-US" sz="1200" b="0" i="0" u="none" strike="noStrike" cap="none" normalizeH="0" baseline="0" dirty="0">
                <a:ln>
                  <a:noFill/>
                </a:ln>
                <a:solidFill>
                  <a:srgbClr val="EBEBEB"/>
                </a:solidFill>
                <a:effectLst/>
                <a:latin typeface="JetBrains Mono"/>
              </a:rPr>
              <a:t>] = result[</a:t>
            </a:r>
            <a:r>
              <a:rPr kumimoji="0" lang="en-US" sz="1200" b="0" i="0" u="none" strike="noStrike" cap="none" normalizeH="0" baseline="0" dirty="0">
                <a:ln>
                  <a:noFill/>
                </a:ln>
                <a:solidFill>
                  <a:srgbClr val="54B33E"/>
                </a:solidFill>
                <a:effectLst/>
                <a:latin typeface="JetBrains Mono"/>
              </a:rPr>
              <a:t>'tracks'</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'items'</a:t>
            </a:r>
            <a:r>
              <a:rPr kumimoji="0" lang="en-US" sz="1200" b="0" i="0" u="none" strike="noStrike" cap="none" normalizeH="0" baseline="0" dirty="0">
                <a:ln>
                  <a:noFill/>
                </a:ln>
                <a:solidFill>
                  <a:srgbClr val="EBEBEB"/>
                </a:solidFill>
                <a:effectLst/>
                <a:latin typeface="JetBrains Mono"/>
              </a:rPr>
              <a:t>][</a:t>
            </a:r>
            <a:r>
              <a:rPr kumimoji="0" lang="en-US" sz="1200" b="1" i="0" u="none" strike="noStrike" cap="none" normalizeH="0" baseline="0" dirty="0">
                <a:ln>
                  <a:noFill/>
                </a:ln>
                <a:solidFill>
                  <a:srgbClr val="33CCFF"/>
                </a:solidFill>
                <a:effectLst/>
                <a:latin typeface="JetBrains Mono"/>
              </a:rPr>
              <a:t>0</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'name'</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track_data</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err="1">
                <a:ln>
                  <a:noFill/>
                </a:ln>
                <a:solidFill>
                  <a:srgbClr val="54B33E"/>
                </a:solidFill>
                <a:effectLst/>
                <a:latin typeface="JetBrains Mono"/>
              </a:rPr>
              <a:t>release_year</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a:ln>
                  <a:noFill/>
                </a:ln>
                <a:solidFill>
                  <a:srgbClr val="EBEBEB"/>
                </a:solidFill>
                <a:effectLst/>
                <a:latin typeface="JetBrains Mono"/>
              </a:rPr>
              <a:t>] = result[</a:t>
            </a:r>
            <a:r>
              <a:rPr kumimoji="0" lang="en-US" sz="1200" b="0" i="0" u="none" strike="noStrike" cap="none" normalizeH="0" baseline="0" dirty="0">
                <a:ln>
                  <a:noFill/>
                </a:ln>
                <a:solidFill>
                  <a:srgbClr val="54B33E"/>
                </a:solidFill>
                <a:effectLst/>
                <a:latin typeface="JetBrains Mono"/>
              </a:rPr>
              <a:t>'tracks'</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'items'</a:t>
            </a:r>
            <a:r>
              <a:rPr kumimoji="0" lang="en-US" sz="1200" b="0" i="0" u="none" strike="noStrike" cap="none" normalizeH="0" baseline="0" dirty="0">
                <a:ln>
                  <a:noFill/>
                </a:ln>
                <a:solidFill>
                  <a:srgbClr val="EBEBEB"/>
                </a:solidFill>
                <a:effectLst/>
                <a:latin typeface="JetBrains Mono"/>
              </a:rPr>
              <a:t>][</a:t>
            </a:r>
            <a:r>
              <a:rPr kumimoji="0" lang="en-US" sz="1200" b="1" i="0" u="none" strike="noStrike" cap="none" normalizeH="0" baseline="0" dirty="0">
                <a:ln>
                  <a:noFill/>
                </a:ln>
                <a:solidFill>
                  <a:srgbClr val="33CCFF"/>
                </a:solidFill>
                <a:effectLst/>
                <a:latin typeface="JetBrains Mono"/>
              </a:rPr>
              <a:t>0</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'album'</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err="1">
                <a:ln>
                  <a:noFill/>
                </a:ln>
                <a:solidFill>
                  <a:srgbClr val="54B33E"/>
                </a:solidFill>
                <a:effectLst/>
                <a:latin typeface="JetBrains Mono"/>
              </a:rPr>
              <a:t>release_date</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track_data</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'popularity'</a:t>
            </a:r>
            <a:r>
              <a:rPr kumimoji="0" lang="en-US" sz="1200" b="0" i="0" u="none" strike="noStrike" cap="none" normalizeH="0" baseline="0" dirty="0">
                <a:ln>
                  <a:noFill/>
                </a:ln>
                <a:solidFill>
                  <a:srgbClr val="EBEBEB"/>
                </a:solidFill>
                <a:effectLst/>
                <a:latin typeface="JetBrains Mono"/>
              </a:rPr>
              <a:t>] = result[</a:t>
            </a:r>
            <a:r>
              <a:rPr kumimoji="0" lang="en-US" sz="1200" b="0" i="0" u="none" strike="noStrike" cap="none" normalizeH="0" baseline="0" dirty="0">
                <a:ln>
                  <a:noFill/>
                </a:ln>
                <a:solidFill>
                  <a:srgbClr val="54B33E"/>
                </a:solidFill>
                <a:effectLst/>
                <a:latin typeface="JetBrains Mono"/>
              </a:rPr>
              <a:t>'tracks'</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'items'</a:t>
            </a:r>
            <a:r>
              <a:rPr kumimoji="0" lang="en-US" sz="1200" b="0" i="0" u="none" strike="noStrike" cap="none" normalizeH="0" baseline="0" dirty="0">
                <a:ln>
                  <a:noFill/>
                </a:ln>
                <a:solidFill>
                  <a:srgbClr val="EBEBEB"/>
                </a:solidFill>
                <a:effectLst/>
                <a:latin typeface="JetBrains Mono"/>
              </a:rPr>
              <a:t>][</a:t>
            </a:r>
            <a:r>
              <a:rPr kumimoji="0" lang="en-US" sz="1200" b="1" i="0" u="none" strike="noStrike" cap="none" normalizeH="0" baseline="0" dirty="0">
                <a:ln>
                  <a:noFill/>
                </a:ln>
                <a:solidFill>
                  <a:srgbClr val="33CCFF"/>
                </a:solidFill>
                <a:effectLst/>
                <a:latin typeface="JetBrains Mono"/>
              </a:rPr>
              <a:t>0</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'popularity'</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track_data</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err="1">
                <a:ln>
                  <a:noFill/>
                </a:ln>
                <a:solidFill>
                  <a:srgbClr val="54B33E"/>
                </a:solidFill>
                <a:effectLst/>
                <a:latin typeface="JetBrains Mono"/>
              </a:rPr>
              <a:t>duration_min</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a:ln>
                  <a:noFill/>
                </a:ln>
                <a:solidFill>
                  <a:srgbClr val="EBEBEB"/>
                </a:solidFill>
                <a:effectLst/>
                <a:latin typeface="JetBrains Mono"/>
              </a:rPr>
              <a:t>] = </a:t>
            </a:r>
            <a:r>
              <a:rPr kumimoji="0" lang="en-US" sz="1200" b="0" i="0" u="none" strike="noStrike" cap="none" normalizeH="0" baseline="0" dirty="0" err="1">
                <a:ln>
                  <a:noFill/>
                </a:ln>
                <a:solidFill>
                  <a:srgbClr val="EBEBEB"/>
                </a:solidFill>
                <a:effectLst/>
                <a:latin typeface="JetBrains Mono"/>
              </a:rPr>
              <a:t>track_info</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err="1">
                <a:ln>
                  <a:noFill/>
                </a:ln>
                <a:solidFill>
                  <a:srgbClr val="54B33E"/>
                </a:solidFill>
                <a:effectLst/>
                <a:latin typeface="JetBrains Mono"/>
              </a:rPr>
              <a:t>duration_ms</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a:ln>
                  <a:noFill/>
                </a:ln>
                <a:solidFill>
                  <a:srgbClr val="EBEBEB"/>
                </a:solidFill>
                <a:effectLst/>
                <a:latin typeface="JetBrains Mono"/>
              </a:rPr>
              <a:t>] / (</a:t>
            </a:r>
            <a:r>
              <a:rPr kumimoji="0" lang="en-US" sz="1200" b="1" i="0" u="none" strike="noStrike" cap="none" normalizeH="0" baseline="0" dirty="0">
                <a:ln>
                  <a:noFill/>
                </a:ln>
                <a:solidFill>
                  <a:srgbClr val="33CCFF"/>
                </a:solidFill>
                <a:effectLst/>
                <a:latin typeface="JetBrains Mono"/>
              </a:rPr>
              <a:t>1000 </a:t>
            </a:r>
            <a:r>
              <a:rPr kumimoji="0" lang="en-US" sz="1200" b="0" i="0" u="none" strike="noStrike" cap="none" normalizeH="0" baseline="0" dirty="0">
                <a:ln>
                  <a:noFill/>
                </a:ln>
                <a:solidFill>
                  <a:srgbClr val="EBEBEB"/>
                </a:solidFill>
                <a:effectLst/>
                <a:latin typeface="JetBrains Mono"/>
              </a:rPr>
              <a:t>* </a:t>
            </a:r>
            <a:r>
              <a:rPr kumimoji="0" lang="en-US" sz="1200" b="1" i="0" u="none" strike="noStrike" cap="none" normalizeH="0" baseline="0" dirty="0">
                <a:ln>
                  <a:noFill/>
                </a:ln>
                <a:solidFill>
                  <a:srgbClr val="33CCFF"/>
                </a:solidFill>
                <a:effectLst/>
                <a:latin typeface="JetBrains Mono"/>
              </a:rPr>
              <a:t>60</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err="1">
                <a:ln>
                  <a:noFill/>
                </a:ln>
                <a:solidFill>
                  <a:srgbClr val="EBEBEB"/>
                </a:solidFill>
                <a:effectLst/>
                <a:latin typeface="JetBrains Mono"/>
              </a:rPr>
              <a:t>track_data</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err="1">
                <a:ln>
                  <a:noFill/>
                </a:ln>
                <a:solidFill>
                  <a:srgbClr val="54B33E"/>
                </a:solidFill>
                <a:effectLst/>
                <a:latin typeface="JetBrains Mono"/>
              </a:rPr>
              <a:t>release_year</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a:ln>
                  <a:noFill/>
                </a:ln>
                <a:solidFill>
                  <a:srgbClr val="EBEBEB"/>
                </a:solidFill>
                <a:effectLst/>
                <a:latin typeface="JetBrains Mono"/>
              </a:rPr>
              <a:t>] = </a:t>
            </a:r>
            <a:r>
              <a:rPr kumimoji="0" lang="en-US" sz="1200" b="0" i="0" u="none" strike="noStrike" cap="none" normalizeH="0" baseline="0" dirty="0">
                <a:ln>
                  <a:noFill/>
                </a:ln>
                <a:solidFill>
                  <a:srgbClr val="8888C6"/>
                </a:solidFill>
                <a:effectLst/>
                <a:latin typeface="JetBrains Mono"/>
              </a:rPr>
              <a:t>int</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err="1">
                <a:ln>
                  <a:noFill/>
                </a:ln>
                <a:solidFill>
                  <a:srgbClr val="EBEBEB"/>
                </a:solidFill>
                <a:effectLst/>
                <a:latin typeface="JetBrains Mono"/>
              </a:rPr>
              <a:t>track_data</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err="1">
                <a:ln>
                  <a:noFill/>
                </a:ln>
                <a:solidFill>
                  <a:srgbClr val="54B33E"/>
                </a:solidFill>
                <a:effectLst/>
                <a:latin typeface="JetBrains Mono"/>
              </a:rPr>
              <a:t>release_year</a:t>
            </a:r>
            <a:r>
              <a:rPr kumimoji="0" lang="en-US" sz="1200" b="0" i="0" u="none" strike="noStrike" cap="none" normalizeH="0" baseline="0" dirty="0">
                <a:ln>
                  <a:noFill/>
                </a:ln>
                <a:solidFill>
                  <a:srgbClr val="54B33E"/>
                </a:solidFill>
                <a:effectLst/>
                <a:latin typeface="JetBrains Mono"/>
              </a:rPr>
              <a:t>'</a:t>
            </a:r>
            <a:r>
              <a:rPr kumimoji="0" lang="en-US" sz="1200" b="0" i="0" u="none" strike="noStrike" cap="none" normalizeH="0" baseline="0" dirty="0">
                <a:ln>
                  <a:noFill/>
                </a:ln>
                <a:solidFill>
                  <a:srgbClr val="EBEBEB"/>
                </a:solidFill>
                <a:effectLst/>
                <a:latin typeface="JetBrains Mono"/>
              </a:rPr>
              <a:t>][:</a:t>
            </a:r>
            <a:r>
              <a:rPr kumimoji="0" lang="en-US" sz="1200" b="1" i="0" u="none" strike="noStrike" cap="none" normalizeH="0" baseline="0" dirty="0">
                <a:ln>
                  <a:noFill/>
                </a:ln>
                <a:solidFill>
                  <a:srgbClr val="33CCFF"/>
                </a:solidFill>
                <a:effectLst/>
                <a:latin typeface="JetBrains Mono"/>
              </a:rPr>
              <a:t>4</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r>
            <a:br>
              <a:rPr kumimoji="0" lang="en-US" sz="1200" b="0" i="0" u="none" strike="noStrike" cap="none" normalizeH="0" baseline="0" dirty="0">
                <a:ln>
                  <a:noFill/>
                </a:ln>
                <a:solidFill>
                  <a:srgbClr val="EBEBEB"/>
                </a:solidFill>
                <a:effectLst/>
                <a:latin typeface="JetBrains Mono"/>
              </a:rPr>
            </a:br>
            <a:r>
              <a:rPr kumimoji="0" lang="en-US" sz="1200" b="0" i="0" u="none" strike="noStrike" cap="none" normalizeH="0" baseline="0" dirty="0">
                <a:ln>
                  <a:noFill/>
                </a:ln>
                <a:solidFill>
                  <a:srgbClr val="EBEBEB"/>
                </a:solidFill>
                <a:effectLst/>
                <a:latin typeface="JetBrains Mono"/>
              </a:rPr>
              <a:t>    </a:t>
            </a:r>
            <a:r>
              <a:rPr kumimoji="0" lang="en-US" sz="1200" b="0" i="0" u="none" strike="noStrike" cap="none" normalizeH="0" baseline="0" dirty="0">
                <a:ln>
                  <a:noFill/>
                </a:ln>
                <a:solidFill>
                  <a:srgbClr val="ED864A"/>
                </a:solidFill>
                <a:effectLst/>
                <a:latin typeface="JetBrains Mono"/>
              </a:rPr>
              <a:t>return </a:t>
            </a:r>
            <a:r>
              <a:rPr kumimoji="0" lang="en-US" sz="1200" b="0" i="0" u="none" strike="noStrike" cap="none" normalizeH="0" baseline="0" dirty="0" err="1">
                <a:ln>
                  <a:noFill/>
                </a:ln>
                <a:solidFill>
                  <a:srgbClr val="EBEBEB"/>
                </a:solidFill>
                <a:effectLst/>
                <a:latin typeface="JetBrains Mono"/>
              </a:rPr>
              <a:t>pd.DataFrame</a:t>
            </a:r>
            <a:r>
              <a:rPr kumimoji="0" lang="en-US" sz="1200" b="0" i="0" u="none" strike="noStrike" cap="none" normalizeH="0" baseline="0" dirty="0">
                <a:ln>
                  <a:noFill/>
                </a:ln>
                <a:solidFill>
                  <a:srgbClr val="EBEBEB"/>
                </a:solidFill>
                <a:effectLst/>
                <a:latin typeface="JetBrains Mono"/>
              </a:rPr>
              <a:t>(</a:t>
            </a:r>
            <a:r>
              <a:rPr kumimoji="0" lang="en-US" sz="1200" b="0" i="0" u="none" strike="noStrike" cap="none" normalizeH="0" baseline="0" dirty="0" err="1">
                <a:ln>
                  <a:noFill/>
                </a:ln>
                <a:solidFill>
                  <a:srgbClr val="EBEBEB"/>
                </a:solidFill>
                <a:effectLst/>
                <a:latin typeface="JetBrains Mono"/>
              </a:rPr>
              <a:t>track_data</a:t>
            </a:r>
            <a:r>
              <a:rPr kumimoji="0" lang="en-US" sz="1200" b="0" i="0" u="none" strike="noStrike" cap="none" normalizeH="0" baseline="0" dirty="0">
                <a:ln>
                  <a:noFill/>
                </a:ln>
                <a:solidFill>
                  <a:srgbClr val="EBEBEB"/>
                </a:solidFill>
                <a:effectLst/>
                <a:latin typeface="JetBrains Mono"/>
              </a:rPr>
              <a:t>)</a:t>
            </a:r>
            <a:br>
              <a:rPr kumimoji="0" lang="en-US" sz="1200" b="0" i="0" u="none" strike="noStrike" cap="none" normalizeH="0" baseline="0" dirty="0">
                <a:ln>
                  <a:noFill/>
                </a:ln>
                <a:solidFill>
                  <a:srgbClr val="EBEBEB"/>
                </a:solidFill>
                <a:effectLst/>
                <a:latin typeface="JetBrains Mono"/>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288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0"/>
            <a:ext cx="10515600" cy="6263236"/>
          </a:xfrm>
        </p:spPr>
        <p:txBody>
          <a:bodyPr>
            <a:normAutofit/>
          </a:bodyPr>
          <a:lstStyle/>
          <a:p>
            <a:pPr marL="0" indent="0">
              <a:buNone/>
            </a:pPr>
            <a:r>
              <a:rPr lang="en-IN" sz="1600" dirty="0">
                <a:solidFill>
                  <a:srgbClr val="4D4D4D"/>
                </a:solidFill>
              </a:rPr>
              <a:t>After this I need to combine together the genres that have spaces between them into one single word using underscores. This is needed because we will be creating a  TF-IDF matrix of genre column later on and I don’t want to treat a single genre as a set of different words. </a:t>
            </a:r>
          </a:p>
          <a:p>
            <a:pPr marL="0" indent="0">
              <a:buNone/>
            </a:pPr>
            <a:r>
              <a:rPr lang="en-IN" sz="1600" dirty="0">
                <a:solidFill>
                  <a:srgbClr val="4D4D4D"/>
                </a:solidFill>
              </a:rPr>
              <a:t>Example: hip hop </a:t>
            </a:r>
            <a:r>
              <a:rPr lang="en-IN" sz="1600" dirty="0">
                <a:solidFill>
                  <a:srgbClr val="4D4D4D"/>
                </a:solidFill>
                <a:sym typeface="Wingdings" panose="05000000000000000000" pitchFamily="2" charset="2"/>
              </a:rPr>
              <a:t> </a:t>
            </a:r>
            <a:r>
              <a:rPr lang="en-IN" sz="1600" dirty="0" err="1">
                <a:solidFill>
                  <a:srgbClr val="4D4D4D"/>
                </a:solidFill>
                <a:sym typeface="Wingdings" panose="05000000000000000000" pitchFamily="2" charset="2"/>
              </a:rPr>
              <a:t>hip_hop</a:t>
            </a:r>
            <a:endParaRPr lang="en-IN" sz="1600" dirty="0">
              <a:solidFill>
                <a:srgbClr val="4D4D4D"/>
              </a:solidFill>
              <a:sym typeface="Wingdings" panose="05000000000000000000" pitchFamily="2" charset="2"/>
            </a:endParaRPr>
          </a:p>
          <a:p>
            <a:pPr marL="0" indent="0">
              <a:buNone/>
            </a:pPr>
            <a:endParaRPr lang="en-IN" sz="1600" dirty="0"/>
          </a:p>
          <a:p>
            <a:pPr marL="0" indent="0">
              <a:buNone/>
            </a:pPr>
            <a:endParaRPr lang="en-IN" sz="1600" dirty="0"/>
          </a:p>
          <a:p>
            <a:pPr marL="0" indent="0">
              <a:buNone/>
            </a:pPr>
            <a:r>
              <a:rPr lang="en-IN" sz="1600" b="1" dirty="0"/>
              <a:t>Note</a:t>
            </a:r>
            <a:r>
              <a:rPr lang="en-IN" sz="1600" dirty="0"/>
              <a:t>: </a:t>
            </a:r>
            <a:r>
              <a:rPr lang="en-IN" sz="1600" dirty="0" err="1">
                <a:solidFill>
                  <a:srgbClr val="4D4D4D"/>
                </a:solidFill>
              </a:rPr>
              <a:t>Spotify</a:t>
            </a:r>
            <a:r>
              <a:rPr lang="en-IN" sz="1600" dirty="0">
                <a:solidFill>
                  <a:srgbClr val="4D4D4D"/>
                </a:solidFill>
              </a:rPr>
              <a:t> dataset(</a:t>
            </a:r>
            <a:r>
              <a:rPr lang="en-IN" sz="1600" dirty="0" err="1">
                <a:solidFill>
                  <a:srgbClr val="4D4D4D"/>
                </a:solidFill>
              </a:rPr>
              <a:t>tracks_df</a:t>
            </a:r>
            <a:r>
              <a:rPr lang="en-IN" sz="1600" dirty="0">
                <a:solidFill>
                  <a:srgbClr val="4D4D4D"/>
                </a:solidFill>
              </a:rPr>
              <a:t>) already had genres in this format so there wasn’t any needed to perform the </a:t>
            </a:r>
            <a:r>
              <a:rPr lang="en-IN" sz="1600" dirty="0" err="1">
                <a:solidFill>
                  <a:srgbClr val="4D4D4D"/>
                </a:solidFill>
              </a:rPr>
              <a:t>re.sub</a:t>
            </a:r>
            <a:r>
              <a:rPr lang="en-IN" sz="1600" dirty="0">
                <a:solidFill>
                  <a:srgbClr val="4D4D4D"/>
                </a:solidFill>
              </a:rPr>
              <a:t>() and replace spaces with underscore.</a:t>
            </a:r>
          </a:p>
          <a:p>
            <a:pPr marL="0" indent="0">
              <a:buNone/>
            </a:pPr>
            <a:r>
              <a:rPr lang="en-IN" sz="1600" dirty="0">
                <a:solidFill>
                  <a:srgbClr val="4D4D4D"/>
                </a:solidFill>
              </a:rPr>
              <a:t>Now I will remove all those columns that are present in </a:t>
            </a:r>
            <a:r>
              <a:rPr lang="en-IN" sz="1600" dirty="0" err="1">
                <a:solidFill>
                  <a:srgbClr val="4D4D4D"/>
                </a:solidFill>
              </a:rPr>
              <a:t>user_track</a:t>
            </a:r>
            <a:r>
              <a:rPr lang="en-IN" sz="1600" dirty="0">
                <a:solidFill>
                  <a:srgbClr val="4D4D4D"/>
                </a:solidFill>
              </a:rPr>
              <a:t> but not in </a:t>
            </a:r>
            <a:r>
              <a:rPr lang="en-IN" sz="1600" dirty="0" err="1">
                <a:solidFill>
                  <a:srgbClr val="4D4D4D"/>
                </a:solidFill>
              </a:rPr>
              <a:t>tracks_df</a:t>
            </a:r>
            <a:r>
              <a:rPr lang="en-IN" sz="1600" dirty="0">
                <a:solidFill>
                  <a:srgbClr val="4D4D4D"/>
                </a:solidFill>
              </a:rPr>
              <a:t> and vice versa as I need to merge these two </a:t>
            </a:r>
            <a:r>
              <a:rPr lang="en-IN" sz="1600" dirty="0" err="1">
                <a:solidFill>
                  <a:srgbClr val="4D4D4D"/>
                </a:solidFill>
              </a:rPr>
              <a:t>dataframes</a:t>
            </a:r>
            <a:r>
              <a:rPr lang="en-IN" sz="1600" dirty="0">
                <a:solidFill>
                  <a:srgbClr val="4D4D4D"/>
                </a:solidFill>
              </a:rPr>
              <a:t> together. This is required because I need to create the feature set of the user track also through which we will compute similarity later on.</a:t>
            </a:r>
          </a:p>
          <a:p>
            <a:pPr marL="0" indent="0">
              <a:buNone/>
            </a:pPr>
            <a:endParaRPr lang="en-IN" sz="1600" dirty="0"/>
          </a:p>
          <a:p>
            <a:pPr marL="0" indent="0">
              <a:buNone/>
            </a:pPr>
            <a:endParaRPr lang="en-IN" sz="1600" dirty="0"/>
          </a:p>
          <a:p>
            <a:pPr marL="0" indent="0">
              <a:buNone/>
            </a:pPr>
            <a:endParaRPr lang="en-IN" sz="1600" dirty="0"/>
          </a:p>
        </p:txBody>
      </p:sp>
      <p:pic>
        <p:nvPicPr>
          <p:cNvPr id="4" name="Picture 3"/>
          <p:cNvPicPr>
            <a:picLocks noChangeAspect="1"/>
          </p:cNvPicPr>
          <p:nvPr/>
        </p:nvPicPr>
        <p:blipFill>
          <a:blip r:embed="rId2"/>
          <a:stretch>
            <a:fillRect/>
          </a:stretch>
        </p:blipFill>
        <p:spPr>
          <a:xfrm>
            <a:off x="1742302" y="2066044"/>
            <a:ext cx="7430144" cy="548688"/>
          </a:xfrm>
          <a:prstGeom prst="rect">
            <a:avLst/>
          </a:prstGeom>
        </p:spPr>
      </p:pic>
      <p:pic>
        <p:nvPicPr>
          <p:cNvPr id="5" name="Picture 4"/>
          <p:cNvPicPr>
            <a:picLocks noChangeAspect="1"/>
          </p:cNvPicPr>
          <p:nvPr/>
        </p:nvPicPr>
        <p:blipFill>
          <a:blip r:embed="rId3"/>
          <a:stretch>
            <a:fillRect/>
          </a:stretch>
        </p:blipFill>
        <p:spPr>
          <a:xfrm>
            <a:off x="1742302" y="4243269"/>
            <a:ext cx="9350550" cy="2514818"/>
          </a:xfrm>
          <a:prstGeom prst="rect">
            <a:avLst/>
          </a:prstGeom>
        </p:spPr>
      </p:pic>
    </p:spTree>
    <p:extLst>
      <p:ext uri="{BB962C8B-B14F-4D97-AF65-F5344CB8AC3E}">
        <p14:creationId xmlns:p14="http://schemas.microsoft.com/office/powerpoint/2010/main" val="19351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7300"/>
          </a:xfrm>
        </p:spPr>
        <p:txBody>
          <a:bodyPr>
            <a:normAutofit/>
          </a:bodyPr>
          <a:lstStyle/>
          <a:p>
            <a:r>
              <a:rPr lang="en-IN" sz="2800" dirty="0">
                <a:latin typeface="+mn-lt"/>
              </a:rPr>
              <a:t>			</a:t>
            </a:r>
            <a:r>
              <a:rPr lang="en-IN" sz="2800" b="1" dirty="0">
                <a:latin typeface="+mn-lt"/>
              </a:rPr>
              <a:t>         Feature Engineering </a:t>
            </a:r>
          </a:p>
        </p:txBody>
      </p:sp>
      <p:sp>
        <p:nvSpPr>
          <p:cNvPr id="3" name="Content Placeholder 2"/>
          <p:cNvSpPr>
            <a:spLocks noGrp="1"/>
          </p:cNvSpPr>
          <p:nvPr>
            <p:ph idx="1"/>
          </p:nvPr>
        </p:nvSpPr>
        <p:spPr>
          <a:xfrm>
            <a:off x="2123199" y="1213004"/>
            <a:ext cx="10515600" cy="4679936"/>
          </a:xfrm>
        </p:spPr>
        <p:txBody>
          <a:bodyPr>
            <a:normAutofit/>
          </a:bodyPr>
          <a:lstStyle/>
          <a:p>
            <a:r>
              <a:rPr lang="en-IN" sz="1800" b="1" dirty="0"/>
              <a:t>Normalizing columns</a:t>
            </a:r>
          </a:p>
          <a:p>
            <a:r>
              <a:rPr lang="en-IN" sz="1800" b="1" dirty="0"/>
              <a:t>Create TF-IDF features for genre column</a:t>
            </a:r>
          </a:p>
          <a:p>
            <a:r>
              <a:rPr lang="en-IN" sz="1800" b="1" dirty="0"/>
              <a:t>One hot encoding the year column</a:t>
            </a:r>
          </a:p>
          <a:p>
            <a:pPr marL="0" indent="0">
              <a:buNone/>
            </a:pPr>
            <a:endParaRPr lang="en-IN" sz="1800" b="1" dirty="0"/>
          </a:p>
          <a:p>
            <a:pPr marL="0" indent="0">
              <a:buNone/>
            </a:pPr>
            <a:endParaRPr lang="en-IN" sz="1800" b="1" dirty="0"/>
          </a:p>
          <a:p>
            <a:pPr marL="0" indent="0">
              <a:buNone/>
            </a:pPr>
            <a:endParaRPr lang="en-IN" sz="1800" b="1" dirty="0"/>
          </a:p>
          <a:p>
            <a:pPr marL="0" indent="0">
              <a:buNone/>
            </a:pPr>
            <a:endParaRPr lang="en-IN" sz="1800" b="1" dirty="0"/>
          </a:p>
          <a:p>
            <a:pPr marL="0" indent="0">
              <a:buNone/>
            </a:pPr>
            <a:endParaRPr lang="en-IN" sz="1800" b="1" dirty="0"/>
          </a:p>
        </p:txBody>
      </p:sp>
      <p:pic>
        <p:nvPicPr>
          <p:cNvPr id="4" name="Picture 3"/>
          <p:cNvPicPr>
            <a:picLocks noChangeAspect="1"/>
          </p:cNvPicPr>
          <p:nvPr/>
        </p:nvPicPr>
        <p:blipFill>
          <a:blip r:embed="rId2"/>
          <a:stretch>
            <a:fillRect/>
          </a:stretch>
        </p:blipFill>
        <p:spPr>
          <a:xfrm>
            <a:off x="2236487" y="3204731"/>
            <a:ext cx="7521592" cy="701101"/>
          </a:xfrm>
          <a:prstGeom prst="rect">
            <a:avLst/>
          </a:prstGeom>
        </p:spPr>
      </p:pic>
      <p:pic>
        <p:nvPicPr>
          <p:cNvPr id="5" name="Picture 4"/>
          <p:cNvPicPr>
            <a:picLocks noChangeAspect="1"/>
          </p:cNvPicPr>
          <p:nvPr/>
        </p:nvPicPr>
        <p:blipFill>
          <a:blip r:embed="rId3"/>
          <a:stretch>
            <a:fillRect/>
          </a:stretch>
        </p:blipFill>
        <p:spPr>
          <a:xfrm>
            <a:off x="2236487" y="4026410"/>
            <a:ext cx="7895004" cy="2377646"/>
          </a:xfrm>
          <a:prstGeom prst="rect">
            <a:avLst/>
          </a:prstGeom>
        </p:spPr>
      </p:pic>
    </p:spTree>
    <p:extLst>
      <p:ext uri="{BB962C8B-B14F-4D97-AF65-F5344CB8AC3E}">
        <p14:creationId xmlns:p14="http://schemas.microsoft.com/office/powerpoint/2010/main" val="69231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9278" y="168953"/>
            <a:ext cx="10580644" cy="6093302"/>
          </a:xfrm>
        </p:spPr>
        <p:txBody>
          <a:bodyPr>
            <a:normAutofit/>
          </a:bodyPr>
          <a:lstStyle/>
          <a:p>
            <a:pPr marL="0" indent="0">
              <a:buNone/>
            </a:pPr>
            <a:r>
              <a:rPr lang="en-US" sz="1600" dirty="0">
                <a:solidFill>
                  <a:srgbClr val="4D4D4D"/>
                </a:solidFill>
              </a:rPr>
              <a:t>The genres in </a:t>
            </a:r>
            <a:r>
              <a:rPr lang="en-US" sz="1600" dirty="0" err="1">
                <a:solidFill>
                  <a:srgbClr val="4D4D4D"/>
                </a:solidFill>
              </a:rPr>
              <a:t>Spotify</a:t>
            </a:r>
            <a:r>
              <a:rPr lang="en-US" sz="1600" dirty="0">
                <a:solidFill>
                  <a:srgbClr val="4D4D4D"/>
                </a:solidFill>
              </a:rPr>
              <a:t> dataset are not balanced distributed with some genres more prevalent while others are more obscure. In addition, one artist or track could be associated with multiple genres. Hence, we need to weigh the importance of each genre to combat overweighing specific genres while underestimating others.</a:t>
            </a:r>
          </a:p>
          <a:p>
            <a:pPr marL="0" indent="0">
              <a:buNone/>
            </a:pPr>
            <a:r>
              <a:rPr lang="en-US" sz="1600" dirty="0">
                <a:solidFill>
                  <a:srgbClr val="4D4D4D"/>
                </a:solidFill>
              </a:rPr>
              <a:t>Therefore,</a:t>
            </a:r>
            <a:r>
              <a:rPr lang="en-US" sz="1600" dirty="0"/>
              <a:t> </a:t>
            </a:r>
            <a:r>
              <a:rPr lang="en-US" sz="1600" b="1" dirty="0"/>
              <a:t>TF-IDF measures</a:t>
            </a:r>
            <a:r>
              <a:rPr lang="en-US" sz="1600" dirty="0"/>
              <a:t> </a:t>
            </a:r>
            <a:r>
              <a:rPr lang="en-US" sz="1600" dirty="0">
                <a:solidFill>
                  <a:srgbClr val="4D4D4D"/>
                </a:solidFill>
              </a:rPr>
              <a:t>are introduced and applied to the genre data. TF-IDF, also known as </a:t>
            </a:r>
            <a:r>
              <a:rPr lang="en-US" sz="1600" b="1" dirty="0"/>
              <a:t>Term Frequency-Inverse Document Frequency</a:t>
            </a:r>
            <a:r>
              <a:rPr lang="en-US" sz="1600" dirty="0"/>
              <a:t>, </a:t>
            </a:r>
            <a:r>
              <a:rPr lang="en-US" sz="1600" dirty="0">
                <a:solidFill>
                  <a:srgbClr val="4D4D4D"/>
                </a:solidFill>
              </a:rPr>
              <a:t>is a tool to quantify words in a set of documents. The goal of TF-IDF is to show the importance of a word in the documents and the corpus.</a:t>
            </a:r>
          </a:p>
          <a:p>
            <a:pPr marL="0" indent="0">
              <a:buNone/>
            </a:pPr>
            <a:r>
              <a:rPr lang="en-US" sz="1600" dirty="0">
                <a:solidFill>
                  <a:srgbClr val="4D4D4D"/>
                </a:solidFill>
              </a:rPr>
              <a:t>The general formula for calculating TF-IDF is: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4102" name="Picture 6" descr="https://miro.medium.com/max/1400/1*HZvxT29V9B4HxT2wx8M4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982" y="2768428"/>
            <a:ext cx="5015236" cy="26698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tretch>
            <a:fillRect/>
          </a:stretch>
        </p:blipFill>
        <p:spPr>
          <a:xfrm>
            <a:off x="7047098" y="2768428"/>
            <a:ext cx="4636902" cy="1400010"/>
          </a:xfrm>
          <a:prstGeom prst="rect">
            <a:avLst/>
          </a:prstGeom>
        </p:spPr>
      </p:pic>
      <p:pic>
        <p:nvPicPr>
          <p:cNvPr id="12" name="Picture 11"/>
          <p:cNvPicPr>
            <a:picLocks noChangeAspect="1"/>
          </p:cNvPicPr>
          <p:nvPr/>
        </p:nvPicPr>
        <p:blipFill>
          <a:blip r:embed="rId4"/>
          <a:stretch>
            <a:fillRect/>
          </a:stretch>
        </p:blipFill>
        <p:spPr>
          <a:xfrm>
            <a:off x="7047098" y="4463700"/>
            <a:ext cx="4636902" cy="974557"/>
          </a:xfrm>
          <a:prstGeom prst="rect">
            <a:avLst/>
          </a:prstGeom>
        </p:spPr>
      </p:pic>
    </p:spTree>
    <p:extLst>
      <p:ext uri="{BB962C8B-B14F-4D97-AF65-F5344CB8AC3E}">
        <p14:creationId xmlns:p14="http://schemas.microsoft.com/office/powerpoint/2010/main" val="4244541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1133</TotalTime>
  <Words>850</Words>
  <Application>Microsoft Office PowerPoint</Application>
  <PresentationFormat>Widescreen</PresentationFormat>
  <Paragraphs>115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Corbel</vt:lpstr>
      <vt:lpstr>JetBrains Mono</vt:lpstr>
      <vt:lpstr>Wingdings</vt:lpstr>
      <vt:lpstr>Parallax</vt:lpstr>
      <vt:lpstr>Music Recommendation System</vt:lpstr>
      <vt:lpstr>                      Recommendation System Pipeline</vt:lpstr>
      <vt:lpstr>                   How to generate recommendations for a song</vt:lpstr>
      <vt:lpstr>        Connecting to Spotify API</vt:lpstr>
      <vt:lpstr>    Data Preparation </vt:lpstr>
      <vt:lpstr>PowerPoint Presentation</vt:lpstr>
      <vt:lpstr>PowerPoint Presentation</vt:lpstr>
      <vt:lpstr>            Feature Engineering </vt:lpstr>
      <vt:lpstr>PowerPoint Presentation</vt:lpstr>
      <vt:lpstr>PowerPoint Presentation</vt:lpstr>
      <vt:lpstr>PowerPoint Presentation</vt:lpstr>
      <vt:lpstr>        Generate Recommendations</vt:lpstr>
      <vt:lpstr>PowerPoint Presentation</vt:lpstr>
      <vt:lpstr>PowerPoint Presentation</vt:lpstr>
      <vt:lpstr>     Web Application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Microsoft account</dc:creator>
  <cp:lastModifiedBy>Microsoft account</cp:lastModifiedBy>
  <cp:revision>60</cp:revision>
  <dcterms:created xsi:type="dcterms:W3CDTF">2022-05-25T16:27:13Z</dcterms:created>
  <dcterms:modified xsi:type="dcterms:W3CDTF">2022-05-28T10:12:50Z</dcterms:modified>
</cp:coreProperties>
</file>