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3CC67-09B7-4349-BC78-B4C42A6669E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5C838-9ADF-4FDC-9F5A-F184CABD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9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088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15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43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677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85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5E89-08C9-6274-CC79-1F38E322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A7E1B-60C8-DBEC-805C-5853F65D3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7C68-DB12-E48F-1D05-AD383349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C29C-19C9-D522-D099-ABE3B50C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EE6F-6050-359F-B735-F63089AB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0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612C-D335-3B00-70F0-C5EA4E10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5E510-DE83-C27B-5378-A8260050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9EED-7A8D-6B39-9115-B9FDA59B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BA9B-23F0-3F14-BCF1-D98A722B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3194-6E5C-6AE7-400A-EFF4A3A5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7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B0678-41B8-D3D1-BC85-E225A3C25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7A3EA-CB44-84BC-ECF5-1B1C0D2A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C4A3-A1CB-2BFA-726D-A9FEFC5B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0ADB-BEED-50B8-5710-BD64B2C1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7797-2310-D42B-42D0-A43ED07F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3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419C-8FAE-5BDA-25D7-255337A5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B6E7-AABE-B47A-34DA-DC4B6407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DA83-A1F1-E106-E367-5B1C19AB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A29E-C6C4-1B13-C52F-63E9E632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BCC6-A4E4-FEAB-E665-1FF637C5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15E-4525-E840-83DE-BB030E53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EEDA-7CFD-FECE-6C2E-E1F38952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034C-E923-E113-02D7-D8FD1B03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DF3C-7507-821A-A385-0C036E3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47A9-92AB-509E-8562-40CC019F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314D-403D-E473-FBA2-F3AAD1BB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6AC5-1728-39DE-95C3-FC261C9A8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075A0-59B7-3735-E6AC-EA772D269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ED0A-0387-E7C2-BB1C-45106C45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D6538-1E6E-D5DA-7401-54023C31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38376-E9D9-7D8A-9A5B-E767CC09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1FCF-F38C-8B16-932E-4AA1CA16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8981-2058-BAE3-CFCF-F2BD6EE2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B32D-9E38-80E5-E32D-2FF27400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64965-98E4-BC62-ACBB-D221930CB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77324-84F1-DD75-66EA-B57F3496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9F744-C93B-635B-0318-315B6198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04E9A-1193-0747-FE31-E2EFD445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0523C-CCD5-1910-C933-951AE582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B227-0D2A-70D9-96D1-D26907F4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58DA7-58F0-849B-0EEF-427BFE0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E536-2F8B-D06E-E363-4EF53503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2C09-8371-25C4-85BC-1136C457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1D420-CC43-BCBE-FC85-0EB90630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2E286-C86A-971B-22AC-844E2940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39E18-1F19-5885-BA57-E1B0BE3E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DC84-DB87-E61B-99B4-931DA2AF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99AC-614D-33F2-3405-8AC5339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AC41D-6A22-C448-02F9-DCE322CBA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48534-1695-DC19-2D5E-6F484B9E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54C9-7CD8-6E1B-5DE5-35E6005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7A8F-4D39-670E-7976-58373C84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0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9AF0-4D55-FEE3-0DED-9143C484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1E779-1346-3719-AF6C-1053C009D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4A505-01BD-F152-56FE-AE60E511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6FA29-ADE3-E901-F10E-9FA7EAB4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3916-8C51-10E1-4E6B-6A62C397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BB93-247F-41E4-59D4-9BFE2F39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0E587-00DB-7EF2-D7DB-CE5435A3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95923-2A19-22EA-4D53-FFD6833F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26667-A71B-EE15-078B-7A43E8B9A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1AD14-25DB-4268-B3BC-C9FDBB4022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8892-17F6-3287-60BB-856650E05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C77C-A464-8707-6168-BCCF5E136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E841-140D-413D-9D4D-03B09F13E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8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0;p2">
            <a:extLst>
              <a:ext uri="{FF2B5EF4-FFF2-40B4-BE49-F238E27FC236}">
                <a16:creationId xmlns:a16="http://schemas.microsoft.com/office/drawing/2014/main" id="{BB5EC095-F32C-5ABA-FD07-17134924AA91}"/>
              </a:ext>
            </a:extLst>
          </p:cNvPr>
          <p:cNvSpPr txBox="1"/>
          <p:nvPr/>
        </p:nvSpPr>
        <p:spPr>
          <a:xfrm>
            <a:off x="1553968" y="-5703332"/>
            <a:ext cx="908398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5400" b="1" dirty="0">
                <a:solidFill>
                  <a:srgbClr val="512507"/>
                </a:solidFill>
              </a:rPr>
              <a:t>TTENDANCE MANAGEMENT SYSTEM</a:t>
            </a:r>
            <a:endParaRPr lang="en-US" sz="54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0;p2">
            <a:extLst>
              <a:ext uri="{FF2B5EF4-FFF2-40B4-BE49-F238E27FC236}">
                <a16:creationId xmlns:a16="http://schemas.microsoft.com/office/drawing/2014/main" id="{8561A312-88FB-5627-85EC-5AB295D942B4}"/>
              </a:ext>
            </a:extLst>
          </p:cNvPr>
          <p:cNvSpPr txBox="1"/>
          <p:nvPr/>
        </p:nvSpPr>
        <p:spPr>
          <a:xfrm>
            <a:off x="2146084" y="9309754"/>
            <a:ext cx="773219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T. Sameer Reddy</a:t>
            </a:r>
            <a:b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Semester-V</a:t>
            </a:r>
          </a:p>
        </p:txBody>
      </p:sp>
      <p:sp>
        <p:nvSpPr>
          <p:cNvPr id="2" name="Google Shape;90;p2">
            <a:extLst>
              <a:ext uri="{FF2B5EF4-FFF2-40B4-BE49-F238E27FC236}">
                <a16:creationId xmlns:a16="http://schemas.microsoft.com/office/drawing/2014/main" id="{F73F1E7F-26CB-D31E-A3FF-EFF8B8B33F05}"/>
              </a:ext>
            </a:extLst>
          </p:cNvPr>
          <p:cNvSpPr txBox="1"/>
          <p:nvPr/>
        </p:nvSpPr>
        <p:spPr>
          <a:xfrm>
            <a:off x="2146084" y="10121935"/>
            <a:ext cx="7732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Supervised by: Dr. </a:t>
            </a:r>
            <a:r>
              <a:rPr lang="en-US" sz="2800" dirty="0">
                <a:solidFill>
                  <a:srgbClr val="512507"/>
                </a:solidFill>
              </a:rPr>
              <a:t>Kishorjit Nongmeikapam</a:t>
            </a:r>
            <a:endParaRPr lang="en-US" sz="2800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0;p2">
            <a:extLst>
              <a:ext uri="{FF2B5EF4-FFF2-40B4-BE49-F238E27FC236}">
                <a16:creationId xmlns:a16="http://schemas.microsoft.com/office/drawing/2014/main" id="{0727FA3C-0A0B-E8E9-AE33-94B6EF41C111}"/>
              </a:ext>
            </a:extLst>
          </p:cNvPr>
          <p:cNvSpPr txBox="1"/>
          <p:nvPr/>
        </p:nvSpPr>
        <p:spPr>
          <a:xfrm>
            <a:off x="1553968" y="1815068"/>
            <a:ext cx="908398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512507"/>
                </a:solidFill>
                <a:latin typeface="Arial"/>
                <a:cs typeface="Arial"/>
                <a:sym typeface="Arial"/>
              </a:rPr>
              <a:t>BLOOD DONOR MANAGEMENT SYSTEM</a:t>
            </a:r>
            <a:endParaRPr lang="en-US" sz="54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AC6923FA-EF2C-16E4-0133-625E740334DE}"/>
              </a:ext>
            </a:extLst>
          </p:cNvPr>
          <p:cNvSpPr txBox="1"/>
          <p:nvPr/>
        </p:nvSpPr>
        <p:spPr>
          <a:xfrm>
            <a:off x="2146084" y="3569354"/>
            <a:ext cx="773219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Kagith</a:t>
            </a:r>
            <a:r>
              <a:rPr lang="en-US" sz="2800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a Sowjanya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220101021</a:t>
            </a:r>
            <a:b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Semester-V</a:t>
            </a:r>
          </a:p>
        </p:txBody>
      </p:sp>
      <p:sp>
        <p:nvSpPr>
          <p:cNvPr id="5" name="Google Shape;90;p2">
            <a:extLst>
              <a:ext uri="{FF2B5EF4-FFF2-40B4-BE49-F238E27FC236}">
                <a16:creationId xmlns:a16="http://schemas.microsoft.com/office/drawing/2014/main" id="{67100536-EB09-75A2-72A2-5D8291912029}"/>
              </a:ext>
            </a:extLst>
          </p:cNvPr>
          <p:cNvSpPr txBox="1"/>
          <p:nvPr/>
        </p:nvSpPr>
        <p:spPr>
          <a:xfrm>
            <a:off x="2146084" y="4843872"/>
            <a:ext cx="7732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Supervised by: Dr. </a:t>
            </a:r>
            <a:r>
              <a:rPr lang="en-US" sz="2800" dirty="0">
                <a:solidFill>
                  <a:srgbClr val="512507"/>
                </a:solidFill>
              </a:rPr>
              <a:t>KABITA THAORIJAM</a:t>
            </a:r>
            <a:endParaRPr lang="en-US" sz="2800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3"/>
          <p:cNvCxnSpPr/>
          <p:nvPr/>
        </p:nvCxnSpPr>
        <p:spPr>
          <a:xfrm>
            <a:off x="643890" y="2194560"/>
            <a:ext cx="1090422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3"/>
          <p:cNvSpPr txBox="1"/>
          <p:nvPr/>
        </p:nvSpPr>
        <p:spPr>
          <a:xfrm flipH="1">
            <a:off x="1481689" y="1033225"/>
            <a:ext cx="92286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Content Overview</a:t>
            </a:r>
            <a:endParaRPr sz="6600" b="0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>
            <a:off x="643890" y="2301240"/>
            <a:ext cx="10904220" cy="0"/>
          </a:xfrm>
          <a:prstGeom prst="straightConnector1">
            <a:avLst/>
          </a:prstGeom>
          <a:noFill/>
          <a:ln w="57150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3"/>
          <p:cNvCxnSpPr/>
          <p:nvPr/>
        </p:nvCxnSpPr>
        <p:spPr>
          <a:xfrm>
            <a:off x="643890" y="842725"/>
            <a:ext cx="1090422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 txBox="1"/>
          <p:nvPr/>
        </p:nvSpPr>
        <p:spPr>
          <a:xfrm>
            <a:off x="563880" y="420054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October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22, 2024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AB60A2-B585-0585-BD9D-9F20CC8268F5}"/>
              </a:ext>
            </a:extLst>
          </p:cNvPr>
          <p:cNvGrpSpPr/>
          <p:nvPr/>
        </p:nvGrpSpPr>
        <p:grpSpPr>
          <a:xfrm>
            <a:off x="1446837" y="3773344"/>
            <a:ext cx="9347536" cy="410698"/>
            <a:chOff x="1446837" y="3773344"/>
            <a:chExt cx="9347536" cy="410698"/>
          </a:xfrm>
        </p:grpSpPr>
        <p:cxnSp>
          <p:nvCxnSpPr>
            <p:cNvPr id="7" name="Google Shape;100;p3">
              <a:extLst>
                <a:ext uri="{FF2B5EF4-FFF2-40B4-BE49-F238E27FC236}">
                  <a16:creationId xmlns:a16="http://schemas.microsoft.com/office/drawing/2014/main" id="{AD84CCE7-3DB8-B2AA-BCCD-3281501E482C}"/>
                </a:ext>
              </a:extLst>
            </p:cNvPr>
            <p:cNvCxnSpPr>
              <a:cxnSpLocks/>
            </p:cNvCxnSpPr>
            <p:nvPr/>
          </p:nvCxnSpPr>
          <p:spPr>
            <a:xfrm>
              <a:off x="1724628" y="3985605"/>
              <a:ext cx="8748442" cy="19041"/>
            </a:xfrm>
            <a:prstGeom prst="straightConnector1">
              <a:avLst/>
            </a:prstGeom>
            <a:noFill/>
            <a:ln w="57150" cap="flat" cmpd="sng">
              <a:solidFill>
                <a:srgbClr val="833C0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FE277A-52F7-7B39-5179-253CBE3E2F2B}"/>
                </a:ext>
              </a:extLst>
            </p:cNvPr>
            <p:cNvGrpSpPr/>
            <p:nvPr/>
          </p:nvGrpSpPr>
          <p:grpSpPr>
            <a:xfrm>
              <a:off x="1446837" y="3773344"/>
              <a:ext cx="9347536" cy="410698"/>
              <a:chOff x="1446837" y="3773344"/>
              <a:chExt cx="9347536" cy="41069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4AB07DE-3F23-A756-9C34-E88E87745C25}"/>
                  </a:ext>
                </a:extLst>
              </p:cNvPr>
              <p:cNvSpPr/>
              <p:nvPr/>
            </p:nvSpPr>
            <p:spPr>
              <a:xfrm>
                <a:off x="1446837" y="3773344"/>
                <a:ext cx="405114" cy="393529"/>
              </a:xfrm>
              <a:prstGeom prst="ellipse">
                <a:avLst/>
              </a:prstGeom>
              <a:solidFill>
                <a:srgbClr val="833C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F04646-44A8-6AD5-5F34-B50A02E276EC}"/>
                  </a:ext>
                </a:extLst>
              </p:cNvPr>
              <p:cNvSpPr/>
              <p:nvPr/>
            </p:nvSpPr>
            <p:spPr>
              <a:xfrm>
                <a:off x="10389259" y="3784731"/>
                <a:ext cx="405114" cy="393529"/>
              </a:xfrm>
              <a:prstGeom prst="ellipse">
                <a:avLst/>
              </a:prstGeom>
              <a:solidFill>
                <a:srgbClr val="833C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DF378E-39FF-97EA-B09B-C1CAAB084890}"/>
                  </a:ext>
                </a:extLst>
              </p:cNvPr>
              <p:cNvSpPr/>
              <p:nvPr/>
            </p:nvSpPr>
            <p:spPr>
              <a:xfrm>
                <a:off x="8064676" y="3786660"/>
                <a:ext cx="405114" cy="393529"/>
              </a:xfrm>
              <a:prstGeom prst="ellipse">
                <a:avLst/>
              </a:prstGeom>
              <a:solidFill>
                <a:srgbClr val="833C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670D660-26CA-4EED-D230-E3250F31E36C}"/>
                  </a:ext>
                </a:extLst>
              </p:cNvPr>
              <p:cNvSpPr/>
              <p:nvPr/>
            </p:nvSpPr>
            <p:spPr>
              <a:xfrm>
                <a:off x="3737675" y="3777008"/>
                <a:ext cx="405114" cy="393529"/>
              </a:xfrm>
              <a:prstGeom prst="ellipse">
                <a:avLst/>
              </a:prstGeom>
              <a:solidFill>
                <a:srgbClr val="833C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DF00C70-EC1E-87B8-522F-27FC301C9A8C}"/>
                  </a:ext>
                </a:extLst>
              </p:cNvPr>
              <p:cNvSpPr/>
              <p:nvPr/>
            </p:nvSpPr>
            <p:spPr>
              <a:xfrm>
                <a:off x="5880922" y="3790513"/>
                <a:ext cx="405114" cy="393529"/>
              </a:xfrm>
              <a:prstGeom prst="ellipse">
                <a:avLst/>
              </a:prstGeom>
              <a:solidFill>
                <a:srgbClr val="833C0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Google Shape;106;p3">
            <a:extLst>
              <a:ext uri="{FF2B5EF4-FFF2-40B4-BE49-F238E27FC236}">
                <a16:creationId xmlns:a16="http://schemas.microsoft.com/office/drawing/2014/main" id="{90D3DE98-CA77-8D4F-5DCE-B92BF893B573}"/>
              </a:ext>
            </a:extLst>
          </p:cNvPr>
          <p:cNvSpPr/>
          <p:nvPr/>
        </p:nvSpPr>
        <p:spPr>
          <a:xfrm>
            <a:off x="670016" y="4365818"/>
            <a:ext cx="21092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000" b="1" dirty="0">
                <a:solidFill>
                  <a:srgbClr val="512507"/>
                </a:solidFill>
              </a:rPr>
              <a:t>I</a:t>
            </a:r>
            <a: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ntroduction </a:t>
            </a:r>
            <a:b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b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06;p3">
            <a:extLst>
              <a:ext uri="{FF2B5EF4-FFF2-40B4-BE49-F238E27FC236}">
                <a16:creationId xmlns:a16="http://schemas.microsoft.com/office/drawing/2014/main" id="{BC140E66-517A-0F36-2A59-95B469F8E8E8}"/>
              </a:ext>
            </a:extLst>
          </p:cNvPr>
          <p:cNvSpPr/>
          <p:nvPr/>
        </p:nvSpPr>
        <p:spPr>
          <a:xfrm>
            <a:off x="5047173" y="4440608"/>
            <a:ext cx="21092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b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6;p3">
            <a:extLst>
              <a:ext uri="{FF2B5EF4-FFF2-40B4-BE49-F238E27FC236}">
                <a16:creationId xmlns:a16="http://schemas.microsoft.com/office/drawing/2014/main" id="{2FFDD826-3CF0-F3D4-8F3F-27A5D1D1772C}"/>
              </a:ext>
            </a:extLst>
          </p:cNvPr>
          <p:cNvSpPr/>
          <p:nvPr/>
        </p:nvSpPr>
        <p:spPr>
          <a:xfrm>
            <a:off x="7201989" y="4457527"/>
            <a:ext cx="21092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6;p3">
            <a:extLst>
              <a:ext uri="{FF2B5EF4-FFF2-40B4-BE49-F238E27FC236}">
                <a16:creationId xmlns:a16="http://schemas.microsoft.com/office/drawing/2014/main" id="{A84597BA-D01D-A55E-A7FA-5896D8F65AB1}"/>
              </a:ext>
            </a:extLst>
          </p:cNvPr>
          <p:cNvSpPr/>
          <p:nvPr/>
        </p:nvSpPr>
        <p:spPr>
          <a:xfrm>
            <a:off x="9507276" y="4371602"/>
            <a:ext cx="21092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b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6;p3">
            <a:extLst>
              <a:ext uri="{FF2B5EF4-FFF2-40B4-BE49-F238E27FC236}">
                <a16:creationId xmlns:a16="http://schemas.microsoft.com/office/drawing/2014/main" id="{E031AE63-AE32-0CDC-2A65-3C7BDFCAF896}"/>
              </a:ext>
            </a:extLst>
          </p:cNvPr>
          <p:cNvSpPr/>
          <p:nvPr/>
        </p:nvSpPr>
        <p:spPr>
          <a:xfrm>
            <a:off x="2896212" y="4407814"/>
            <a:ext cx="21092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Proposed System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7EA1C-D36F-A0D2-E709-97CA8FD25B30}"/>
              </a:ext>
            </a:extLst>
          </p:cNvPr>
          <p:cNvSpPr txBox="1"/>
          <p:nvPr/>
        </p:nvSpPr>
        <p:spPr>
          <a:xfrm>
            <a:off x="1498561" y="3816219"/>
            <a:ext cx="33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73892-D9F9-697A-0F9C-84972AE5B154}"/>
              </a:ext>
            </a:extLst>
          </p:cNvPr>
          <p:cNvSpPr txBox="1"/>
          <p:nvPr/>
        </p:nvSpPr>
        <p:spPr>
          <a:xfrm>
            <a:off x="3798665" y="3816218"/>
            <a:ext cx="33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BA96B-FD99-65CF-9D00-ED35E19B4FF1}"/>
              </a:ext>
            </a:extLst>
          </p:cNvPr>
          <p:cNvSpPr txBox="1"/>
          <p:nvPr/>
        </p:nvSpPr>
        <p:spPr>
          <a:xfrm>
            <a:off x="5941912" y="3824777"/>
            <a:ext cx="33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7AE2A-2A67-E2CA-758B-C242A06EBB0A}"/>
              </a:ext>
            </a:extLst>
          </p:cNvPr>
          <p:cNvSpPr txBox="1"/>
          <p:nvPr/>
        </p:nvSpPr>
        <p:spPr>
          <a:xfrm>
            <a:off x="8125666" y="3825829"/>
            <a:ext cx="33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17F79-AFAA-D329-902C-C4824378E321}"/>
              </a:ext>
            </a:extLst>
          </p:cNvPr>
          <p:cNvSpPr txBox="1"/>
          <p:nvPr/>
        </p:nvSpPr>
        <p:spPr>
          <a:xfrm>
            <a:off x="10444512" y="3827734"/>
            <a:ext cx="33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1;p9">
            <a:extLst>
              <a:ext uri="{FF2B5EF4-FFF2-40B4-BE49-F238E27FC236}">
                <a16:creationId xmlns:a16="http://schemas.microsoft.com/office/drawing/2014/main" id="{6C9D3237-8FCA-5339-63B4-B95D51BEC8AD}"/>
              </a:ext>
            </a:extLst>
          </p:cNvPr>
          <p:cNvSpPr/>
          <p:nvPr/>
        </p:nvSpPr>
        <p:spPr>
          <a:xfrm rot="5400000">
            <a:off x="-2530812" y="2521540"/>
            <a:ext cx="6867271" cy="1805652"/>
          </a:xfrm>
          <a:prstGeom prst="rect">
            <a:avLst/>
          </a:prstGeom>
          <a:solidFill>
            <a:srgbClr val="833C0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101;p3">
            <a:extLst>
              <a:ext uri="{FF2B5EF4-FFF2-40B4-BE49-F238E27FC236}">
                <a16:creationId xmlns:a16="http://schemas.microsoft.com/office/drawing/2014/main" id="{E40649B0-F9F1-5D76-DABD-3EE92347AED8}"/>
              </a:ext>
            </a:extLst>
          </p:cNvPr>
          <p:cNvCxnSpPr/>
          <p:nvPr/>
        </p:nvCxnSpPr>
        <p:spPr>
          <a:xfrm>
            <a:off x="643890" y="842725"/>
            <a:ext cx="1090422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02;p3">
            <a:extLst>
              <a:ext uri="{FF2B5EF4-FFF2-40B4-BE49-F238E27FC236}">
                <a16:creationId xmlns:a16="http://schemas.microsoft.com/office/drawing/2014/main" id="{34190D12-0DD2-6F19-E57B-685F1D7777B4}"/>
              </a:ext>
            </a:extLst>
          </p:cNvPr>
          <p:cNvSpPr txBox="1"/>
          <p:nvPr/>
        </p:nvSpPr>
        <p:spPr>
          <a:xfrm>
            <a:off x="563880" y="420054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October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22, 2024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6;p3">
            <a:extLst>
              <a:ext uri="{FF2B5EF4-FFF2-40B4-BE49-F238E27FC236}">
                <a16:creationId xmlns:a16="http://schemas.microsoft.com/office/drawing/2014/main" id="{7A49F632-2E42-F5C7-AA46-E9BCCDFB5874}"/>
              </a:ext>
            </a:extLst>
          </p:cNvPr>
          <p:cNvSpPr/>
          <p:nvPr/>
        </p:nvSpPr>
        <p:spPr>
          <a:xfrm>
            <a:off x="6744497" y="881310"/>
            <a:ext cx="480361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512507"/>
                </a:solidFill>
              </a:rPr>
              <a:t>I</a:t>
            </a:r>
            <a:r>
              <a:rPr lang="en-US" sz="28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ntroduction and Motivation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3;p9">
            <a:extLst>
              <a:ext uri="{FF2B5EF4-FFF2-40B4-BE49-F238E27FC236}">
                <a16:creationId xmlns:a16="http://schemas.microsoft.com/office/drawing/2014/main" id="{C2FEE8C7-5F98-7AA1-77BB-E8EED1C2D6D7}"/>
              </a:ext>
            </a:extLst>
          </p:cNvPr>
          <p:cNvSpPr/>
          <p:nvPr/>
        </p:nvSpPr>
        <p:spPr>
          <a:xfrm>
            <a:off x="2543327" y="1654907"/>
            <a:ext cx="7552306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</a:rPr>
              <a:t>P</a:t>
            </a: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roblem: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0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512507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</a:rPr>
              <a:t>Solution: </a:t>
            </a:r>
            <a:r>
              <a:rPr lang="en-US" sz="2000" dirty="0">
                <a:solidFill>
                  <a:srgbClr val="512507"/>
                </a:solidFill>
              </a:rPr>
              <a:t>A Computerized system to streamline blood donor and blood bank operations.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</a:rPr>
              <a:t>Motivation:</a:t>
            </a: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91DD9CDF-B37D-B939-7362-292C644A3795}"/>
              </a:ext>
            </a:extLst>
          </p:cNvPr>
          <p:cNvSpPr/>
          <p:nvPr/>
        </p:nvSpPr>
        <p:spPr>
          <a:xfrm>
            <a:off x="2900727" y="2027151"/>
            <a:ext cx="7552306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Inefficient blood donation tracking.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Difficulty in finding suitable donors.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Manual blood stock management prone to errors.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Lack of a centralized system for blood banks and donors.</a:t>
            </a:r>
            <a:endParaRPr lang="en-US" sz="2000" dirty="0">
              <a:solidFill>
                <a:srgbClr val="512507"/>
              </a:solidFill>
              <a:latin typeface="+mn-lt"/>
            </a:endParaRPr>
          </a:p>
        </p:txBody>
      </p:sp>
      <p:sp>
        <p:nvSpPr>
          <p:cNvPr id="12" name="Google Shape;273;p9">
            <a:extLst>
              <a:ext uri="{FF2B5EF4-FFF2-40B4-BE49-F238E27FC236}">
                <a16:creationId xmlns:a16="http://schemas.microsoft.com/office/drawing/2014/main" id="{D3E5E914-35D4-0A7A-7A03-0937A2B9DDEE}"/>
              </a:ext>
            </a:extLst>
          </p:cNvPr>
          <p:cNvSpPr/>
          <p:nvPr/>
        </p:nvSpPr>
        <p:spPr>
          <a:xfrm>
            <a:off x="2900727" y="4811715"/>
            <a:ext cx="7552306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Improved donor records management.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Efficient search for compatible donors.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Accurate blood stock maintenance.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Enhanced blood availability for patients in need.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Faster and more reliable service to customers.</a:t>
            </a:r>
            <a:endParaRPr lang="en-US" sz="2000" dirty="0">
              <a:solidFill>
                <a:srgbClr val="51250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21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1;p3">
            <a:extLst>
              <a:ext uri="{FF2B5EF4-FFF2-40B4-BE49-F238E27FC236}">
                <a16:creationId xmlns:a16="http://schemas.microsoft.com/office/drawing/2014/main" id="{E40649B0-F9F1-5D76-DABD-3EE92347AED8}"/>
              </a:ext>
            </a:extLst>
          </p:cNvPr>
          <p:cNvCxnSpPr/>
          <p:nvPr/>
        </p:nvCxnSpPr>
        <p:spPr>
          <a:xfrm>
            <a:off x="643890" y="842725"/>
            <a:ext cx="1090422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06;p3">
            <a:extLst>
              <a:ext uri="{FF2B5EF4-FFF2-40B4-BE49-F238E27FC236}">
                <a16:creationId xmlns:a16="http://schemas.microsoft.com/office/drawing/2014/main" id="{7A49F632-2E42-F5C7-AA46-E9BCCDFB5874}"/>
              </a:ext>
            </a:extLst>
          </p:cNvPr>
          <p:cNvSpPr/>
          <p:nvPr/>
        </p:nvSpPr>
        <p:spPr>
          <a:xfrm>
            <a:off x="8449519" y="881310"/>
            <a:ext cx="309859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Proposed System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1;p9">
            <a:extLst>
              <a:ext uri="{FF2B5EF4-FFF2-40B4-BE49-F238E27FC236}">
                <a16:creationId xmlns:a16="http://schemas.microsoft.com/office/drawing/2014/main" id="{7CA5F292-2E81-D504-E7D2-083ED04ABED3}"/>
              </a:ext>
            </a:extLst>
          </p:cNvPr>
          <p:cNvSpPr/>
          <p:nvPr/>
        </p:nvSpPr>
        <p:spPr>
          <a:xfrm rot="5400000">
            <a:off x="-2530812" y="2521540"/>
            <a:ext cx="6867271" cy="1805652"/>
          </a:xfrm>
          <a:prstGeom prst="rect">
            <a:avLst/>
          </a:prstGeom>
          <a:solidFill>
            <a:srgbClr val="833C0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73;p9">
            <a:extLst>
              <a:ext uri="{FF2B5EF4-FFF2-40B4-BE49-F238E27FC236}">
                <a16:creationId xmlns:a16="http://schemas.microsoft.com/office/drawing/2014/main" id="{8B2D531F-0ED5-8FCB-D41E-60230BF34B25}"/>
              </a:ext>
            </a:extLst>
          </p:cNvPr>
          <p:cNvSpPr/>
          <p:nvPr/>
        </p:nvSpPr>
        <p:spPr>
          <a:xfrm>
            <a:off x="2446508" y="1560952"/>
            <a:ext cx="755230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</a:rPr>
              <a:t>Key Features</a:t>
            </a: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0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512507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512507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512507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</a:rPr>
              <a:t>Target Users: </a:t>
            </a:r>
            <a:endParaRPr lang="en-US" sz="2000" dirty="0">
              <a:solidFill>
                <a:srgbClr val="512507"/>
              </a:solidFill>
            </a:endParaRP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E45F2CC3-BC34-6F4C-A36E-C8C48563C0F7}"/>
              </a:ext>
            </a:extLst>
          </p:cNvPr>
          <p:cNvSpPr/>
          <p:nvPr/>
        </p:nvSpPr>
        <p:spPr>
          <a:xfrm>
            <a:off x="2802575" y="1990432"/>
            <a:ext cx="755230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12507"/>
                </a:solidFill>
                <a:latin typeface="+mn-lt"/>
              </a:rPr>
              <a:t>Donor Management: </a:t>
            </a:r>
            <a:r>
              <a:rPr lang="en-US" sz="2000" dirty="0">
                <a:solidFill>
                  <a:srgbClr val="512507"/>
                </a:solidFill>
              </a:rPr>
              <a:t>Add, delete, edit, and search for donors based on various criteria (blood group, address, last donation date).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12507"/>
                </a:solidFill>
                <a:latin typeface="+mn-lt"/>
              </a:rPr>
              <a:t>Blood Bank </a:t>
            </a:r>
            <a:r>
              <a:rPr lang="en-US" sz="2000" b="1" dirty="0">
                <a:solidFill>
                  <a:srgbClr val="512507"/>
                </a:solidFill>
              </a:rPr>
              <a:t>M</a:t>
            </a:r>
            <a:r>
              <a:rPr lang="en-US" sz="2000" b="1" dirty="0">
                <a:solidFill>
                  <a:srgbClr val="512507"/>
                </a:solidFill>
                <a:latin typeface="+mn-lt"/>
              </a:rPr>
              <a:t>anagem</a:t>
            </a:r>
            <a:r>
              <a:rPr lang="en-US" sz="2000" b="1" dirty="0">
                <a:solidFill>
                  <a:srgbClr val="512507"/>
                </a:solidFill>
              </a:rPr>
              <a:t>ent:</a:t>
            </a:r>
            <a:r>
              <a:rPr lang="en-US" sz="2000" dirty="0">
                <a:solidFill>
                  <a:srgbClr val="512507"/>
                </a:solidFill>
              </a:rPr>
              <a:t>Add blood stock, serve blood to customers, and track inventory.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12507"/>
                </a:solidFill>
                <a:latin typeface="+mn-lt"/>
              </a:rPr>
              <a:t>Data Persistence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: Save and load donor and blood bank from files to ensure data integrity.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12507"/>
                </a:solidFill>
              </a:rPr>
              <a:t>User-Friendly Interface: </a:t>
            </a:r>
            <a:r>
              <a:rPr lang="en-US" sz="2000" dirty="0">
                <a:solidFill>
                  <a:srgbClr val="512507"/>
                </a:solidFill>
              </a:rPr>
              <a:t>Simple and intuitive menus from files to ensure data integrity.</a:t>
            </a:r>
            <a:endParaRPr lang="en-US" sz="2000" dirty="0">
              <a:solidFill>
                <a:srgbClr val="512507"/>
              </a:solidFill>
              <a:latin typeface="+mn-lt"/>
            </a:endParaRPr>
          </a:p>
        </p:txBody>
      </p:sp>
      <p:sp>
        <p:nvSpPr>
          <p:cNvPr id="12" name="Google Shape;273;p9">
            <a:extLst>
              <a:ext uri="{FF2B5EF4-FFF2-40B4-BE49-F238E27FC236}">
                <a16:creationId xmlns:a16="http://schemas.microsoft.com/office/drawing/2014/main" id="{B2CEEB08-E621-7D87-D907-EED996731B13}"/>
              </a:ext>
            </a:extLst>
          </p:cNvPr>
          <p:cNvSpPr/>
          <p:nvPr/>
        </p:nvSpPr>
        <p:spPr>
          <a:xfrm>
            <a:off x="2806943" y="4978816"/>
            <a:ext cx="75523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Blood bank administrators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Medical Staff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Potential blood donors</a:t>
            </a:r>
          </a:p>
        </p:txBody>
      </p:sp>
      <p:sp>
        <p:nvSpPr>
          <p:cNvPr id="2" name="Google Shape;102;p3">
            <a:extLst>
              <a:ext uri="{FF2B5EF4-FFF2-40B4-BE49-F238E27FC236}">
                <a16:creationId xmlns:a16="http://schemas.microsoft.com/office/drawing/2014/main" id="{3D77AD56-2937-6057-F34E-954F77D09F54}"/>
              </a:ext>
            </a:extLst>
          </p:cNvPr>
          <p:cNvSpPr txBox="1"/>
          <p:nvPr/>
        </p:nvSpPr>
        <p:spPr>
          <a:xfrm>
            <a:off x="563880" y="420054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October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22, 2024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4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1;p3">
            <a:extLst>
              <a:ext uri="{FF2B5EF4-FFF2-40B4-BE49-F238E27FC236}">
                <a16:creationId xmlns:a16="http://schemas.microsoft.com/office/drawing/2014/main" id="{E40649B0-F9F1-5D76-DABD-3EE92347AED8}"/>
              </a:ext>
            </a:extLst>
          </p:cNvPr>
          <p:cNvCxnSpPr/>
          <p:nvPr/>
        </p:nvCxnSpPr>
        <p:spPr>
          <a:xfrm>
            <a:off x="643890" y="842725"/>
            <a:ext cx="1090422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06;p3">
            <a:extLst>
              <a:ext uri="{FF2B5EF4-FFF2-40B4-BE49-F238E27FC236}">
                <a16:creationId xmlns:a16="http://schemas.microsoft.com/office/drawing/2014/main" id="{7A49F632-2E42-F5C7-AA46-E9BCCDFB5874}"/>
              </a:ext>
            </a:extLst>
          </p:cNvPr>
          <p:cNvSpPr/>
          <p:nvPr/>
        </p:nvSpPr>
        <p:spPr>
          <a:xfrm>
            <a:off x="9611360" y="937305"/>
            <a:ext cx="1936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1;p9">
            <a:extLst>
              <a:ext uri="{FF2B5EF4-FFF2-40B4-BE49-F238E27FC236}">
                <a16:creationId xmlns:a16="http://schemas.microsoft.com/office/drawing/2014/main" id="{7CA5F292-2E81-D504-E7D2-083ED04ABED3}"/>
              </a:ext>
            </a:extLst>
          </p:cNvPr>
          <p:cNvSpPr/>
          <p:nvPr/>
        </p:nvSpPr>
        <p:spPr>
          <a:xfrm rot="5400000">
            <a:off x="-2530812" y="2521540"/>
            <a:ext cx="6867271" cy="1805652"/>
          </a:xfrm>
          <a:prstGeom prst="rect">
            <a:avLst/>
          </a:prstGeom>
          <a:solidFill>
            <a:srgbClr val="833C0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2;p3">
            <a:extLst>
              <a:ext uri="{FF2B5EF4-FFF2-40B4-BE49-F238E27FC236}">
                <a16:creationId xmlns:a16="http://schemas.microsoft.com/office/drawing/2014/main" id="{ED23EF8C-AD69-D608-3D01-7F367CCA9AD5}"/>
              </a:ext>
            </a:extLst>
          </p:cNvPr>
          <p:cNvSpPr txBox="1"/>
          <p:nvPr/>
        </p:nvSpPr>
        <p:spPr>
          <a:xfrm>
            <a:off x="563880" y="420054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October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22, 2024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B27C6-3AB2-5A67-174E-FA71767CB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41" y="1408113"/>
            <a:ext cx="5891118" cy="4433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B599D-07EE-37F2-1C58-C9A9756BE82F}"/>
              </a:ext>
            </a:extLst>
          </p:cNvPr>
          <p:cNvSpPr txBox="1"/>
          <p:nvPr/>
        </p:nvSpPr>
        <p:spPr>
          <a:xfrm>
            <a:off x="5201920" y="584255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03224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1;p3">
            <a:extLst>
              <a:ext uri="{FF2B5EF4-FFF2-40B4-BE49-F238E27FC236}">
                <a16:creationId xmlns:a16="http://schemas.microsoft.com/office/drawing/2014/main" id="{E40649B0-F9F1-5D76-DABD-3EE92347AED8}"/>
              </a:ext>
            </a:extLst>
          </p:cNvPr>
          <p:cNvCxnSpPr/>
          <p:nvPr/>
        </p:nvCxnSpPr>
        <p:spPr>
          <a:xfrm>
            <a:off x="643890" y="842725"/>
            <a:ext cx="1090422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06;p3">
            <a:extLst>
              <a:ext uri="{FF2B5EF4-FFF2-40B4-BE49-F238E27FC236}">
                <a16:creationId xmlns:a16="http://schemas.microsoft.com/office/drawing/2014/main" id="{7A49F632-2E42-F5C7-AA46-E9BCCDFB5874}"/>
              </a:ext>
            </a:extLst>
          </p:cNvPr>
          <p:cNvSpPr/>
          <p:nvPr/>
        </p:nvSpPr>
        <p:spPr>
          <a:xfrm>
            <a:off x="8798560" y="881310"/>
            <a:ext cx="27495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1;p9">
            <a:extLst>
              <a:ext uri="{FF2B5EF4-FFF2-40B4-BE49-F238E27FC236}">
                <a16:creationId xmlns:a16="http://schemas.microsoft.com/office/drawing/2014/main" id="{7CA5F292-2E81-D504-E7D2-083ED04ABED3}"/>
              </a:ext>
            </a:extLst>
          </p:cNvPr>
          <p:cNvSpPr/>
          <p:nvPr/>
        </p:nvSpPr>
        <p:spPr>
          <a:xfrm rot="5400000">
            <a:off x="-2530812" y="2521540"/>
            <a:ext cx="6867271" cy="1805652"/>
          </a:xfrm>
          <a:prstGeom prst="rect">
            <a:avLst/>
          </a:prstGeom>
          <a:solidFill>
            <a:srgbClr val="833C0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73;p9">
            <a:extLst>
              <a:ext uri="{FF2B5EF4-FFF2-40B4-BE49-F238E27FC236}">
                <a16:creationId xmlns:a16="http://schemas.microsoft.com/office/drawing/2014/main" id="{8B2D531F-0ED5-8FCB-D41E-60230BF34B25}"/>
              </a:ext>
            </a:extLst>
          </p:cNvPr>
          <p:cNvSpPr/>
          <p:nvPr/>
        </p:nvSpPr>
        <p:spPr>
          <a:xfrm>
            <a:off x="2446508" y="1716328"/>
            <a:ext cx="7552306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Programming Language: </a:t>
            </a:r>
            <a:r>
              <a:rPr lang="en-US" sz="2000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Key Functions:</a:t>
            </a: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</a:pPr>
            <a:endParaRPr lang="en-US" sz="2000" b="0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</a:rPr>
              <a:t>Code Structure:</a:t>
            </a: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E45F2CC3-BC34-6F4C-A36E-C8C48563C0F7}"/>
              </a:ext>
            </a:extLst>
          </p:cNvPr>
          <p:cNvSpPr/>
          <p:nvPr/>
        </p:nvSpPr>
        <p:spPr>
          <a:xfrm>
            <a:off x="2802575" y="2452098"/>
            <a:ext cx="8058466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512507"/>
                </a:solidFill>
              </a:rPr>
              <a:t>addDonor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deleteDonorByPhoneNumber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editDonorByPhoneNumber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ViewFilteredDonors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searchDonor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viewAllDonors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saveDonorsToFile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loadDonorsFromFile</a:t>
            </a:r>
            <a:r>
              <a:rPr lang="en-US" sz="2000" dirty="0">
                <a:solidFill>
                  <a:srgbClr val="512507"/>
                </a:solidFill>
              </a:rPr>
              <a:t>()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512507"/>
                </a:solidFill>
                <a:latin typeface="+mn-lt"/>
              </a:rPr>
              <a:t>addBloodstock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(), 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serveBlood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(), 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viewBloodstock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(), 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displayCustomerList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saveData</a:t>
            </a:r>
            <a:r>
              <a:rPr lang="en-US" sz="2000" dirty="0">
                <a:solidFill>
                  <a:srgbClr val="512507"/>
                </a:solidFill>
              </a:rPr>
              <a:t>(), </a:t>
            </a:r>
            <a:r>
              <a:rPr lang="en-US" sz="2000" dirty="0" err="1">
                <a:solidFill>
                  <a:srgbClr val="512507"/>
                </a:solidFill>
              </a:rPr>
              <a:t>readcustometList</a:t>
            </a:r>
            <a:r>
              <a:rPr lang="en-US" sz="2000" dirty="0">
                <a:solidFill>
                  <a:srgbClr val="512507"/>
                </a:solidFill>
              </a:rPr>
              <a:t>()</a:t>
            </a:r>
            <a:endParaRPr lang="en-US" sz="2000" dirty="0">
              <a:solidFill>
                <a:srgbClr val="512507"/>
              </a:solidFill>
              <a:latin typeface="+mn-lt"/>
            </a:endParaRPr>
          </a:p>
        </p:txBody>
      </p:sp>
      <p:sp>
        <p:nvSpPr>
          <p:cNvPr id="12" name="Google Shape;273;p9">
            <a:extLst>
              <a:ext uri="{FF2B5EF4-FFF2-40B4-BE49-F238E27FC236}">
                <a16:creationId xmlns:a16="http://schemas.microsoft.com/office/drawing/2014/main" id="{B2CEEB08-E621-7D87-D907-EED996731B13}"/>
              </a:ext>
            </a:extLst>
          </p:cNvPr>
          <p:cNvSpPr/>
          <p:nvPr/>
        </p:nvSpPr>
        <p:spPr>
          <a:xfrm>
            <a:off x="2802575" y="4515329"/>
            <a:ext cx="7552306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Modular design with separate functions for each operations.</a:t>
            </a:r>
            <a:endParaRPr lang="en-US" sz="2000" dirty="0">
              <a:solidFill>
                <a:srgbClr val="512507"/>
              </a:solidFill>
            </a:endParaRP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Use of header files (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stdio.h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stdlib.h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string.h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unistd</a:t>
            </a:r>
            <a:r>
              <a:rPr lang="en-US" sz="2000" dirty="0" err="1">
                <a:solidFill>
                  <a:srgbClr val="512507"/>
                </a:solidFill>
              </a:rPr>
              <a:t>.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h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512507"/>
                </a:solidFill>
                <a:latin typeface="+mn-lt"/>
              </a:rPr>
              <a:t>time.h</a:t>
            </a:r>
            <a:r>
              <a:rPr lang="en-US" sz="2000" dirty="0">
                <a:solidFill>
                  <a:srgbClr val="512507"/>
                </a:solidFill>
                <a:latin typeface="+mn-lt"/>
              </a:rPr>
              <a:t>) for standard input/output, memory allocation, string manipulation, and time-related functions. </a:t>
            </a:r>
          </a:p>
        </p:txBody>
      </p:sp>
      <p:sp>
        <p:nvSpPr>
          <p:cNvPr id="2" name="Google Shape;102;p3">
            <a:extLst>
              <a:ext uri="{FF2B5EF4-FFF2-40B4-BE49-F238E27FC236}">
                <a16:creationId xmlns:a16="http://schemas.microsoft.com/office/drawing/2014/main" id="{D23379CC-8E1C-81AA-0D76-99B4969C5242}"/>
              </a:ext>
            </a:extLst>
          </p:cNvPr>
          <p:cNvSpPr txBox="1"/>
          <p:nvPr/>
        </p:nvSpPr>
        <p:spPr>
          <a:xfrm>
            <a:off x="563880" y="420054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October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22, 2024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02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1;p3">
            <a:extLst>
              <a:ext uri="{FF2B5EF4-FFF2-40B4-BE49-F238E27FC236}">
                <a16:creationId xmlns:a16="http://schemas.microsoft.com/office/drawing/2014/main" id="{E40649B0-F9F1-5D76-DABD-3EE92347AED8}"/>
              </a:ext>
            </a:extLst>
          </p:cNvPr>
          <p:cNvCxnSpPr/>
          <p:nvPr/>
        </p:nvCxnSpPr>
        <p:spPr>
          <a:xfrm>
            <a:off x="643890" y="842725"/>
            <a:ext cx="1090422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06;p3">
            <a:extLst>
              <a:ext uri="{FF2B5EF4-FFF2-40B4-BE49-F238E27FC236}">
                <a16:creationId xmlns:a16="http://schemas.microsoft.com/office/drawing/2014/main" id="{7A49F632-2E42-F5C7-AA46-E9BCCDFB5874}"/>
              </a:ext>
            </a:extLst>
          </p:cNvPr>
          <p:cNvSpPr/>
          <p:nvPr/>
        </p:nvSpPr>
        <p:spPr>
          <a:xfrm>
            <a:off x="8580122" y="942865"/>
            <a:ext cx="29679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8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Results and Conclusion</a:t>
            </a:r>
            <a:endParaRPr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1;p9">
            <a:extLst>
              <a:ext uri="{FF2B5EF4-FFF2-40B4-BE49-F238E27FC236}">
                <a16:creationId xmlns:a16="http://schemas.microsoft.com/office/drawing/2014/main" id="{7CA5F292-2E81-D504-E7D2-083ED04ABED3}"/>
              </a:ext>
            </a:extLst>
          </p:cNvPr>
          <p:cNvSpPr/>
          <p:nvPr/>
        </p:nvSpPr>
        <p:spPr>
          <a:xfrm rot="5400000">
            <a:off x="-2530812" y="2521540"/>
            <a:ext cx="6867271" cy="1805652"/>
          </a:xfrm>
          <a:prstGeom prst="rect">
            <a:avLst/>
          </a:prstGeom>
          <a:solidFill>
            <a:srgbClr val="833C0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73;p9">
            <a:extLst>
              <a:ext uri="{FF2B5EF4-FFF2-40B4-BE49-F238E27FC236}">
                <a16:creationId xmlns:a16="http://schemas.microsoft.com/office/drawing/2014/main" id="{8B2D531F-0ED5-8FCB-D41E-60230BF34B25}"/>
              </a:ext>
            </a:extLst>
          </p:cNvPr>
          <p:cNvSpPr/>
          <p:nvPr/>
        </p:nvSpPr>
        <p:spPr>
          <a:xfrm>
            <a:off x="2446508" y="1892024"/>
            <a:ext cx="7552306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Achievements</a:t>
            </a:r>
            <a:r>
              <a:rPr lang="en-US" sz="2000" b="1" i="0" u="none" strike="noStrike" cap="none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</a:pPr>
            <a:endParaRPr lang="en-US" sz="2000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Future Enhancements:</a:t>
            </a:r>
            <a:endParaRPr lang="en-US" sz="2000" b="1" i="0" u="none" strike="noStrike" cap="none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2507"/>
              </a:buClr>
              <a:buSzPts val="2000"/>
            </a:pPr>
            <a:endParaRPr lang="en-US" sz="2000" b="1" dirty="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73;p9">
            <a:extLst>
              <a:ext uri="{FF2B5EF4-FFF2-40B4-BE49-F238E27FC236}">
                <a16:creationId xmlns:a16="http://schemas.microsoft.com/office/drawing/2014/main" id="{E45F2CC3-BC34-6F4C-A36E-C8C48563C0F7}"/>
              </a:ext>
            </a:extLst>
          </p:cNvPr>
          <p:cNvSpPr/>
          <p:nvPr/>
        </p:nvSpPr>
        <p:spPr>
          <a:xfrm>
            <a:off x="2802575" y="2278132"/>
            <a:ext cx="80584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Successfully implemented a function blood bank management system.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Demonstrated the use of data structures and file handling in C for real-world applications.</a:t>
            </a:r>
            <a:endParaRPr lang="en-US" sz="2000" dirty="0">
              <a:solidFill>
                <a:srgbClr val="512507"/>
              </a:solidFill>
              <a:latin typeface="+mn-lt"/>
            </a:endParaRPr>
          </a:p>
        </p:txBody>
      </p:sp>
      <p:sp>
        <p:nvSpPr>
          <p:cNvPr id="12" name="Google Shape;273;p9">
            <a:extLst>
              <a:ext uri="{FF2B5EF4-FFF2-40B4-BE49-F238E27FC236}">
                <a16:creationId xmlns:a16="http://schemas.microsoft.com/office/drawing/2014/main" id="{B2CEEB08-E621-7D87-D907-EED996731B13}"/>
              </a:ext>
            </a:extLst>
          </p:cNvPr>
          <p:cNvSpPr/>
          <p:nvPr/>
        </p:nvSpPr>
        <p:spPr>
          <a:xfrm>
            <a:off x="2802575" y="3817015"/>
            <a:ext cx="7552306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  <a:latin typeface="+mn-lt"/>
              </a:rPr>
              <a:t>Implement a graphical user interface(GUI) for improved user experience.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Add features for blood compatibility checking.</a:t>
            </a:r>
          </a:p>
          <a:p>
            <a:pPr marL="342900" lvl="0" indent="-342900" algn="just">
              <a:buClr>
                <a:srgbClr val="512507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12507"/>
                </a:solidFill>
              </a:rPr>
              <a:t>Develop a web-based application for wider accessibility.</a:t>
            </a:r>
            <a:endParaRPr lang="en-US" sz="2000" dirty="0">
              <a:solidFill>
                <a:srgbClr val="512507"/>
              </a:solidFill>
              <a:latin typeface="+mn-lt"/>
            </a:endParaRPr>
          </a:p>
        </p:txBody>
      </p:sp>
      <p:sp>
        <p:nvSpPr>
          <p:cNvPr id="2" name="Google Shape;102;p3">
            <a:extLst>
              <a:ext uri="{FF2B5EF4-FFF2-40B4-BE49-F238E27FC236}">
                <a16:creationId xmlns:a16="http://schemas.microsoft.com/office/drawing/2014/main" id="{5E40C83A-6AF9-7C00-AB91-19B0CCD62A04}"/>
              </a:ext>
            </a:extLst>
          </p:cNvPr>
          <p:cNvSpPr txBox="1"/>
          <p:nvPr/>
        </p:nvSpPr>
        <p:spPr>
          <a:xfrm>
            <a:off x="563880" y="420054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October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22, 2024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13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/>
        </p:nvSpPr>
        <p:spPr>
          <a:xfrm>
            <a:off x="3706348" y="1253592"/>
            <a:ext cx="477930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51250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9600">
              <a:solidFill>
                <a:srgbClr val="5125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205354">
            <a:off x="4104308" y="2734189"/>
            <a:ext cx="3983385" cy="3983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408</Words>
  <Application>Microsoft Office PowerPoint</Application>
  <PresentationFormat>Widescreen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TAMALAMPUDI SAMEER REDDY</dc:creator>
  <cp:lastModifiedBy>TAMALAMPUDI SAMEER REDDY</cp:lastModifiedBy>
  <cp:revision>6</cp:revision>
  <dcterms:created xsi:type="dcterms:W3CDTF">2024-10-21T06:24:16Z</dcterms:created>
  <dcterms:modified xsi:type="dcterms:W3CDTF">2024-10-22T03:23:38Z</dcterms:modified>
</cp:coreProperties>
</file>